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81" r:id="rId15"/>
    <p:sldId id="280" r:id="rId16"/>
    <p:sldId id="282" r:id="rId17"/>
    <p:sldId id="331" r:id="rId18"/>
    <p:sldId id="333" r:id="rId19"/>
    <p:sldId id="339" r:id="rId20"/>
    <p:sldId id="332" r:id="rId21"/>
    <p:sldId id="284" r:id="rId22"/>
    <p:sldId id="288" r:id="rId23"/>
    <p:sldId id="289" r:id="rId24"/>
    <p:sldId id="290" r:id="rId25"/>
    <p:sldId id="330" r:id="rId26"/>
    <p:sldId id="336" r:id="rId27"/>
    <p:sldId id="338" r:id="rId28"/>
    <p:sldId id="272" r:id="rId29"/>
    <p:sldId id="292" r:id="rId30"/>
    <p:sldId id="327" r:id="rId31"/>
    <p:sldId id="294" r:id="rId32"/>
    <p:sldId id="295" r:id="rId33"/>
    <p:sldId id="296" r:id="rId34"/>
    <p:sldId id="301" r:id="rId35"/>
    <p:sldId id="302" r:id="rId36"/>
    <p:sldId id="303" r:id="rId37"/>
    <p:sldId id="328" r:id="rId38"/>
    <p:sldId id="335" r:id="rId39"/>
    <p:sldId id="337" r:id="rId40"/>
    <p:sldId id="305" r:id="rId41"/>
    <p:sldId id="329" r:id="rId42"/>
    <p:sldId id="306" r:id="rId43"/>
    <p:sldId id="291" r:id="rId44"/>
    <p:sldId id="311" r:id="rId45"/>
    <p:sldId id="312" r:id="rId46"/>
    <p:sldId id="313" r:id="rId47"/>
    <p:sldId id="315" r:id="rId48"/>
    <p:sldId id="316" r:id="rId49"/>
    <p:sldId id="317" r:id="rId50"/>
    <p:sldId id="318" r:id="rId51"/>
    <p:sldId id="319" r:id="rId52"/>
    <p:sldId id="310" r:id="rId53"/>
    <p:sldId id="308" r:id="rId54"/>
    <p:sldId id="309" r:id="rId55"/>
    <p:sldId id="320" r:id="rId56"/>
    <p:sldId id="307" r:id="rId57"/>
    <p:sldId id="321" r:id="rId58"/>
    <p:sldId id="322" r:id="rId59"/>
    <p:sldId id="323" r:id="rId60"/>
    <p:sldId id="324" r:id="rId61"/>
    <p:sldId id="325" r:id="rId62"/>
    <p:sldId id="334" r:id="rId63"/>
    <p:sldId id="259" r:id="rId6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6247" autoAdjust="0"/>
  </p:normalViewPr>
  <p:slideViewPr>
    <p:cSldViewPr snapToGrid="0">
      <p:cViewPr varScale="1">
        <p:scale>
          <a:sx n="127" d="100"/>
          <a:sy n="127" d="100"/>
        </p:scale>
        <p:origin x="154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Hoja1!$B$2:$B$35</c:f>
              <c:numCache>
                <c:formatCode>#,##0.0</c:formatCode>
                <c:ptCount val="6"/>
                <c:pt idx="0">
                  <c:v>-337.76150115717149</c:v>
                </c:pt>
                <c:pt idx="1">
                  <c:v>-479.39308070238616</c:v>
                </c:pt>
                <c:pt idx="2">
                  <c:v>-2196.2510534159755</c:v>
                </c:pt>
                <c:pt idx="3">
                  <c:v>-1315.4770249360236</c:v>
                </c:pt>
                <c:pt idx="4">
                  <c:v>-536.96879476361028</c:v>
                </c:pt>
                <c:pt idx="5">
                  <c:v>-787.57345533520856</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Hoja1!$C$2:$C$35</c:f>
              <c:numCache>
                <c:formatCode>#,##0.0</c:formatCode>
                <c:ptCount val="6"/>
                <c:pt idx="0">
                  <c:v>-703.75899902717151</c:v>
                </c:pt>
                <c:pt idx="1">
                  <c:v>-824.90796500238616</c:v>
                </c:pt>
                <c:pt idx="2">
                  <c:v>-2487.4753058059755</c:v>
                </c:pt>
                <c:pt idx="3">
                  <c:v>-1606.2132601360236</c:v>
                </c:pt>
                <c:pt idx="4">
                  <c:v>-855.34765435361032</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65">
                <a:solidFill>
                  <a:srgbClr val="7030A0"/>
                </a:solidFill>
              </a:ln>
              <a:effectLst/>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Hoja1!$D$2:$D$35</c:f>
              <c:numCache>
                <c:formatCode>0.0%</c:formatCode>
                <c:ptCount val="6"/>
                <c:pt idx="0">
                  <c:v>-1.2980417671104961E-2</c:v>
                </c:pt>
                <c:pt idx="1">
                  <c:v>-1.7833807669703969E-2</c:v>
                </c:pt>
                <c:pt idx="2">
                  <c:v>-8.8096394895324309E-2</c:v>
                </c:pt>
                <c:pt idx="3">
                  <c:v>-4.4666254401291065E-2</c:v>
                </c:pt>
                <c:pt idx="4">
                  <c:v>-1.6527853198390403E-2</c:v>
                </c:pt>
                <c:pt idx="5">
                  <c:v>-2.2277471793275532E-2</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Hoja1!$E$2:$E$35</c:f>
              <c:numCache>
                <c:formatCode>0.0%</c:formatCode>
                <c:ptCount val="6"/>
                <c:pt idx="0">
                  <c:v>-2.7045965025245967E-2</c:v>
                </c:pt>
                <c:pt idx="1">
                  <c:v>-3.0687238896951029E-2</c:v>
                </c:pt>
                <c:pt idx="2">
                  <c:v>-9.9778031519580368E-2</c:v>
                </c:pt>
                <c:pt idx="3">
                  <c:v>-5.4538033534604596E-2</c:v>
                </c:pt>
                <c:pt idx="4">
                  <c:v>-2.6327527041804365E-2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2023.4</c:v>
                </c:pt>
                <c:pt idx="1">
                  <c:v>2120.7999999999997</c:v>
                </c:pt>
                <c:pt idx="2">
                  <c:v>6484.4</c:v>
                </c:pt>
                <c:pt idx="3">
                  <c:v>2880.9</c:v>
                </c:pt>
                <c:pt idx="4">
                  <c:v>2982.2999999999997</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3460.9</c:v>
                </c:pt>
                <c:pt idx="1">
                  <c:v>3287.3999999999996</c:v>
                </c:pt>
                <c:pt idx="2">
                  <c:v>6913.4000000000005</c:v>
                </c:pt>
                <c:pt idx="3">
                  <c:v>2830.1</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15545.199999999999</c:v>
                </c:pt>
                <c:pt idx="1">
                  <c:v>684.5</c:v>
                </c:pt>
                <c:pt idx="2">
                  <c:v>173.3</c:v>
                </c:pt>
                <c:pt idx="3">
                  <c:v>88.8</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D107-4722-BFC6-F538606CEB98}"/>
                </c:ext>
              </c:extLst>
            </c:dLbl>
            <c:dLbl>
              <c:idx val="2"/>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2AC2-4B50-B52F-1CACE4A31C34}"/>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Hoja1!$B$2:$B$35</c:f>
              <c:numCache>
                <c:formatCode>#,##0.0</c:formatCode>
                <c:ptCount val="6"/>
                <c:pt idx="0">
                  <c:v>600.27482946126906</c:v>
                </c:pt>
                <c:pt idx="1">
                  <c:v>511.67897435099343</c:v>
                </c:pt>
                <c:pt idx="2">
                  <c:v>-1114.8915983227043</c:v>
                </c:pt>
                <c:pt idx="3">
                  <c:v>-11.819984453081815</c:v>
                </c:pt>
                <c:pt idx="4">
                  <c:v>954.54004059663498</c:v>
                </c:pt>
                <c:pt idx="5">
                  <c:v>542.94434691204128</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A-40F5-9FDC-77E527DC6A3A}"/>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Hoja1!$C$2:$C$35</c:f>
              <c:numCache>
                <c:formatCode>#,##0.0</c:formatCode>
                <c:ptCount val="6"/>
                <c:pt idx="0">
                  <c:v>234.27733159126905</c:v>
                </c:pt>
                <c:pt idx="1">
                  <c:v>166.16409005099342</c:v>
                </c:pt>
                <c:pt idx="2">
                  <c:v>-1406.1158507127043</c:v>
                </c:pt>
                <c:pt idx="3">
                  <c:v>-302.55621965308183</c:v>
                </c:pt>
                <c:pt idx="4">
                  <c:v>636.16118100663493</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55">
                <a:solidFill>
                  <a:srgbClr val="7030A0"/>
                </a:solidFill>
              </a:ln>
              <a:effectLst/>
            </c:spPr>
          </c:marker>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Hoja1!$D$2:$D$35</c:f>
              <c:numCache>
                <c:formatCode>0.0%</c:formatCode>
                <c:ptCount val="6"/>
                <c:pt idx="0">
                  <c:v>2.3068993882262457E-2</c:v>
                </c:pt>
                <c:pt idx="1">
                  <c:v>1.9034868846745094E-2</c:v>
                </c:pt>
                <c:pt idx="2">
                  <c:v>-4.4720720956992303E-2</c:v>
                </c:pt>
                <c:pt idx="3">
                  <c:v>-4.0134067155322154E-4</c:v>
                </c:pt>
                <c:pt idx="4">
                  <c:v>2.9380660136706985E-2</c:v>
                </c:pt>
                <c:pt idx="5">
                  <c:v>1.5357840328053369E-2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3"/>
              <c:layout>
                <c:manualLayout>
                  <c:x val="-3.6437774933585729E-2"/>
                  <c:y val="6.385713668818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A-40F5-9FDC-77E527DC6A3A}"/>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Hoja1!$E$2:$E$35</c:f>
              <c:numCache>
                <c:formatCode>0.0%</c:formatCode>
                <c:ptCount val="6"/>
                <c:pt idx="0">
                  <c:v>9.0034465281214511E-3</c:v>
                </c:pt>
                <c:pt idx="1">
                  <c:v>6.1814376194980359E-3</c:v>
                </c:pt>
                <c:pt idx="2">
                  <c:v>-5.6402357581248376E-2</c:v>
                </c:pt>
                <c:pt idx="3">
                  <c:v>-1.0273119804866749E-2</c:v>
                </c:pt>
                <c:pt idx="4">
                  <c:v>1.9580986293293023E-2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Hoja1!$B$2:$B$35</c:f>
              <c:numCache>
                <c:formatCode>#,##0.0</c:formatCode>
                <c:ptCount val="6"/>
                <c:pt idx="0">
                  <c:v>4769.3020750389987</c:v>
                </c:pt>
                <c:pt idx="1">
                  <c:v>4913.6641649100011</c:v>
                </c:pt>
                <c:pt idx="2">
                  <c:v>4625.8531405539998</c:v>
                </c:pt>
                <c:pt idx="3">
                  <c:v>5833.5479626599999</c:v>
                </c:pt>
                <c:pt idx="4">
                  <c:v>6571.6538405100018</c:v>
                </c:pt>
                <c:pt idx="5">
                  <c:v>6818.0809003700006</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numRef>
              <c:f>Hoja1!$A$2:$A$35</c:f>
              <c:numCache>
                <c:formatCode>General</c:formatCode>
                <c:ptCount val="6"/>
                <c:pt idx="0">
                  <c:v>2018</c:v>
                </c:pt>
                <c:pt idx="1">
                  <c:v>2019</c:v>
                </c:pt>
                <c:pt idx="2">
                  <c:v>2020</c:v>
                </c:pt>
                <c:pt idx="3">
                  <c:v>2021</c:v>
                </c:pt>
                <c:pt idx="4">
                  <c:v>2022</c:v>
                </c:pt>
                <c:pt idx="5">
                  <c:v>2023</c:v>
                </c:pt>
              </c:numCache>
            </c:numRef>
          </c:cat>
          <c:val>
            <c:numRef>
              <c:f>Hoja1!$D$2:$D$35</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3"/>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1-4C4F-8966-C1D702559FB0}"/>
                </c:ext>
              </c:extLst>
            </c:dLbl>
            <c:dLbl>
              <c:idx val="4"/>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4.0172441584280898E-2"/>
                  <c:y val="-8.2414646827466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Hoja1!$C$2:$C$35</c:f>
              <c:numCache>
                <c:formatCode>0.0%</c:formatCode>
                <c:ptCount val="6"/>
                <c:pt idx="0">
                  <c:v>0.18328771254739945</c:v>
                </c:pt>
                <c:pt idx="1">
                  <c:v>0.18279225378499578</c:v>
                </c:pt>
                <c:pt idx="2">
                  <c:v>0.18555300604827338</c:v>
                </c:pt>
                <c:pt idx="3">
                  <c:v>0.19807471542498195</c:v>
                </c:pt>
                <c:pt idx="4">
                  <c:v>0.20227493851743009</c:v>
                </c:pt>
                <c:pt idx="5">
                  <c:v>0.19285769970194816</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Hoja1!$B$2:$B$25</c:f>
              <c:numCache>
                <c:formatCode>0.0%</c:formatCode>
                <c:ptCount val="6"/>
                <c:pt idx="0">
                  <c:v>8.0834552783594693E-2</c:v>
                </c:pt>
                <c:pt idx="1">
                  <c:v>8.2402054000685981E-2</c:v>
                </c:pt>
                <c:pt idx="2">
                  <c:v>8.3146794016387429E-2</c:v>
                </c:pt>
                <c:pt idx="3">
                  <c:v>9.4749915403930213E-2</c:v>
                </c:pt>
                <c:pt idx="4">
                  <c:v>9.3104042336540183E-2</c:v>
                </c:pt>
                <c:pt idx="5">
                  <c:v>8.9843095894510533E-2</c:v>
                </c:pt>
              </c:numCache>
            </c:numRef>
          </c:val>
          <c:extLst>
            <c:ext xmlns:c16="http://schemas.microsoft.com/office/drawing/2014/chart" uri="{C3380CC4-5D6E-409C-BE32-E72D297353CC}">
              <c16:uniqueId val="{00000000-5E4C-4617-917C-18BCA641F577}"/>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31">
                <a:noFill/>
              </a:ln>
              <a:effectLst/>
            </c:spPr>
            <c:txPr>
              <a:bodyPr rot="0" spcFirstLastPara="1" vertOverflow="ellipsis" vert="horz" wrap="square" lIns="38100" tIns="19050" rIns="38100" bIns="19050" anchor="ctr" anchorCtr="1">
                <a:spAutoFit/>
              </a:bodyPr>
              <a:lstStyle/>
              <a:p>
                <a:pPr>
                  <a:defRPr sz="1185"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Hoja1!$C$2:$C$25</c:f>
              <c:numCache>
                <c:formatCode>0.0%</c:formatCode>
                <c:ptCount val="6"/>
                <c:pt idx="0">
                  <c:v>7.1472657626480307E-2</c:v>
                </c:pt>
                <c:pt idx="1">
                  <c:v>7.1929423567973688E-2</c:v>
                </c:pt>
                <c:pt idx="2">
                  <c:v>7.649664516012579E-2</c:v>
                </c:pt>
                <c:pt idx="3">
                  <c:v>7.5576816390475782E-2</c:v>
                </c:pt>
                <c:pt idx="4">
                  <c:v>8.5638420438539906E-2</c:v>
                </c:pt>
                <c:pt idx="5">
                  <c:v>8.1391624511815294E-2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dLbl>
              <c:idx val="5"/>
              <c:layout>
                <c:manualLayout>
                  <c:x val="-1.2480499219968799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2E-4319-BEAA-48BF72BC1619}"/>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Hoja1!$D$2:$D$25</c:f>
              <c:numCache>
                <c:formatCode>0.0%</c:formatCode>
                <c:ptCount val="6"/>
                <c:pt idx="0">
                  <c:v>8.7399682869698722E-3</c:v>
                </c:pt>
                <c:pt idx="1">
                  <c:v>8.6326898665756002E-3</c:v>
                </c:pt>
                <c:pt idx="2">
                  <c:v>7.4925768755748573E-3</c:v>
                </c:pt>
                <c:pt idx="3">
                  <c:v>9.8862280955816818E-3</c:v>
                </c:pt>
                <c:pt idx="4">
                  <c:v>9.8103752145359997E-3</c:v>
                </c:pt>
                <c:pt idx="5">
                  <c:v>9.1108416727222717E-3</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dLbl>
              <c:idx val="5"/>
              <c:layout>
                <c:manualLayout>
                  <c:x val="-4.6801872074882997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2E-4319-BEAA-48BF72BC1619}"/>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Hoja1!$E$2:$E$25</c:f>
              <c:numCache>
                <c:formatCode>0.0%</c:formatCode>
                <c:ptCount val="6"/>
                <c:pt idx="0">
                  <c:v>6.8396198283299731E-3</c:v>
                </c:pt>
                <c:pt idx="1">
                  <c:v>7.1518588088154006E-3</c:v>
                </c:pt>
                <c:pt idx="2">
                  <c:v>7.4196466619254079E-3</c:v>
                </c:pt>
                <c:pt idx="3">
                  <c:v>7.6470452541063626E-3</c:v>
                </c:pt>
                <c:pt idx="4">
                  <c:v>6.9538274422630379E-3</c:v>
                </c:pt>
                <c:pt idx="5">
                  <c:v>6.5618473432597201E-3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4"/>
              <c:layout>
                <c:manualLayout>
                  <c:x val="1.5600624024960427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03-4BD8-B6B4-41333AD6AF2D}"/>
                </c:ext>
              </c:extLst>
            </c:dLbl>
            <c:dLbl>
              <c:idx val="5"/>
              <c:layout>
                <c:manualLayout>
                  <c:x val="7.8003120124804422E-3"/>
                  <c:y val="-4.90496627835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Hoja1!$F$2:$F$25</c:f>
              <c:numCache>
                <c:formatCode>0.0%</c:formatCode>
                <c:ptCount val="6"/>
                <c:pt idx="0">
                  <c:v>1.0388308996439395E-2</c:v>
                </c:pt>
                <c:pt idx="1">
                  <c:v>1.0659253187922832E-2</c:v>
                </c:pt>
                <c:pt idx="2">
                  <c:v>9.6714923798510155E-3</c:v>
                </c:pt>
                <c:pt idx="3">
                  <c:v>8.1277146959806458E-3</c:v>
                </c:pt>
                <c:pt idx="4">
                  <c:v>4.5801269517543311E-3</c:v>
                </c:pt>
                <c:pt idx="5">
                  <c:v>3.3843999656605352E-3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4"/>
              <c:layout>
                <c:manualLayout>
                  <c:x val="1.872074882995314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03-4BD8-B6B4-41333AD6AF2D}"/>
                </c:ext>
              </c:extLst>
            </c:dLbl>
            <c:dLbl>
              <c:idx val="5"/>
              <c:layout>
                <c:manualLayout>
                  <c:x val="2.6521060842433639E-2"/>
                  <c:y val="-4.904966278356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54-4143-9E64-76F8EB66EAB6}"/>
                </c:ext>
              </c:extLst>
            </c:dLbl>
            <c:spPr>
              <a:noFill/>
              <a:ln w="25231">
                <a:noFill/>
              </a:ln>
              <a:effectLst/>
            </c:spPr>
            <c:txPr>
              <a:bodyPr rot="-5400000" spcFirstLastPara="1" vertOverflow="ellipsis" wrap="square" lIns="38100" tIns="19050" rIns="38100" bIns="19050" anchor="ctr" anchorCtr="1">
                <a:spAutoFit/>
              </a:bodyPr>
              <a:lstStyle/>
              <a:p>
                <a:pPr>
                  <a:defRPr sz="1185"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Hoja1!$G$2:$G$25</c:f>
              <c:numCache>
                <c:formatCode>0.0%</c:formatCode>
                <c:ptCount val="6"/>
                <c:pt idx="0">
                  <c:v>5.0126050255852525E-3</c:v>
                </c:pt>
                <c:pt idx="1">
                  <c:v>2.0169743530222303E-3</c:v>
                </c:pt>
                <c:pt idx="2">
                  <c:v>1.3258509544089091E-3</c:v>
                </c:pt>
                <c:pt idx="3">
                  <c:v>2.0869955849072623E-3</c:v>
                </c:pt>
                <c:pt idx="4">
                  <c:v>2.1881461337965912E-3</c:v>
                </c:pt>
                <c:pt idx="5">
                  <c:v>2.5658903139798108E-3</c:v>
                </c:pt>
              </c:numCache>
            </c:numRef>
          </c:val>
          <c:extLst>
            <c:ext xmlns:c16="http://schemas.microsoft.com/office/drawing/2014/chart" uri="{C3380CC4-5D6E-409C-BE32-E72D297353CC}">
              <c16:uniqueId val="{00000005-5E4C-4617-917C-18BCA641F577}"/>
            </c:ext>
          </c:extLst>
        </c:ser>
        <c:dLbls>
          <c:showLegendKey val="0"/>
          <c:showVal val="0"/>
          <c:showCatName val="0"/>
          <c:showSerName val="0"/>
          <c:showPercent val="0"/>
          <c:showBubbleSize val="0"/>
        </c:dLbls>
        <c:gapWidth val="40"/>
        <c:overlap val="100"/>
        <c:axId val="1620673744"/>
        <c:axId val="1"/>
      </c:barChart>
      <c:catAx>
        <c:axId val="1620673744"/>
        <c:scaling>
          <c:orientation val="minMax"/>
        </c:scaling>
        <c:delete val="0"/>
        <c:axPos val="l"/>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b"/>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Hoja1!$B$2:$B$25</c:f>
              <c:numCache>
                <c:formatCode>0.0%</c:formatCode>
                <c:ptCount val="6"/>
                <c:pt idx="0">
                  <c:v>0.44102548752519527</c:v>
                </c:pt>
                <c:pt idx="1">
                  <c:v>0.45079620330962761</c:v>
                </c:pt>
                <c:pt idx="2">
                  <c:v>0.44810265156661488</c:v>
                </c:pt>
                <c:pt idx="3">
                  <c:v>0.47835441894054076</c:v>
                </c:pt>
                <c:pt idx="4">
                  <c:v>0.4602846156767828</c:v>
                </c:pt>
                <c:pt idx="5">
                  <c:v>0.46585174474941116</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Hoja1!$C$2:$C$25</c:f>
              <c:numCache>
                <c:formatCode>0.0%</c:formatCode>
                <c:ptCount val="6"/>
                <c:pt idx="0">
                  <c:v>0.38994789466859098</c:v>
                </c:pt>
                <c:pt idx="1">
                  <c:v>0.39350367468294722</c:v>
                </c:pt>
                <c:pt idx="2">
                  <c:v>0.41226303356262767</c:v>
                </c:pt>
                <c:pt idx="3">
                  <c:v>0.38155711206410614</c:v>
                </c:pt>
                <c:pt idx="4">
                  <c:v>0.42337632662862196</c:v>
                </c:pt>
                <c:pt idx="5">
                  <c:v>0.42202942707292446</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Hoja1!$D$2:$D$25</c:f>
              <c:numCache>
                <c:formatCode>0.0%</c:formatCode>
                <c:ptCount val="6"/>
                <c:pt idx="0">
                  <c:v>4.7684420114685301E-2</c:v>
                </c:pt>
                <c:pt idx="1">
                  <c:v>4.722678170339515E-2</c:v>
                </c:pt>
                <c:pt idx="2">
                  <c:v>4.0379711626043889E-2</c:v>
                </c:pt>
                <c:pt idx="3">
                  <c:v>4.9911610749358633E-2</c:v>
                </c:pt>
                <c:pt idx="4">
                  <c:v>4.8500201193686858E-2</c:v>
                </c:pt>
                <c:pt idx="5">
                  <c:v>4.7241264864211374E-2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Hoja1!$E$2:$E$25</c:f>
              <c:numCache>
                <c:formatCode>0.0%</c:formatCode>
                <c:ptCount val="6"/>
                <c:pt idx="0">
                  <c:v>3.7316303058565377E-2</c:v>
                </c:pt>
                <c:pt idx="1">
                  <c:v>3.9125612058088489E-2</c:v>
                </c:pt>
                <c:pt idx="2">
                  <c:v>3.9986669146147472E-2</c:v>
                </c:pt>
                <c:pt idx="3">
                  <c:v>3.8606872349654216E-2</c:v>
                </c:pt>
                <c:pt idx="4">
                  <c:v>3.4378096927038859E-2</c:v>
                </c:pt>
                <c:pt idx="5">
                  <c:v>3.4024295391891141E-2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Hoja1!$F$2:$F$25</c:f>
              <c:numCache>
                <c:formatCode>0.0%</c:formatCode>
                <c:ptCount val="6"/>
                <c:pt idx="0">
                  <c:v>5.6677607309616608E-2</c:v>
                </c:pt>
                <c:pt idx="1">
                  <c:v>5.831348411766113E-2</c:v>
                </c:pt>
                <c:pt idx="2">
                  <c:v>5.2122531377017327E-2</c:v>
                </c:pt>
                <c:pt idx="3">
                  <c:v>4.1033580073772238E-2</c:v>
                </c:pt>
                <c:pt idx="4">
                  <c:v>2.2643076721833535E-2</c:v>
                </c:pt>
                <c:pt idx="5">
                  <c:v>1.7548689893589701E-2</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4"/>
              <c:layout>
                <c:manualLayout>
                  <c:x val="0"/>
                  <c:y val="-7.5841316079732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A-451C-B53D-C154B921E503}"/>
                </c:ext>
              </c:extLst>
            </c:dLbl>
            <c:dLbl>
              <c:idx val="5"/>
              <c:layout>
                <c:manualLayout>
                  <c:x val="4.8835122117285813E-3"/>
                  <c:y val="-1.0112175477297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Hoja1!$G$2:$G$25</c:f>
              <c:numCache>
                <c:formatCode>0.0%</c:formatCode>
                <c:ptCount val="6"/>
                <c:pt idx="0">
                  <c:v>2.7348287323346668E-2</c:v>
                </c:pt>
                <c:pt idx="1">
                  <c:v>1.1034244128280402E-2</c:v>
                </c:pt>
                <c:pt idx="2">
                  <c:v>7.1454027215488826E-3</c:v>
                </c:pt>
                <c:pt idx="3">
                  <c:v>1.0536405822567912E-2</c:v>
                </c:pt>
                <c:pt idx="4">
                  <c:v>1.081768285203576E-2</c:v>
                </c:pt>
                <c:pt idx="5">
                  <c:v>1.3304578027972256E-2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47000"/>
              </a:schemeClr>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Hoja1!$B$2:$B$25</c:f>
              <c:numCache>
                <c:formatCode>#,##0.0</c:formatCode>
                <c:ptCount val="6"/>
                <c:pt idx="0">
                  <c:v>2403.8000000000002</c:v>
                </c:pt>
                <c:pt idx="1">
                  <c:v>2569.1999999999998</c:v>
                </c:pt>
                <c:pt idx="2">
                  <c:v>2876.4</c:v>
                </c:pt>
                <c:pt idx="3">
                  <c:v>3370.7</c:v>
                </c:pt>
                <c:pt idx="4">
                  <c:v>3865.8</c:v>
                </c:pt>
                <c:pt idx="5">
                  <c:v>2825.8</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Apoyo al Desarrollo Económico</c:v>
                </c:pt>
              </c:strCache>
            </c:strRef>
          </c:tx>
          <c:spPr>
            <a:solidFill>
              <a:schemeClr val="accent1">
                <a:shade val="65000"/>
              </a:schemeClr>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Hoja1!$C$2:$C$25</c:f>
              <c:numCache>
                <c:formatCode>#,##0.0</c:formatCode>
                <c:ptCount val="6"/>
                <c:pt idx="0">
                  <c:v>543.20000000000005</c:v>
                </c:pt>
                <c:pt idx="1">
                  <c:v>619.6</c:v>
                </c:pt>
                <c:pt idx="2">
                  <c:v>1224.7</c:v>
                </c:pt>
                <c:pt idx="3">
                  <c:v>812.9</c:v>
                </c:pt>
                <c:pt idx="4">
                  <c:v>785.4</c:v>
                </c:pt>
                <c:pt idx="5" formatCode="General">
                  <c:v>762.1</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Deuda Pública</c:v>
                </c:pt>
              </c:strCache>
            </c:strRef>
          </c:tx>
          <c:spPr>
            <a:solidFill>
              <a:schemeClr val="accent1">
                <a:shade val="82000"/>
              </a:schemeClr>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Hoja1!$D$2:$D$25</c:f>
              <c:numCache>
                <c:formatCode>#,##0.0</c:formatCode>
                <c:ptCount val="6"/>
                <c:pt idx="0">
                  <c:v>1017.7</c:v>
                </c:pt>
                <c:pt idx="1">
                  <c:v>1829.2</c:v>
                </c:pt>
                <c:pt idx="2">
                  <c:v>1066.8</c:v>
                </c:pt>
                <c:pt idx="3">
                  <c:v>1220.5999999999999</c:v>
                </c:pt>
                <c:pt idx="4">
                  <c:v>1947.2</c:v>
                </c:pt>
                <c:pt idx="5">
                  <c:v>2259.6999999999998</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Conducción Administrativa</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Hoja1!$E$2:$E$25</c:f>
              <c:numCache>
                <c:formatCode>#,##0.0</c:formatCode>
                <c:ptCount val="6"/>
                <c:pt idx="0">
                  <c:v>540.5</c:v>
                </c:pt>
                <c:pt idx="1">
                  <c:v>537.6</c:v>
                </c:pt>
                <c:pt idx="2">
                  <c:v>557.6</c:v>
                </c:pt>
                <c:pt idx="3">
                  <c:v>672.9</c:v>
                </c:pt>
                <c:pt idx="4">
                  <c:v>662.3</c:v>
                </c:pt>
                <c:pt idx="5" formatCode="General">
                  <c:v>724.5</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Admon, Justicia y Seg. Ciudadana</c:v>
                </c:pt>
              </c:strCache>
            </c:strRef>
          </c:tx>
          <c:spPr>
            <a:solidFill>
              <a:schemeClr val="accent1">
                <a:tint val="83000"/>
              </a:schemeClr>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Hoja1!$F$2:$F$25</c:f>
              <c:numCache>
                <c:formatCode>#,##0.0</c:formatCode>
                <c:ptCount val="6"/>
                <c:pt idx="0">
                  <c:v>885.5</c:v>
                </c:pt>
                <c:pt idx="1">
                  <c:v>940.9</c:v>
                </c:pt>
                <c:pt idx="2">
                  <c:v>1925</c:v>
                </c:pt>
                <c:pt idx="3">
                  <c:v>1565.7</c:v>
                </c:pt>
                <c:pt idx="4">
                  <c:v>1511.1</c:v>
                </c:pt>
                <c:pt idx="5" formatCode="General">
                  <c:v>1534.9</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65000"/>
              </a:schemeClr>
            </a:solidFill>
            <a:ln>
              <a:noFill/>
            </a:ln>
            <a:effectLst/>
            <a:scene3d>
              <a:camera prst="orthographicFront"/>
              <a:lightRig rig="threePt" dir="t">
                <a:rot lat="0" lon="0" rev="1200000"/>
              </a:lightRig>
            </a:scene3d>
            <a:sp3d>
              <a:bevelT w="63500" h="25400"/>
            </a:sp3d>
          </c:spPr>
          <c:invertIfNegative val="0"/>
          <c:cat>
            <c:numRef>
              <c:f>Hoja1!$A$2:$A$25</c:f>
              <c:numCache>
                <c:formatCode>General</c:formatCode>
                <c:ptCount val="6"/>
                <c:pt idx="0">
                  <c:v>2018</c:v>
                </c:pt>
                <c:pt idx="1">
                  <c:v>2019</c:v>
                </c:pt>
                <c:pt idx="2">
                  <c:v>2020</c:v>
                </c:pt>
                <c:pt idx="3">
                  <c:v>2021</c:v>
                </c:pt>
                <c:pt idx="4">
                  <c:v>2022</c:v>
                </c:pt>
                <c:pt idx="5">
                  <c:v>2023</c:v>
                </c:pt>
              </c:numCache>
            </c:numRef>
          </c:cat>
          <c:val>
            <c:numRef>
              <c:f>Hoja1!$G$2:$G$25</c:f>
              <c:numCache>
                <c:formatCode>#,##0.0</c:formatCode>
                <c:ptCount val="6"/>
                <c:pt idx="0">
                  <c:v>94.9</c:v>
                </c:pt>
                <c:pt idx="1">
                  <c:v>95.5</c:v>
                </c:pt>
                <c:pt idx="2">
                  <c:v>87.6</c:v>
                </c:pt>
                <c:pt idx="3">
                  <c:v>345.7</c:v>
                </c:pt>
                <c:pt idx="4">
                  <c:v>198.1</c:v>
                </c:pt>
                <c:pt idx="5" formatCode="General">
                  <c:v>214.9</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lineChart>
        <c:grouping val="standard"/>
        <c:varyColors val="0"/>
        <c:ser>
          <c:idx val="6"/>
          <c:order val="6"/>
          <c:tx>
            <c:strRef>
              <c:f>Hoja1!$H$1</c:f>
              <c:strCache>
                <c:ptCount val="1"/>
                <c:pt idx="0">
                  <c:v>Total</c:v>
                </c:pt>
              </c:strCache>
            </c:strRef>
          </c:tx>
          <c:spPr>
            <a:ln w="19050" cap="rnd" cmpd="sng" algn="ctr">
              <a:noFill/>
              <a:prstDash val="solid"/>
              <a:round/>
            </a:ln>
            <a:effectLst/>
          </c:spPr>
          <c:marker>
            <c:symbol val="circle"/>
            <c:size val="9"/>
            <c:spPr>
              <a:solidFill>
                <a:schemeClr val="accent1">
                  <a:tint val="48000"/>
                </a:schemeClr>
              </a:solidFill>
              <a:ln w="6350" cap="flat" cmpd="sng" algn="ctr">
                <a:solidFill>
                  <a:schemeClr val="accent1">
                    <a:tint val="48000"/>
                  </a:schemeClr>
                </a:solidFill>
                <a:prstDash val="solid"/>
                <a:round/>
              </a:ln>
              <a:effectLst/>
            </c:spPr>
          </c:marker>
          <c:cat>
            <c:numRef>
              <c:f>Hoja1!$A$2:$A$25</c:f>
              <c:numCache>
                <c:formatCode>General</c:formatCode>
                <c:ptCount val="6"/>
                <c:pt idx="0">
                  <c:v>2018</c:v>
                </c:pt>
                <c:pt idx="1">
                  <c:v>2019</c:v>
                </c:pt>
                <c:pt idx="2">
                  <c:v>2020</c:v>
                </c:pt>
                <c:pt idx="3">
                  <c:v>2021</c:v>
                </c:pt>
                <c:pt idx="4">
                  <c:v>2022</c:v>
                </c:pt>
                <c:pt idx="5">
                  <c:v>2023</c:v>
                </c:pt>
              </c:numCache>
            </c:numRef>
          </c:cat>
          <c:val>
            <c:numRef>
              <c:f>Hoja1!$H$2:$H$25</c:f>
              <c:numCache>
                <c:formatCode>#,##0.0</c:formatCode>
                <c:ptCount val="6"/>
                <c:pt idx="0">
                  <c:v>5485.5999999999995</c:v>
                </c:pt>
                <c:pt idx="1">
                  <c:v>6592</c:v>
                </c:pt>
                <c:pt idx="2">
                  <c:v>7738.1000000000013</c:v>
                </c:pt>
                <c:pt idx="3">
                  <c:v>7988.4999999999982</c:v>
                </c:pt>
                <c:pt idx="4">
                  <c:v>8969.9</c:v>
                </c:pt>
                <c:pt idx="5">
                  <c:v>8321.9</c:v>
                </c:pt>
              </c:numCache>
            </c:numRef>
          </c:val>
          <c:smooth val="0"/>
          <c:extLst>
            <c:ext xmlns:c16="http://schemas.microsoft.com/office/drawing/2014/chart" uri="{C3380CC4-5D6E-409C-BE32-E72D297353CC}">
              <c16:uniqueId val="{00000000-8321-42BD-ABF0-08BB75378F34}"/>
            </c:ext>
          </c:extLst>
        </c:ser>
        <c:dLbls>
          <c:showLegendKey val="0"/>
          <c:showVal val="0"/>
          <c:showCatName val="0"/>
          <c:showSerName val="0"/>
          <c:showPercent val="0"/>
          <c:showBubbleSize val="0"/>
        </c:dLbls>
        <c:marker val="1"/>
        <c:smooth val="0"/>
        <c:axId val="1545022655"/>
        <c:axId val="1"/>
      </c:line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Hoja1!$B$2:$B$25</c:f>
              <c:numCache>
                <c:formatCode>#,##0.0</c:formatCode>
                <c:ptCount val="6"/>
                <c:pt idx="0">
                  <c:v>799.30226130739379</c:v>
                </c:pt>
                <c:pt idx="1">
                  <c:v>798.33883463999996</c:v>
                </c:pt>
                <c:pt idx="2">
                  <c:v>636.79119670692035</c:v>
                </c:pt>
                <c:pt idx="3">
                  <c:v>914.57035294249999</c:v>
                </c:pt>
                <c:pt idx="4">
                  <c:v>691.20953091708202</c:v>
                </c:pt>
                <c:pt idx="5">
                  <c:v>1319.6666033819999</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numRef>
              <c:f>Hoja1!$A$2:$A$25</c:f>
              <c:numCache>
                <c:formatCode>General</c:formatCode>
                <c:ptCount val="6"/>
                <c:pt idx="0">
                  <c:v>2018</c:v>
                </c:pt>
                <c:pt idx="1">
                  <c:v>2019</c:v>
                </c:pt>
                <c:pt idx="2">
                  <c:v>2020</c:v>
                </c:pt>
                <c:pt idx="3">
                  <c:v>2021</c:v>
                </c:pt>
                <c:pt idx="4">
                  <c:v>2022</c:v>
                </c:pt>
                <c:pt idx="5">
                  <c:v>2023</c:v>
                </c:pt>
              </c:numCache>
            </c:numRef>
          </c:cat>
          <c:val>
            <c:numRef>
              <c:f>Hoja1!$D$2:$D$25</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0"/>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28D0-4EEB-92DE-B12941CD615D}"/>
                </c:ext>
              </c:extLst>
            </c:dLbl>
            <c:dLbl>
              <c:idx val="2"/>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1-28D0-4EEB-92DE-B12941CD615D}"/>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Hoja1!$A$2:$A$25</c:f>
              <c:numCache>
                <c:formatCode>General</c:formatCode>
                <c:ptCount val="6"/>
                <c:pt idx="0">
                  <c:v>2018</c:v>
                </c:pt>
                <c:pt idx="1">
                  <c:v>2019</c:v>
                </c:pt>
                <c:pt idx="2">
                  <c:v>2020</c:v>
                </c:pt>
                <c:pt idx="3">
                  <c:v>2021</c:v>
                </c:pt>
                <c:pt idx="4">
                  <c:v>2022</c:v>
                </c:pt>
                <c:pt idx="5">
                  <c:v>2023</c:v>
                </c:pt>
              </c:numCache>
            </c:numRef>
          </c:cat>
          <c:val>
            <c:numRef>
              <c:f>Hoja1!$C$2:$C$25</c:f>
              <c:numCache>
                <c:formatCode>0.0%</c:formatCode>
                <c:ptCount val="6"/>
                <c:pt idx="0">
                  <c:v>3.0717761383943793E-2</c:v>
                </c:pt>
                <c:pt idx="1">
                  <c:v>2.9698845906088803E-2</c:v>
                </c:pt>
                <c:pt idx="2">
                  <c:v>2.5543076527478253E-2</c:v>
                </c:pt>
                <c:pt idx="3">
                  <c:v>3.1053702404566869E-2</c:v>
                </c:pt>
                <c:pt idx="4">
                  <c:v>2.1275369756551876E-2</c:v>
                </c:pt>
                <c:pt idx="5">
                  <c:v>3.7328372781250535E-2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Hoja1!$B$2:$B$35</c:f>
              <c:numCache>
                <c:formatCode>#,##0.0</c:formatCode>
                <c:ptCount val="6"/>
                <c:pt idx="0">
                  <c:v>13162.694728559996</c:v>
                </c:pt>
                <c:pt idx="1">
                  <c:v>13613.806758549999</c:v>
                </c:pt>
                <c:pt idx="2">
                  <c:v>16095.984471819998</c:v>
                </c:pt>
                <c:pt idx="3">
                  <c:v>17454.666221679996</c:v>
                </c:pt>
                <c:pt idx="4">
                  <c:v>18033.189631119996</c:v>
                </c:pt>
                <c:pt idx="5">
                  <c:v>18881.960200699999</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Hoja1!$C$2:$C$35</c:f>
              <c:numCache>
                <c:formatCode>#,##0.0</c:formatCode>
                <c:ptCount val="6"/>
                <c:pt idx="0">
                  <c:v>18084.194728559996</c:v>
                </c:pt>
                <c:pt idx="1">
                  <c:v>18878.606758549999</c:v>
                </c:pt>
                <c:pt idx="2">
                  <c:v>21651.884471819998</c:v>
                </c:pt>
                <c:pt idx="3">
                  <c:v>23263.766221679994</c:v>
                </c:pt>
                <c:pt idx="4">
                  <c:v>24235.389631119997</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s/pensiones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dLbl>
              <c:idx val="4"/>
              <c:layout>
                <c:manualLayout>
                  <c:x val="-3.2700956327104791E-2"/>
                  <c:y val="-5.4715923409639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E-4549-A634-98935CA45036}"/>
                </c:ext>
              </c:extLst>
            </c:dLbl>
            <c:dLbl>
              <c:idx val="5"/>
              <c:layout>
                <c:manualLayout>
                  <c:x val="-4.8933778561438815E-3"/>
                  <c:y val="-3.9039894670253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3E-4549-A634-98935CA45036}"/>
                </c:ext>
              </c:extLst>
            </c:dLbl>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Hoja1!$D$2:$D$35</c:f>
              <c:numCache>
                <c:formatCode>#,##0.0</c:formatCode>
                <c:ptCount val="6"/>
                <c:pt idx="0">
                  <c:v>50.585183529976909</c:v>
                </c:pt>
                <c:pt idx="1">
                  <c:v>50.644454656870948</c:v>
                </c:pt>
                <c:pt idx="2">
                  <c:v>64.564486015975064</c:v>
                </c:pt>
                <c:pt idx="3">
                  <c:v>59.266300145766294</c:v>
                </c:pt>
                <c:pt idx="4">
                  <c:v>55.506002178971634</c:v>
                </c:pt>
                <c:pt idx="5">
                  <c:v>53.409917884270342</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c/pensiones</c:v>
                </c:pt>
              </c:strCache>
            </c:strRef>
          </c:tx>
          <c:spPr>
            <a:ln w="25400" cap="rnd">
              <a:solidFill>
                <a:srgbClr val="7030A0"/>
              </a:solidFill>
              <a:round/>
            </a:ln>
            <a:effectLst/>
          </c:spPr>
          <c:marker>
            <c:symbol val="x"/>
            <c:size val="8"/>
            <c:spPr>
              <a:noFill/>
              <a:ln w="9304">
                <a:solidFill>
                  <a:srgbClr val="7030A0"/>
                </a:solidFill>
              </a:ln>
              <a:effectLst/>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Hoja1!$A$2:$A$35</c:f>
              <c:numCache>
                <c:formatCode>General</c:formatCode>
                <c:ptCount val="6"/>
                <c:pt idx="0">
                  <c:v>2018</c:v>
                </c:pt>
                <c:pt idx="1">
                  <c:v>2019</c:v>
                </c:pt>
                <c:pt idx="2">
                  <c:v>2020</c:v>
                </c:pt>
                <c:pt idx="3">
                  <c:v>2021</c:v>
                </c:pt>
                <c:pt idx="4">
                  <c:v>2022</c:v>
                </c:pt>
                <c:pt idx="5">
                  <c:v>2023</c:v>
                </c:pt>
              </c:numCache>
            </c:numRef>
          </c:cat>
          <c:val>
            <c:numRef>
              <c:f>Hoja1!$E$2:$E$35</c:f>
              <c:numCache>
                <c:formatCode>#,##0.0</c:formatCode>
                <c:ptCount val="6"/>
                <c:pt idx="0">
                  <c:v>69.498862368293118</c:v>
                </c:pt>
                <c:pt idx="1">
                  <c:v>70.229933546531129</c:v>
                </c:pt>
                <c:pt idx="2">
                  <c:v>86.850406363635258</c:v>
                </c:pt>
                <c:pt idx="3">
                  <c:v>78.990760058333663</c:v>
                </c:pt>
                <c:pt idx="4">
                  <c:v>74.596320295536415</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8828.1</c:v>
                </c:pt>
                <c:pt idx="1">
                  <c:v>6131</c:v>
                </c:pt>
                <c:pt idx="2">
                  <c:v>1073.3</c:v>
                </c:pt>
                <c:pt idx="3">
                  <c:v>381.8</c:v>
                </c:pt>
                <c:pt idx="4">
                  <c:v>77.599999999999994</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FOVIAL</a:t>
          </a:r>
        </a:p>
        <a:p>
          <a:pPr algn="just"/>
          <a:r>
            <a:rPr lang="es-SV" sz="950" baseline="0" dirty="0">
              <a:solidFill>
                <a:srgbClr val="002060"/>
              </a:solidFill>
              <a:latin typeface="Museo Sans 300" panose="02000000000000000000" pitchFamily="50" charset="0"/>
            </a:rPr>
            <a:t>-FANTEL</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11/3/2024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11/3/2024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11/3/2024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11/3/2024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11/3/2024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11/3/2024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11/3/2024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11/3/2024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11/3/2024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11/3/2024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11/3/2024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11/3/2024</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3.xlsx"/></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2.xlsx"/></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4.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3.emf"/><Relationship Id="rId4" Type="http://schemas.openxmlformats.org/officeDocument/2006/relationships/package" Target="../embeddings/Microsoft_Excel_Worksheet36.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4.emf"/><Relationship Id="rId4" Type="http://schemas.openxmlformats.org/officeDocument/2006/relationships/package" Target="../embeddings/Microsoft_Excel_Worksheet37.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5.emf"/><Relationship Id="rId4" Type="http://schemas.openxmlformats.org/officeDocument/2006/relationships/package" Target="../embeddings/Microsoft_Excel_Worksheet38.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6.emf"/><Relationship Id="rId4" Type="http://schemas.openxmlformats.org/officeDocument/2006/relationships/package" Target="../embeddings/Microsoft_Excel_Worksheet39.xlsx"/></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7.emf"/><Relationship Id="rId4" Type="http://schemas.openxmlformats.org/officeDocument/2006/relationships/package" Target="../embeddings/Microsoft_Excel_Worksheet41.xlsx"/></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8.emf"/><Relationship Id="rId4" Type="http://schemas.openxmlformats.org/officeDocument/2006/relationships/package" Target="../embeddings/Microsoft_Excel_Worksheet42.xlsx"/></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9.emf"/><Relationship Id="rId4" Type="http://schemas.openxmlformats.org/officeDocument/2006/relationships/package" Target="../embeddings/Microsoft_Excel_Worksheet43.xlsx"/></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0.emf"/><Relationship Id="rId4" Type="http://schemas.openxmlformats.org/officeDocument/2006/relationships/package" Target="../embeddings/Microsoft_Excel_Worksheet44.xlsx"/></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1.emf"/><Relationship Id="rId4" Type="http://schemas.openxmlformats.org/officeDocument/2006/relationships/package" Target="../embeddings/Microsoft_Excel_Worksheet50.xlsx"/></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2952885301"/>
              </p:ext>
            </p:extLst>
          </p:nvPr>
        </p:nvGraphicFramePr>
        <p:xfrm>
          <a:off x="2103438" y="898525"/>
          <a:ext cx="4975225" cy="5402263"/>
        </p:xfrm>
        <a:graphic>
          <a:graphicData uri="http://schemas.openxmlformats.org/presentationml/2006/ole">
            <mc:AlternateContent xmlns:mc="http://schemas.openxmlformats.org/markup-compatibility/2006">
              <mc:Choice xmlns:v="urn:schemas-microsoft-com:vml" Requires="v">
                <p:oleObj spid="_x0000_s1155" name="Worksheet" r:id="rId4" imgW="8677320" imgH="9420259" progId="Excel.Sheet.12">
                  <p:embed/>
                </p:oleObj>
              </mc:Choice>
              <mc:Fallback>
                <p:oleObj name="Worksheet" r:id="rId4" imgW="8677320" imgH="9420259"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103438" y="898525"/>
                        <a:ext cx="4975225" cy="54022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10" name="Objeto 10">
            <a:extLst>
              <a:ext uri="{FF2B5EF4-FFF2-40B4-BE49-F238E27FC236}">
                <a16:creationId xmlns:a16="http://schemas.microsoft.com/office/drawing/2014/main" id="{7D3236B0-A045-4A33-8B73-34033D3C9CEF}"/>
              </a:ext>
            </a:extLst>
          </p:cNvPr>
          <p:cNvGraphicFramePr>
            <a:graphicFrameLocks noChangeAspect="1"/>
          </p:cNvGraphicFramePr>
          <p:nvPr>
            <p:extLst>
              <p:ext uri="{D42A27DB-BD31-4B8C-83A1-F6EECF244321}">
                <p14:modId xmlns:p14="http://schemas.microsoft.com/office/powerpoint/2010/main" val="278751984"/>
              </p:ext>
            </p:extLst>
          </p:nvPr>
        </p:nvGraphicFramePr>
        <p:xfrm>
          <a:off x="2103438" y="898525"/>
          <a:ext cx="4975225" cy="5511800"/>
        </p:xfrm>
        <a:graphic>
          <a:graphicData uri="http://schemas.openxmlformats.org/presentationml/2006/ole">
            <mc:AlternateContent xmlns:mc="http://schemas.openxmlformats.org/markup-compatibility/2006">
              <mc:Choice xmlns:v="urn:schemas-microsoft-com:vml" Requires="v">
                <p:oleObj spid="_x0000_s2174" name="Worksheet" r:id="rId4" imgW="8677320" imgH="9610691" progId="Excel.Sheet.12">
                  <p:embed/>
                </p:oleObj>
              </mc:Choice>
              <mc:Fallback>
                <p:oleObj name="Worksheet" r:id="rId4" imgW="8677320" imgH="9610691"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103438" y="898525"/>
                        <a:ext cx="4975225" cy="5511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1958485737"/>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2543178958"/>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A0082932-2F24-41B1-9C3C-AE9DF0EF4C81}"/>
              </a:ext>
            </a:extLst>
          </p:cNvPr>
          <p:cNvGraphicFramePr>
            <a:graphicFrameLocks noChangeAspect="1"/>
          </p:cNvGraphicFramePr>
          <p:nvPr>
            <p:extLst>
              <p:ext uri="{D42A27DB-BD31-4B8C-83A1-F6EECF244321}">
                <p14:modId xmlns:p14="http://schemas.microsoft.com/office/powerpoint/2010/main" val="1716852524"/>
              </p:ext>
            </p:extLst>
          </p:nvPr>
        </p:nvGraphicFramePr>
        <p:xfrm>
          <a:off x="1222375" y="885825"/>
          <a:ext cx="6667500" cy="5521325"/>
        </p:xfrm>
        <a:graphic>
          <a:graphicData uri="http://schemas.openxmlformats.org/presentationml/2006/ole">
            <mc:AlternateContent xmlns:mc="http://schemas.openxmlformats.org/markup-compatibility/2006">
              <mc:Choice xmlns:v="urn:schemas-microsoft-com:vml" Requires="v">
                <p:oleObj spid="_x0000_s6266" name="Worksheet" r:id="rId4" imgW="11363331" imgH="9848884" progId="Excel.Sheet.12">
                  <p:embed/>
                </p:oleObj>
              </mc:Choice>
              <mc:Fallback>
                <p:oleObj name="Worksheet" r:id="rId4" imgW="11363331" imgH="9848884" progId="Excel.Sheet.12">
                  <p:embed/>
                  <p:pic>
                    <p:nvPicPr>
                      <p:cNvPr id="20486" name="Objeto 6">
                        <a:extLst>
                          <a:ext uri="{FF2B5EF4-FFF2-40B4-BE49-F238E27FC236}">
                            <a16:creationId xmlns:a16="http://schemas.microsoft.com/office/drawing/2014/main" id="{B35BF3EF-75EB-49C7-82BD-39559FE4CB57}"/>
                          </a:ext>
                        </a:extLst>
                      </p:cNvPr>
                      <p:cNvPicPr>
                        <a:picLocks noChangeAspect="1" noChangeArrowheads="1"/>
                      </p:cNvPicPr>
                      <p:nvPr/>
                    </p:nvPicPr>
                    <p:blipFill>
                      <a:blip r:embed="rId5"/>
                      <a:srcRect/>
                      <a:stretch>
                        <a:fillRect/>
                      </a:stretch>
                    </p:blipFill>
                    <p:spPr bwMode="auto">
                      <a:xfrm>
                        <a:off x="1222375" y="885825"/>
                        <a:ext cx="6667500" cy="55213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24865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290"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473162336"/>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313"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668917744"/>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199"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1663609360"/>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210"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519257372"/>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55327"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7614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diciembre de 2023 (Preliminar)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11 de marzo de 2024</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033677AB-B3F1-4955-8C0F-F25742117C05}"/>
              </a:ext>
            </a:extLst>
          </p:cNvPr>
          <p:cNvGraphicFramePr>
            <a:graphicFrameLocks noChangeAspect="1"/>
          </p:cNvGraphicFramePr>
          <p:nvPr>
            <p:extLst>
              <p:ext uri="{D42A27DB-BD31-4B8C-83A1-F6EECF244321}">
                <p14:modId xmlns:p14="http://schemas.microsoft.com/office/powerpoint/2010/main" val="3851614941"/>
              </p:ext>
            </p:extLst>
          </p:nvPr>
        </p:nvGraphicFramePr>
        <p:xfrm>
          <a:off x="1147763" y="889000"/>
          <a:ext cx="6826250" cy="5487988"/>
        </p:xfrm>
        <a:graphic>
          <a:graphicData uri="http://schemas.openxmlformats.org/presentationml/2006/ole">
            <mc:AlternateContent xmlns:mc="http://schemas.openxmlformats.org/markup-compatibility/2006">
              <mc:Choice xmlns:v="urn:schemas-microsoft-com:vml" Requires="v">
                <p:oleObj spid="_x0000_s48221" name="Worksheet" r:id="rId4" imgW="11411039" imgH="9601200" progId="Excel.Sheet.12">
                  <p:embed/>
                </p:oleObj>
              </mc:Choice>
              <mc:Fallback>
                <p:oleObj name="Worksheet" r:id="rId4" imgW="11411039" imgH="9601200"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4879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3234933799"/>
              </p:ext>
            </p:extLst>
          </p:nvPr>
        </p:nvGraphicFramePr>
        <p:xfrm>
          <a:off x="1892300" y="919163"/>
          <a:ext cx="5008563" cy="5538787"/>
        </p:xfrm>
        <a:graphic>
          <a:graphicData uri="http://schemas.openxmlformats.org/presentationml/2006/ole">
            <mc:AlternateContent xmlns:mc="http://schemas.openxmlformats.org/markup-compatibility/2006">
              <mc:Choice xmlns:v="urn:schemas-microsoft-com:vml" Requires="v">
                <p:oleObj spid="_x0000_s10372" name="Worksheet" r:id="rId4" imgW="7391349" imgH="10820332" progId="Excel.Sheet.12">
                  <p:embed/>
                </p:oleObj>
              </mc:Choice>
              <mc:Fallback>
                <p:oleObj name="Worksheet" r:id="rId4" imgW="7391349" imgH="10820332"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1892300" y="919163"/>
                        <a:ext cx="5008563" cy="55387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BE201DB4-7337-4B7F-885A-CBBCE0B7BF78}"/>
              </a:ext>
            </a:extLst>
          </p:cNvPr>
          <p:cNvGraphicFramePr>
            <a:graphicFrameLocks noChangeAspect="1"/>
          </p:cNvGraphicFramePr>
          <p:nvPr>
            <p:extLst>
              <p:ext uri="{D42A27DB-BD31-4B8C-83A1-F6EECF244321}">
                <p14:modId xmlns:p14="http://schemas.microsoft.com/office/powerpoint/2010/main" val="3841308379"/>
              </p:ext>
            </p:extLst>
          </p:nvPr>
        </p:nvGraphicFramePr>
        <p:xfrm>
          <a:off x="523875" y="914400"/>
          <a:ext cx="8115300" cy="5026025"/>
        </p:xfrm>
        <a:graphic>
          <a:graphicData uri="http://schemas.openxmlformats.org/presentationml/2006/ole">
            <mc:AlternateContent xmlns:mc="http://schemas.openxmlformats.org/markup-compatibility/2006">
              <mc:Choice xmlns:v="urn:schemas-microsoft-com:vml" Requires="v">
                <p:oleObj spid="_x0000_s14460" name="Worksheet" r:id="rId4" imgW="11639486" imgH="7191409" progId="Excel.Sheet.12">
                  <p:embed/>
                </p:oleObj>
              </mc:Choice>
              <mc:Fallback>
                <p:oleObj name="Worksheet" r:id="rId4" imgW="11639486" imgH="7191409" progId="Excel.Sheet.12">
                  <p:embed/>
                  <p:pic>
                    <p:nvPicPr>
                      <p:cNvPr id="28678" name="Objeto 6">
                        <a:extLst>
                          <a:ext uri="{FF2B5EF4-FFF2-40B4-BE49-F238E27FC236}">
                            <a16:creationId xmlns:a16="http://schemas.microsoft.com/office/drawing/2014/main" id="{D930D0E1-F937-4A6D-B247-F8517D0CA030}"/>
                          </a:ext>
                        </a:extLst>
                      </p:cNvPr>
                      <p:cNvPicPr>
                        <a:picLocks noChangeAspect="1" noChangeArrowheads="1"/>
                      </p:cNvPicPr>
                      <p:nvPr/>
                    </p:nvPicPr>
                    <p:blipFill>
                      <a:blip r:embed="rId5"/>
                      <a:srcRect/>
                      <a:stretch>
                        <a:fillRect/>
                      </a:stretch>
                    </p:blipFill>
                    <p:spPr bwMode="auto">
                      <a:xfrm>
                        <a:off x="523875" y="914400"/>
                        <a:ext cx="8115300" cy="50260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2839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484"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164273948"/>
              </p:ext>
            </p:extLst>
          </p:nvPr>
        </p:nvGraphicFramePr>
        <p:xfrm>
          <a:off x="457200" y="919163"/>
          <a:ext cx="8216900" cy="5230812"/>
        </p:xfrm>
        <a:graphic>
          <a:graphicData uri="http://schemas.openxmlformats.org/presentationml/2006/ole">
            <mc:AlternateContent xmlns:mc="http://schemas.openxmlformats.org/markup-compatibility/2006">
              <mc:Choice xmlns:v="urn:schemas-microsoft-com:vml" Requires="v">
                <p:oleObj spid="_x0000_s16508"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96265930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180"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436989586"/>
              </p:ext>
            </p:extLst>
          </p:nvPr>
        </p:nvGraphicFramePr>
        <p:xfrm>
          <a:off x="585788" y="912813"/>
          <a:ext cx="7983537" cy="5148262"/>
        </p:xfrm>
        <a:graphic>
          <a:graphicData uri="http://schemas.openxmlformats.org/presentationml/2006/ole">
            <mc:AlternateContent xmlns:mc="http://schemas.openxmlformats.org/markup-compatibility/2006">
              <mc:Choice xmlns:v="urn:schemas-microsoft-com:vml" Requires="v">
                <p:oleObj spid="_x0000_s52276" name="Worksheet" r:id="rId4" imgW="11468227" imgH="7381841" progId="Excel.Sheet.12">
                  <p:embed/>
                </p:oleObj>
              </mc:Choice>
              <mc:Fallback>
                <p:oleObj name="Worksheet" r:id="rId4" imgW="11468227" imgH="7381841"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1482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1849185043"/>
              </p:ext>
            </p:extLst>
          </p:nvPr>
        </p:nvGraphicFramePr>
        <p:xfrm>
          <a:off x="585788" y="912813"/>
          <a:ext cx="7983537" cy="5392737"/>
        </p:xfrm>
        <a:graphic>
          <a:graphicData uri="http://schemas.openxmlformats.org/presentationml/2006/ole">
            <mc:AlternateContent xmlns:mc="http://schemas.openxmlformats.org/markup-compatibility/2006">
              <mc:Choice xmlns:v="urn:schemas-microsoft-com:vml" Requires="v">
                <p:oleObj spid="_x0000_s54303" name="Worksheet" r:id="rId4" imgW="11468227" imgH="7734232" progId="Excel.Sheet.12">
                  <p:embed/>
                </p:oleObj>
              </mc:Choice>
              <mc:Fallback>
                <p:oleObj name="Worksheet" r:id="rId4" imgW="11468227" imgH="7734232"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3927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51488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617430202"/>
              </p:ext>
            </p:extLst>
          </p:nvPr>
        </p:nvGraphicFramePr>
        <p:xfrm>
          <a:off x="1476375" y="896938"/>
          <a:ext cx="6213475" cy="5335587"/>
        </p:xfrm>
        <a:graphic>
          <a:graphicData uri="http://schemas.openxmlformats.org/presentationml/2006/ole">
            <mc:AlternateContent xmlns:mc="http://schemas.openxmlformats.org/markup-compatibility/2006">
              <mc:Choice xmlns:v="urn:schemas-microsoft-com:vml" Requires="v">
                <p:oleObj spid="_x0000_s17535" name="Worksheet" r:id="rId4" imgW="8839098" imgH="8534536" progId="Excel.Sheet.12">
                  <p:embed/>
                </p:oleObj>
              </mc:Choice>
              <mc:Fallback>
                <p:oleObj name="Worksheet" r:id="rId4" imgW="8839098" imgH="8534536"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476375" y="896938"/>
                        <a:ext cx="6213475" cy="53355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669614205"/>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2018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2018 –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2018 –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2018 – 2023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2018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52D2C376-CDAC-47C1-BFE9-0805125E6931}"/>
              </a:ext>
            </a:extLst>
          </p:cNvPr>
          <p:cNvGraphicFramePr>
            <a:graphicFrameLocks noChangeAspect="1"/>
          </p:cNvGraphicFramePr>
          <p:nvPr>
            <p:extLst>
              <p:ext uri="{D42A27DB-BD31-4B8C-83A1-F6EECF244321}">
                <p14:modId xmlns:p14="http://schemas.microsoft.com/office/powerpoint/2010/main" val="987369907"/>
              </p:ext>
            </p:extLst>
          </p:nvPr>
        </p:nvGraphicFramePr>
        <p:xfrm>
          <a:off x="1476375" y="896938"/>
          <a:ext cx="6213475" cy="5535612"/>
        </p:xfrm>
        <a:graphic>
          <a:graphicData uri="http://schemas.openxmlformats.org/presentationml/2006/ole">
            <mc:AlternateContent xmlns:mc="http://schemas.openxmlformats.org/markup-compatibility/2006">
              <mc:Choice xmlns:v="urn:schemas-microsoft-com:vml" Requires="v">
                <p:oleObj spid="_x0000_s43115" name="Worksheet" r:id="rId4" imgW="8839098" imgH="8858148" progId="Excel.Sheet.12">
                  <p:embed/>
                </p:oleObj>
              </mc:Choice>
              <mc:Fallback>
                <p:oleObj name="Worksheet" r:id="rId4" imgW="8839098" imgH="8858148"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476375" y="896938"/>
                        <a:ext cx="6213475" cy="55356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3902542537"/>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3071589865"/>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839750669"/>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2018</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B50F75F-44B2-4669-B7AF-4C45866D0359}"/>
              </a:ext>
            </a:extLst>
          </p:cNvPr>
          <p:cNvGraphicFramePr>
            <a:graphicFrameLocks noChangeAspect="1"/>
          </p:cNvGraphicFramePr>
          <p:nvPr>
            <p:extLst>
              <p:ext uri="{D42A27DB-BD31-4B8C-83A1-F6EECF244321}">
                <p14:modId xmlns:p14="http://schemas.microsoft.com/office/powerpoint/2010/main" val="2927387254"/>
              </p:ext>
            </p:extLst>
          </p:nvPr>
        </p:nvGraphicFramePr>
        <p:xfrm>
          <a:off x="381001" y="905447"/>
          <a:ext cx="8432812" cy="5505896"/>
        </p:xfrm>
        <a:graphic>
          <a:graphicData uri="http://schemas.openxmlformats.org/presentationml/2006/ole">
            <mc:AlternateContent xmlns:mc="http://schemas.openxmlformats.org/markup-compatibility/2006">
              <mc:Choice xmlns:v="urn:schemas-microsoft-com:vml" Requires="v">
                <p:oleObj spid="_x0000_s22649" name="Worksheet" r:id="rId4" imgW="11048949" imgH="8553518" progId="Excel.Sheet.12">
                  <p:embed/>
                </p:oleObj>
              </mc:Choice>
              <mc:Fallback>
                <p:oleObj name="Worksheet" r:id="rId4" imgW="11048949" imgH="8553518" progId="Excel.Sheet.12">
                  <p:embed/>
                  <p:pic>
                    <p:nvPicPr>
                      <p:cNvPr id="41990" name="Objeto 8">
                        <a:extLst>
                          <a:ext uri="{FF2B5EF4-FFF2-40B4-BE49-F238E27FC236}">
                            <a16:creationId xmlns:a16="http://schemas.microsoft.com/office/drawing/2014/main" id="{08A8C0C8-6B18-44D2-A61B-41EEC83F2326}"/>
                          </a:ext>
                        </a:extLst>
                      </p:cNvPr>
                      <p:cNvPicPr>
                        <a:picLocks noChangeAspect="1" noChangeArrowheads="1"/>
                      </p:cNvPicPr>
                      <p:nvPr/>
                    </p:nvPicPr>
                    <p:blipFill>
                      <a:blip r:embed="rId5"/>
                      <a:srcRect/>
                      <a:stretch>
                        <a:fillRect/>
                      </a:stretch>
                    </p:blipFill>
                    <p:spPr bwMode="auto">
                      <a:xfrm>
                        <a:off x="381001" y="905447"/>
                        <a:ext cx="8432812" cy="550589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528984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3756969560"/>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674"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503774209"/>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697"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797813559"/>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37"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2740035023"/>
              </p:ext>
            </p:extLst>
          </p:nvPr>
        </p:nvGraphicFramePr>
        <p:xfrm>
          <a:off x="457200" y="900113"/>
          <a:ext cx="8248650" cy="5230812"/>
        </p:xfrm>
        <a:graphic>
          <a:graphicData uri="http://schemas.openxmlformats.org/presentationml/2006/ole">
            <mc:AlternateContent xmlns:mc="http://schemas.openxmlformats.org/markup-compatibility/2006">
              <mc:Choice xmlns:v="urn:schemas-microsoft-com:vml" Requires="v">
                <p:oleObj spid="_x0000_s51257"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1970966179"/>
              </p:ext>
            </p:extLst>
          </p:nvPr>
        </p:nvGraphicFramePr>
        <p:xfrm>
          <a:off x="457200" y="900113"/>
          <a:ext cx="8248650" cy="5232400"/>
        </p:xfrm>
        <a:graphic>
          <a:graphicData uri="http://schemas.openxmlformats.org/presentationml/2006/ole">
            <mc:AlternateContent xmlns:mc="http://schemas.openxmlformats.org/markup-compatibility/2006">
              <mc:Choice xmlns:v="urn:schemas-microsoft-com:vml" Requires="v">
                <p:oleObj spid="_x0000_s53280"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668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115385740"/>
              </p:ext>
            </p:extLst>
          </p:nvPr>
        </p:nvGraphicFramePr>
        <p:xfrm>
          <a:off x="763588" y="914400"/>
          <a:ext cx="7650162" cy="4491315"/>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2018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2018 – 2023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2018 –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2018 –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2018 –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2018</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2116368346"/>
              </p:ext>
            </p:extLst>
          </p:nvPr>
        </p:nvGraphicFramePr>
        <p:xfrm>
          <a:off x="1543050" y="919163"/>
          <a:ext cx="6218238" cy="5557837"/>
        </p:xfrm>
        <a:graphic>
          <a:graphicData uri="http://schemas.openxmlformats.org/presentationml/2006/ole">
            <mc:AlternateContent xmlns:mc="http://schemas.openxmlformats.org/markup-compatibility/2006">
              <mc:Choice xmlns:v="urn:schemas-microsoft-com:vml" Requires="v">
                <p:oleObj spid="_x0000_s26747" name="Worksheet" r:id="rId4" imgW="8725027" imgH="8563009" progId="Excel.Sheet.12">
                  <p:embed/>
                </p:oleObj>
              </mc:Choice>
              <mc:Fallback>
                <p:oleObj name="Worksheet" r:id="rId4" imgW="8725027" imgH="8563009"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543050" y="919163"/>
                        <a:ext cx="6218238" cy="55578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29822723-453A-434F-9312-3BA8FDAF053D}"/>
              </a:ext>
            </a:extLst>
          </p:cNvPr>
          <p:cNvGraphicFramePr>
            <a:graphicFrameLocks noChangeAspect="1"/>
          </p:cNvGraphicFramePr>
          <p:nvPr>
            <p:extLst>
              <p:ext uri="{D42A27DB-BD31-4B8C-83A1-F6EECF244321}">
                <p14:modId xmlns:p14="http://schemas.microsoft.com/office/powerpoint/2010/main" val="3705046508"/>
              </p:ext>
            </p:extLst>
          </p:nvPr>
        </p:nvGraphicFramePr>
        <p:xfrm>
          <a:off x="1470858" y="907131"/>
          <a:ext cx="6218238" cy="5489575"/>
        </p:xfrm>
        <a:graphic>
          <a:graphicData uri="http://schemas.openxmlformats.org/presentationml/2006/ole">
            <mc:AlternateContent xmlns:mc="http://schemas.openxmlformats.org/markup-compatibility/2006">
              <mc:Choice xmlns:v="urn:schemas-microsoft-com:vml" Requires="v">
                <p:oleObj spid="_x0000_s45160" name="Worksheet" r:id="rId4" imgW="8725027" imgH="8458302" progId="Excel.Sheet.12">
                  <p:embed/>
                </p:oleObj>
              </mc:Choice>
              <mc:Fallback>
                <p:oleObj name="Worksheet" r:id="rId4" imgW="8725027" imgH="8458302"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470858" y="907131"/>
                        <a:ext cx="6218238" cy="54895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E026C5F6-7B43-4B08-A65E-190EF3213FED}"/>
              </a:ext>
            </a:extLst>
          </p:cNvPr>
          <p:cNvGraphicFramePr>
            <a:graphicFrameLocks noChangeAspect="1"/>
          </p:cNvGraphicFramePr>
          <p:nvPr>
            <p:extLst>
              <p:ext uri="{D42A27DB-BD31-4B8C-83A1-F6EECF244321}">
                <p14:modId xmlns:p14="http://schemas.microsoft.com/office/powerpoint/2010/main" val="3663826892"/>
              </p:ext>
            </p:extLst>
          </p:nvPr>
        </p:nvGraphicFramePr>
        <p:xfrm>
          <a:off x="1470858" y="907131"/>
          <a:ext cx="6218238" cy="5705475"/>
        </p:xfrm>
        <a:graphic>
          <a:graphicData uri="http://schemas.openxmlformats.org/presentationml/2006/ole">
            <mc:AlternateContent xmlns:mc="http://schemas.openxmlformats.org/markup-compatibility/2006">
              <mc:Choice xmlns:v="urn:schemas-microsoft-com:vml" Requires="v">
                <p:oleObj spid="_x0000_s27769" name="Worksheet" r:id="rId4" imgW="8725027" imgH="8791711" progId="Excel.Sheet.12">
                  <p:embed/>
                </p:oleObj>
              </mc:Choice>
              <mc:Fallback>
                <p:oleObj name="Worksheet" r:id="rId4" imgW="8725027" imgH="8791711" progId="Excel.Sheet.12">
                  <p:embed/>
                  <p:pic>
                    <p:nvPicPr>
                      <p:cNvPr id="10" name="Objeto 8">
                        <a:extLst>
                          <a:ext uri="{FF2B5EF4-FFF2-40B4-BE49-F238E27FC236}">
                            <a16:creationId xmlns:a16="http://schemas.microsoft.com/office/drawing/2014/main" id="{29822723-453A-434F-9312-3BA8FDAF053D}"/>
                          </a:ext>
                        </a:extLst>
                      </p:cNvPr>
                      <p:cNvPicPr>
                        <a:picLocks noChangeAspect="1" noChangeArrowheads="1"/>
                      </p:cNvPicPr>
                      <p:nvPr/>
                    </p:nvPicPr>
                    <p:blipFill>
                      <a:blip r:embed="rId5"/>
                      <a:srcRect/>
                      <a:stretch>
                        <a:fillRect/>
                      </a:stretch>
                    </p:blipFill>
                    <p:spPr bwMode="auto">
                      <a:xfrm>
                        <a:off x="1470858" y="907131"/>
                        <a:ext cx="6218238" cy="57054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2876939520"/>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816"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2018-2022, emitido por la Dirección General de Contabilidad Gubernamental. Y el Informe de Seguimiento y Evaluación de los Resultados Presupuestarios del Gobierno Central al mes de diciembre 2023,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262832204"/>
              </p:ext>
            </p:extLst>
          </p:nvPr>
        </p:nvGraphicFramePr>
        <p:xfrm>
          <a:off x="721453" y="986932"/>
          <a:ext cx="7726261" cy="4620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2018-2022, emitido por la Dirección General de Contabilidad Gubernamental. Y el Informe de Seguimiento y Evaluación de los Resultados Presupuestarios del Gobierno Central al mes de diciembre 2023,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2791352700"/>
              </p:ext>
            </p:extLst>
          </p:nvPr>
        </p:nvGraphicFramePr>
        <p:xfrm>
          <a:off x="139700" y="1168400"/>
          <a:ext cx="8716963" cy="2446338"/>
        </p:xfrm>
        <a:graphic>
          <a:graphicData uri="http://schemas.openxmlformats.org/presentationml/2006/ole">
            <mc:AlternateContent xmlns:mc="http://schemas.openxmlformats.org/markup-compatibility/2006">
              <mc:Choice xmlns:v="urn:schemas-microsoft-com:vml" Requires="v">
                <p:oleObj spid="_x0000_s30839" name="Worksheet" r:id="rId4" imgW="10687165" imgH="2962411" progId="Excel.Sheet.12">
                  <p:embed/>
                </p:oleObj>
              </mc:Choice>
              <mc:Fallback>
                <p:oleObj name="Worksheet" r:id="rId4" imgW="10687165" imgH="2962411"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770746"/>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Gestión Financiera del Estado año 2022, emitido por la Dirección General de Contabilidad Gubernamental; e Informe de Seguimiento y Evaluación de los Resultados Presupuestarios del Gobierno Central al mes de diciembre de 2023, emitido por la Dirección General del Presupuesto..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699868510"/>
              </p:ext>
            </p:extLst>
          </p:nvPr>
        </p:nvGraphicFramePr>
        <p:xfrm>
          <a:off x="190500" y="979488"/>
          <a:ext cx="8766175" cy="4203700"/>
        </p:xfrm>
        <a:graphic>
          <a:graphicData uri="http://schemas.openxmlformats.org/presentationml/2006/ole">
            <mc:AlternateContent xmlns:mc="http://schemas.openxmlformats.org/markup-compatibility/2006">
              <mc:Choice xmlns:v="urn:schemas-microsoft-com:vml" Requires="v">
                <p:oleObj spid="_x0000_s31865" name="Worksheet" r:id="rId4" imgW="10582269" imgH="5067266" progId="Excel.Sheet.12">
                  <p:embed/>
                </p:oleObj>
              </mc:Choice>
              <mc:Fallback>
                <p:oleObj name="Worksheet" r:id="rId4" imgW="10582269" imgH="5067266"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203700"/>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b="1" dirty="0">
                <a:latin typeface="Museo Sans 100" panose="02000000000000000000" pitchFamily="50" charset="0"/>
                <a:cs typeface="Arial" panose="020B0604020202020204" pitchFamily="34" charset="0"/>
              </a:rPr>
              <a:t>Fuente: Informe de Gestión Financiera del Estado año 2022, emitido por la Dirección General de Contabilidad Gubernamental; e Informe de Seguimiento y Evaluación de los Resultados Presupuestarios del Gobierno Central al mes de diciembre de 2023, Dirección General del Presupuesto.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E82017B0-B7E0-45C8-B613-D91DD3BB7A5C}"/>
              </a:ext>
            </a:extLst>
          </p:cNvPr>
          <p:cNvGraphicFramePr>
            <a:graphicFrameLocks noChangeAspect="1"/>
          </p:cNvGraphicFramePr>
          <p:nvPr>
            <p:extLst>
              <p:ext uri="{D42A27DB-BD31-4B8C-83A1-F6EECF244321}">
                <p14:modId xmlns:p14="http://schemas.microsoft.com/office/powerpoint/2010/main" val="2919683011"/>
              </p:ext>
            </p:extLst>
          </p:nvPr>
        </p:nvGraphicFramePr>
        <p:xfrm>
          <a:off x="1709272" y="894447"/>
          <a:ext cx="5724525" cy="5627688"/>
        </p:xfrm>
        <a:graphic>
          <a:graphicData uri="http://schemas.openxmlformats.org/presentationml/2006/ole">
            <mc:AlternateContent xmlns:mc="http://schemas.openxmlformats.org/markup-compatibility/2006">
              <mc:Choice xmlns:v="urn:schemas-microsoft-com:vml" Requires="v">
                <p:oleObj spid="_x0000_s32888" name="Worksheet" r:id="rId4" imgW="8686800" imgH="9001125" progId="Excel.Sheet.12">
                  <p:embed/>
                </p:oleObj>
              </mc:Choice>
              <mc:Fallback>
                <p:oleObj name="Worksheet" r:id="rId4" imgW="8686800" imgH="9001125" progId="Excel.Sheet.12">
                  <p:embed/>
                  <p:pic>
                    <p:nvPicPr>
                      <p:cNvPr id="53254" name="Objeto 8">
                        <a:extLst>
                          <a:ext uri="{FF2B5EF4-FFF2-40B4-BE49-F238E27FC236}">
                            <a16:creationId xmlns:a16="http://schemas.microsoft.com/office/drawing/2014/main" id="{6936479A-60F1-48F9-A95C-9FD29411DDFB}"/>
                          </a:ext>
                        </a:extLst>
                      </p:cNvPr>
                      <p:cNvPicPr>
                        <a:picLocks noChangeAspect="1" noChangeArrowheads="1"/>
                      </p:cNvPicPr>
                      <p:nvPr/>
                    </p:nvPicPr>
                    <p:blipFill>
                      <a:blip r:embed="rId5"/>
                      <a:srcRect/>
                      <a:stretch>
                        <a:fillRect/>
                      </a:stretch>
                    </p:blipFill>
                    <p:spPr bwMode="auto">
                      <a:xfrm>
                        <a:off x="1709272" y="894447"/>
                        <a:ext cx="5724525" cy="56276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95242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1180639808"/>
              </p:ext>
            </p:extLst>
          </p:nvPr>
        </p:nvGraphicFramePr>
        <p:xfrm>
          <a:off x="847725" y="858838"/>
          <a:ext cx="7450138" cy="5684837"/>
        </p:xfrm>
        <a:graphic>
          <a:graphicData uri="http://schemas.openxmlformats.org/presentationml/2006/ole">
            <mc:AlternateContent xmlns:mc="http://schemas.openxmlformats.org/markup-compatibility/2006">
              <mc:Choice xmlns:v="urn:schemas-microsoft-com:vml" Requires="v">
                <p:oleObj spid="_x0000_s33913" name="Worksheet" r:id="rId4" imgW="11163325" imgH="8801202" progId="Excel.Sheet.12">
                  <p:embed/>
                </p:oleObj>
              </mc:Choice>
              <mc:Fallback>
                <p:oleObj name="Worksheet" r:id="rId4" imgW="11163325" imgH="8801202"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838"/>
                        <a:ext cx="7450138" cy="56848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1157948012"/>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2023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2018 – 2023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2018 –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2018 – 2023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diciembre 2022 –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diciembre 2022 – 2023</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2018 – 2023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diciembre 2022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2018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2018 –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2018 – 2023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1421973015"/>
              </p:ext>
            </p:extLst>
          </p:nvPr>
        </p:nvGraphicFramePr>
        <p:xfrm>
          <a:off x="719138" y="906463"/>
          <a:ext cx="7713662" cy="5113337"/>
        </p:xfrm>
        <a:graphic>
          <a:graphicData uri="http://schemas.openxmlformats.org/presentationml/2006/ole">
            <mc:AlternateContent xmlns:mc="http://schemas.openxmlformats.org/markup-compatibility/2006">
              <mc:Choice xmlns:v="urn:schemas-microsoft-com:vml" Requires="v">
                <p:oleObj spid="_x0000_s34934" name="Worksheet" r:id="rId4" imgW="7134155" imgH="5105536" progId="Excel.Sheet.12">
                  <p:embed/>
                </p:oleObj>
              </mc:Choice>
              <mc:Fallback>
                <p:oleObj name="Worksheet" r:id="rId4" imgW="7134155" imgH="5105536"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9138" y="906463"/>
                        <a:ext cx="7713662" cy="51133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532448402"/>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5957"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53</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781308958"/>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1592147646"/>
              </p:ext>
            </p:extLst>
          </p:nvPr>
        </p:nvGraphicFramePr>
        <p:xfrm>
          <a:off x="2247900" y="909638"/>
          <a:ext cx="4657636" cy="5472112"/>
        </p:xfrm>
        <a:graphic>
          <a:graphicData uri="http://schemas.openxmlformats.org/presentationml/2006/ole">
            <mc:AlternateContent xmlns:mc="http://schemas.openxmlformats.org/markup-compatibility/2006">
              <mc:Choice xmlns:v="urn:schemas-microsoft-com:vml" Requires="v">
                <p:oleObj spid="_x0000_s36982" name="Worksheet" r:id="rId4" imgW="7286759" imgH="9963082" progId="Excel.Sheet.12">
                  <p:embed/>
                </p:oleObj>
              </mc:Choice>
              <mc:Fallback>
                <p:oleObj name="Worksheet" r:id="rId4" imgW="7286759" imgH="9963082"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2247900" y="909638"/>
                        <a:ext cx="4657636" cy="54721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260308725"/>
              </p:ext>
            </p:extLst>
          </p:nvPr>
        </p:nvGraphicFramePr>
        <p:xfrm>
          <a:off x="2177366" y="909172"/>
          <a:ext cx="4794250" cy="5030787"/>
        </p:xfrm>
        <a:graphic>
          <a:graphicData uri="http://schemas.openxmlformats.org/presentationml/2006/ole">
            <mc:AlternateContent xmlns:mc="http://schemas.openxmlformats.org/markup-compatibility/2006">
              <mc:Choice xmlns:v="urn:schemas-microsoft-com:vml" Requires="v">
                <p:oleObj spid="_x0000_s37997"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77366" y="909172"/>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57</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797898502"/>
              </p:ext>
            </p:extLst>
          </p:nvPr>
        </p:nvGraphicFramePr>
        <p:xfrm>
          <a:off x="749300" y="969963"/>
          <a:ext cx="7632700" cy="4427537"/>
        </p:xfrm>
        <a:graphic>
          <a:graphicData uri="http://schemas.openxmlformats.org/presentationml/2006/ole">
            <mc:AlternateContent xmlns:mc="http://schemas.openxmlformats.org/markup-compatibility/2006">
              <mc:Choice xmlns:v="urn:schemas-microsoft-com:vml" Requires="v">
                <p:oleObj spid="_x0000_s39021" name="Worksheet" r:id="rId4" imgW="12230024" imgH="7096193" progId="Excel.Sheet.12">
                  <p:embed/>
                </p:oleObj>
              </mc:Choice>
              <mc:Fallback>
                <p:oleObj name="Worksheet" r:id="rId4" imgW="12230024" imgH="7096193"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4275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4047743277"/>
              </p:ext>
            </p:extLst>
          </p:nvPr>
        </p:nvGraphicFramePr>
        <p:xfrm>
          <a:off x="2606793" y="893764"/>
          <a:ext cx="3942862" cy="5420232"/>
        </p:xfrm>
        <a:graphic>
          <a:graphicData uri="http://schemas.openxmlformats.org/presentationml/2006/ole">
            <mc:AlternateContent xmlns:mc="http://schemas.openxmlformats.org/markup-compatibility/2006">
              <mc:Choice xmlns:v="urn:schemas-microsoft-com:vml" Requires="v">
                <p:oleObj spid="_x0000_s40043" name="Worksheet" r:id="rId4" imgW="6934149" imgH="10077586" progId="Excel.Sheet.12">
                  <p:embed/>
                </p:oleObj>
              </mc:Choice>
              <mc:Fallback>
                <p:oleObj name="Worksheet" r:id="rId4" imgW="6934149" imgH="10077586"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606793" y="893764"/>
                        <a:ext cx="3942862" cy="542023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2534743523"/>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1285909955"/>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diciembre 2022 – 2023</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54</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diciembre 2022 – 2023</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2018 – 2023</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diciembre 2022 –</a:t>
                      </a:r>
                      <a:r>
                        <a:rPr lang="es-SV" sz="1200" baseline="0" dirty="0">
                          <a:latin typeface="Museo Sans 300" panose="02000000000000000000" pitchFamily="50" charset="0"/>
                          <a:cs typeface="Arial" panose="020B0604020202020204" pitchFamily="34" charset="0"/>
                        </a:rPr>
                        <a:t> 2023</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2018 – 2023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diciembre 2023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2022 a diciembre 2023</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2757056498"/>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2236168313"/>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1909586192"/>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2172475801"/>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03725"/>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US$16,491.8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2022 -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1553319513"/>
              </p:ext>
            </p:extLst>
          </p:nvPr>
        </p:nvGraphicFramePr>
        <p:xfrm>
          <a:off x="1358901" y="904876"/>
          <a:ext cx="6437964" cy="5632866"/>
        </p:xfrm>
        <a:graphic>
          <a:graphicData uri="http://schemas.openxmlformats.org/presentationml/2006/ole">
            <mc:AlternateContent xmlns:mc="http://schemas.openxmlformats.org/markup-compatibility/2006">
              <mc:Choice xmlns:v="urn:schemas-microsoft-com:vml" Requires="v">
                <p:oleObj spid="_x0000_s42089" name="Worksheet" r:id="rId4" imgW="9048890" imgH="8324816" progId="Excel.Sheet.12">
                  <p:embed/>
                </p:oleObj>
              </mc:Choice>
              <mc:Fallback>
                <p:oleObj name="Worksheet" r:id="rId4" imgW="9048890" imgH="8324816"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1358901" y="904876"/>
                        <a:ext cx="6437964" cy="563286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diciembre de 2023</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pic>
        <p:nvPicPr>
          <p:cNvPr id="6" name="Imagen 5">
            <a:extLst>
              <a:ext uri="{FF2B5EF4-FFF2-40B4-BE49-F238E27FC236}">
                <a16:creationId xmlns:a16="http://schemas.microsoft.com/office/drawing/2014/main" id="{E6C309B1-850A-4F9D-89EB-F1087CC0B6BB}"/>
              </a:ext>
            </a:extLst>
          </p:cNvPr>
          <p:cNvPicPr>
            <a:picLocks noChangeAspect="1"/>
          </p:cNvPicPr>
          <p:nvPr/>
        </p:nvPicPr>
        <p:blipFill>
          <a:blip r:embed="rId3"/>
          <a:stretch>
            <a:fillRect/>
          </a:stretch>
        </p:blipFill>
        <p:spPr>
          <a:xfrm>
            <a:off x="1598456" y="919191"/>
            <a:ext cx="5968414" cy="5517310"/>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313945"/>
                </a:solidFill>
                <a:latin typeface="Museo Sans 300"/>
                <a:ea typeface="Open Sans"/>
                <a:cs typeface="Open Sans"/>
              </a:rPr>
              <a:t>base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diciembre 2023”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2020-2022, según publicaciones y proyecciones del Banco Central de Reserva de El Salvador (noviembre 2023); también, datos fiscales como los Ingresos revisados del año 2022, los Ingresos Corrientes preliminares reportados por la Dirección General de Tesorería, y la ejecución presupuestaria a diciembre 2023 según informes preliminares de la Dirección General del Presupuesto.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1248201161"/>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3377</TotalTime>
  <Words>2188</Words>
  <Application>Microsoft Office PowerPoint</Application>
  <PresentationFormat>Presentación en pantalla (4:3)</PresentationFormat>
  <Paragraphs>376</Paragraphs>
  <Slides>63</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74"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Fermin Garcia Canas</cp:lastModifiedBy>
  <cp:revision>184</cp:revision>
  <cp:lastPrinted>2021-10-19T13:37:11Z</cp:lastPrinted>
  <dcterms:created xsi:type="dcterms:W3CDTF">2020-08-17T23:51:16Z</dcterms:created>
  <dcterms:modified xsi:type="dcterms:W3CDTF">2024-03-11T17:58:14Z</dcterms:modified>
</cp:coreProperties>
</file>