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4" r:id="rId4"/>
    <p:sldId id="265" r:id="rId5"/>
    <p:sldId id="266" r:id="rId6"/>
    <p:sldId id="267" r:id="rId7"/>
    <p:sldId id="268" r:id="rId8"/>
    <p:sldId id="269" r:id="rId9"/>
    <p:sldId id="271" r:id="rId10"/>
    <p:sldId id="273" r:id="rId11"/>
    <p:sldId id="274" r:id="rId12"/>
    <p:sldId id="275" r:id="rId13"/>
    <p:sldId id="276" r:id="rId14"/>
    <p:sldId id="281" r:id="rId15"/>
    <p:sldId id="280" r:id="rId16"/>
    <p:sldId id="282" r:id="rId17"/>
    <p:sldId id="331" r:id="rId18"/>
    <p:sldId id="333" r:id="rId19"/>
    <p:sldId id="339" r:id="rId20"/>
    <p:sldId id="332" r:id="rId21"/>
    <p:sldId id="284" r:id="rId22"/>
    <p:sldId id="288" r:id="rId23"/>
    <p:sldId id="289" r:id="rId24"/>
    <p:sldId id="290" r:id="rId25"/>
    <p:sldId id="330" r:id="rId26"/>
    <p:sldId id="336" r:id="rId27"/>
    <p:sldId id="338" r:id="rId28"/>
    <p:sldId id="272" r:id="rId29"/>
    <p:sldId id="292" r:id="rId30"/>
    <p:sldId id="327" r:id="rId31"/>
    <p:sldId id="294" r:id="rId32"/>
    <p:sldId id="295" r:id="rId33"/>
    <p:sldId id="296" r:id="rId34"/>
    <p:sldId id="301" r:id="rId35"/>
    <p:sldId id="302" r:id="rId36"/>
    <p:sldId id="303" r:id="rId37"/>
    <p:sldId id="328" r:id="rId38"/>
    <p:sldId id="335" r:id="rId39"/>
    <p:sldId id="337" r:id="rId40"/>
    <p:sldId id="305" r:id="rId41"/>
    <p:sldId id="329" r:id="rId42"/>
    <p:sldId id="306" r:id="rId43"/>
    <p:sldId id="291" r:id="rId44"/>
    <p:sldId id="311" r:id="rId45"/>
    <p:sldId id="312" r:id="rId46"/>
    <p:sldId id="313" r:id="rId47"/>
    <p:sldId id="315" r:id="rId48"/>
    <p:sldId id="316" r:id="rId49"/>
    <p:sldId id="317" r:id="rId50"/>
    <p:sldId id="318" r:id="rId51"/>
    <p:sldId id="319" r:id="rId52"/>
    <p:sldId id="310" r:id="rId53"/>
    <p:sldId id="308" r:id="rId54"/>
    <p:sldId id="309" r:id="rId55"/>
    <p:sldId id="320" r:id="rId56"/>
    <p:sldId id="307" r:id="rId57"/>
    <p:sldId id="321" r:id="rId58"/>
    <p:sldId id="322" r:id="rId59"/>
    <p:sldId id="323" r:id="rId60"/>
    <p:sldId id="324" r:id="rId61"/>
    <p:sldId id="325" r:id="rId62"/>
    <p:sldId id="334" r:id="rId63"/>
    <p:sldId id="259" r:id="rId6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ACBCDD"/>
    <a:srgbClr val="21467C"/>
    <a:srgbClr val="898989"/>
    <a:srgbClr val="111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6247" autoAdjust="0"/>
  </p:normalViewPr>
  <p:slideViewPr>
    <p:cSldViewPr snapToGrid="0">
      <p:cViewPr varScale="1">
        <p:scale>
          <a:sx n="114" d="100"/>
          <a:sy n="114" d="100"/>
        </p:scale>
        <p:origin x="19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dLbl>
              <c:idx val="5"/>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6595-402D-B900-396075BAA171}"/>
                </c:ext>
              </c:extLst>
            </c:dLbl>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Hoja1!$B$2:$B$35</c:f>
              <c:numCache>
                <c:formatCode>#,##0.0</c:formatCode>
                <c:ptCount val="6"/>
                <c:pt idx="0">
                  <c:v>-337.76150115717149</c:v>
                </c:pt>
                <c:pt idx="1">
                  <c:v>-479.39308070238616</c:v>
                </c:pt>
                <c:pt idx="2">
                  <c:v>-2196.2510534159755</c:v>
                </c:pt>
                <c:pt idx="3">
                  <c:v>-1315.4770249360236</c:v>
                </c:pt>
                <c:pt idx="4">
                  <c:v>-541.15563695360925</c:v>
                </c:pt>
                <c:pt idx="5">
                  <c:v>18.705113222874388</c:v>
                </c:pt>
              </c:numCache>
            </c:numRef>
          </c:val>
          <c:extLst>
            <c:ext xmlns:c16="http://schemas.microsoft.com/office/drawing/2014/chart" uri="{C3380CC4-5D6E-409C-BE32-E72D297353CC}">
              <c16:uniqueId val="{00000001-53D0-4102-B8A5-85FC6CED3F1F}"/>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Hoja1!$C$2:$C$35</c:f>
              <c:numCache>
                <c:formatCode>#,##0.0</c:formatCode>
                <c:ptCount val="6"/>
                <c:pt idx="0">
                  <c:v>-703.75899902717151</c:v>
                </c:pt>
                <c:pt idx="1">
                  <c:v>-824.90796500238616</c:v>
                </c:pt>
                <c:pt idx="2">
                  <c:v>-2487.4753058059755</c:v>
                </c:pt>
                <c:pt idx="3">
                  <c:v>-1606.2132601360236</c:v>
                </c:pt>
                <c:pt idx="4">
                  <c:v>-859.53449654360929</c:v>
                </c:pt>
              </c:numCache>
            </c:numRef>
          </c:val>
          <c:extLst>
            <c:ext xmlns:c16="http://schemas.microsoft.com/office/drawing/2014/chart" uri="{C3380CC4-5D6E-409C-BE32-E72D297353CC}">
              <c16:uniqueId val="{00000002-53D0-4102-B8A5-85FC6CED3F1F}"/>
            </c:ext>
          </c:extLst>
        </c:ser>
        <c:dLbls>
          <c:showLegendKey val="0"/>
          <c:showVal val="0"/>
          <c:showCatName val="0"/>
          <c:showSerName val="0"/>
          <c:showPercent val="0"/>
          <c:showBubbleSize val="0"/>
        </c:dLbls>
        <c:gapWidth val="10"/>
        <c:overlap val="-10"/>
        <c:axId val="960301712"/>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65">
                <a:solidFill>
                  <a:srgbClr val="7030A0"/>
                </a:solidFill>
              </a:ln>
              <a:effectLst/>
            </c:spPr>
          </c:marker>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Hoja1!$D$2:$D$35</c:f>
              <c:numCache>
                <c:formatCode>0.0%</c:formatCode>
                <c:ptCount val="6"/>
                <c:pt idx="0">
                  <c:v>-1.2980417671104961E-2</c:v>
                </c:pt>
                <c:pt idx="1">
                  <c:v>-1.7833807669703969E-2</c:v>
                </c:pt>
                <c:pt idx="2">
                  <c:v>-8.8096394895324309E-2</c:v>
                </c:pt>
                <c:pt idx="3">
                  <c:v>-4.4666254401291065E-2</c:v>
                </c:pt>
                <c:pt idx="4">
                  <c:v>-1.6656723839954583E-2</c:v>
                </c:pt>
                <c:pt idx="5">
                  <c:v>5.2887334748576435E-4</c:v>
                </c:pt>
              </c:numCache>
            </c:numRef>
          </c:val>
          <c:smooth val="0"/>
          <c:extLst>
            <c:ext xmlns:c16="http://schemas.microsoft.com/office/drawing/2014/chart" uri="{C3380CC4-5D6E-409C-BE32-E72D297353CC}">
              <c16:uniqueId val="{00000003-53D0-4102-B8A5-85FC6CED3F1F}"/>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65">
                <a:solidFill>
                  <a:schemeClr val="tx1"/>
                </a:solidFill>
              </a:ln>
              <a:effectLst/>
              <a:scene3d>
                <a:camera prst="orthographicFront"/>
                <a:lightRig rig="threePt" dir="t">
                  <a:rot lat="0" lon="0" rev="1200000"/>
                </a:lightRig>
              </a:scene3d>
              <a:sp3d>
                <a:bevelT w="63500" h="25400"/>
              </a:sp3d>
            </c:spPr>
          </c:marker>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Hoja1!$E$2:$E$35</c:f>
              <c:numCache>
                <c:formatCode>0.0%</c:formatCode>
                <c:ptCount val="6"/>
                <c:pt idx="0">
                  <c:v>-2.7045965025245967E-2</c:v>
                </c:pt>
                <c:pt idx="1">
                  <c:v>-3.0687238896951029E-2</c:v>
                </c:pt>
                <c:pt idx="2">
                  <c:v>-9.9778031519580368E-2</c:v>
                </c:pt>
                <c:pt idx="3">
                  <c:v>-5.4538033534604596E-2</c:v>
                </c:pt>
                <c:pt idx="4">
                  <c:v>-2.6456397683368542E-2</c:v>
                </c:pt>
              </c:numCache>
            </c:numRef>
          </c:val>
          <c:smooth val="0"/>
          <c:extLst>
            <c:ext xmlns:c16="http://schemas.microsoft.com/office/drawing/2014/chart" uri="{C3380CC4-5D6E-409C-BE32-E72D297353CC}">
              <c16:uniqueId val="{00000007-53D0-4102-B8A5-85FC6CED3F1F}"/>
            </c:ext>
          </c:extLst>
        </c:ser>
        <c:dLbls>
          <c:showLegendKey val="0"/>
          <c:showVal val="0"/>
          <c:showCatName val="0"/>
          <c:showSerName val="0"/>
          <c:showPercent val="0"/>
          <c:showBubbleSize val="0"/>
        </c:dLbls>
        <c:marker val="1"/>
        <c:smooth val="0"/>
        <c:axId val="3"/>
        <c:axId val="4"/>
      </c:lineChart>
      <c:catAx>
        <c:axId val="960301712"/>
        <c:scaling>
          <c:orientation val="minMax"/>
        </c:scaling>
        <c:delete val="0"/>
        <c:axPos val="b"/>
        <c:numFmt formatCode="General" sourceLinked="1"/>
        <c:majorTickMark val="in"/>
        <c:minorTickMark val="none"/>
        <c:tickLblPos val="high"/>
        <c:spPr>
          <a:noFill/>
          <a:ln w="9465" cap="flat" cmpd="sng" algn="ctr">
            <a:solidFill>
              <a:srgbClr val="D9D9D9"/>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960301712"/>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61">
          <a:noFill/>
        </a:ln>
      </c:spPr>
      <c:txPr>
        <a:bodyPr rot="0" spcFirstLastPara="1" vertOverflow="ellipsis" vert="horz" wrap="square" anchor="ctr" anchorCtr="1"/>
        <a:lstStyle/>
        <a:p>
          <a:pPr>
            <a:defRPr sz="1191"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baseline="0">
                <a:solidFill>
                  <a:schemeClr val="tx1"/>
                </a:solidFill>
                <a:latin typeface="Museo Sans 300" panose="02000000000000000000" pitchFamily="50" charset="0"/>
              </a:rPr>
              <a:t>b) Por Tasas Vigentes</a:t>
            </a:r>
          </a:p>
        </c:rich>
      </c:tx>
      <c:layout>
        <c:manualLayout>
          <c:xMode val="edge"/>
          <c:yMode val="edge"/>
          <c:x val="0.31739974878403726"/>
          <c:y val="3.120936280884265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417493263096153"/>
          <c:y val="0.16949469092696312"/>
          <c:w val="0.35023290043769123"/>
          <c:h val="0.64809026960056526"/>
        </c:manualLayout>
      </c:layout>
      <c:doughnutChart>
        <c:varyColors val="1"/>
        <c:ser>
          <c:idx val="0"/>
          <c:order val="0"/>
          <c:tx>
            <c:strRef>
              <c:f>Hoja1!$B$1</c:f>
              <c:strCache>
                <c:ptCount val="1"/>
                <c:pt idx="0">
                  <c:v>b) Tasas vigentes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B1F0-422C-971F-3D1BD56C3CF2}"/>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1F0-422C-971F-3D1BD56C3CF2}"/>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B1F0-422C-971F-3D1BD56C3CF2}"/>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1F0-422C-971F-3D1BD56C3CF2}"/>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B1F0-422C-971F-3D1BD56C3CF2}"/>
              </c:ext>
            </c:extLst>
          </c:dPt>
          <c:dLbls>
            <c:dLbl>
              <c:idx val="0"/>
              <c:layout>
                <c:manualLayout>
                  <c:x val="0.12649332396345747"/>
                  <c:y val="3.120936280884255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1F0-422C-971F-3D1BD56C3CF2}"/>
                </c:ext>
              </c:extLst>
            </c:dLbl>
            <c:dLbl>
              <c:idx val="1"/>
              <c:layout>
                <c:manualLayout>
                  <c:x val="-9.5572733661278983E-2"/>
                  <c:y val="-2.08062418725618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F0-422C-971F-3D1BD56C3CF2}"/>
                </c:ext>
              </c:extLst>
            </c:dLbl>
            <c:dLbl>
              <c:idx val="2"/>
              <c:layout>
                <c:manualLayout>
                  <c:x val="-0.13492621222768797"/>
                  <c:y val="5.20156046814041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F0-422C-971F-3D1BD56C3CF2}"/>
                </c:ext>
              </c:extLst>
            </c:dLbl>
            <c:dLbl>
              <c:idx val="3"/>
              <c:layout>
                <c:manualLayout>
                  <c:x val="0.10962754743499638"/>
                  <c:y val="-1.560468140442137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1F0-422C-971F-3D1BD56C3CF2}"/>
                </c:ext>
              </c:extLst>
            </c:dLbl>
            <c:dLbl>
              <c:idx val="4"/>
              <c:layout>
                <c:manualLayout>
                  <c:x val="9.2761770906535493E-2"/>
                  <c:y val="2.08062418725617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B1F0-422C-971F-3D1BD56C3C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Menores de 3%</c:v>
                </c:pt>
                <c:pt idx="1">
                  <c:v>Entre 3% y 6%</c:v>
                </c:pt>
                <c:pt idx="2">
                  <c:v>Entre 6% y 8%</c:v>
                </c:pt>
                <c:pt idx="3">
                  <c:v>Entre 8% y 9%</c:v>
                </c:pt>
                <c:pt idx="4">
                  <c:v>Mayores a 9%</c:v>
                </c:pt>
              </c:strCache>
            </c:strRef>
          </c:cat>
          <c:val>
            <c:numRef>
              <c:f>Hoja1!$B$2:$B$6</c:f>
              <c:numCache>
                <c:formatCode>#,##0.0</c:formatCode>
                <c:ptCount val="5"/>
                <c:pt idx="0">
                  <c:v>2519.4</c:v>
                </c:pt>
                <c:pt idx="1">
                  <c:v>1945.6999999999998</c:v>
                </c:pt>
                <c:pt idx="2">
                  <c:v>7662.0999999999995</c:v>
                </c:pt>
                <c:pt idx="3">
                  <c:v>1484.4</c:v>
                </c:pt>
                <c:pt idx="4">
                  <c:v>2181.7999999999997</c:v>
                </c:pt>
              </c:numCache>
            </c:numRef>
          </c:val>
          <c:extLst>
            <c:ext xmlns:c16="http://schemas.microsoft.com/office/drawing/2014/chart" uri="{C3380CC4-5D6E-409C-BE32-E72D297353CC}">
              <c16:uniqueId val="{00000005-B1F0-422C-971F-3D1BD56C3CF2}"/>
            </c:ext>
          </c:extLst>
        </c:ser>
        <c:dLbls>
          <c:showLegendKey val="0"/>
          <c:showVal val="0"/>
          <c:showCatName val="0"/>
          <c:showSerName val="0"/>
          <c:showPercent val="0"/>
          <c:showBubbleSize val="0"/>
          <c:showLeaderLines val="1"/>
        </c:dLbls>
        <c:firstSliceAng val="119"/>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11829227554981349"/>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c) Por Vencimientos, según Plazos Efectivos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2DFE-41DC-9B22-79132487FF8C}"/>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2DFE-41DC-9B22-79132487FF8C}"/>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2DFE-41DC-9B22-79132487FF8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2DFE-41DC-9B22-79132487FF8C}"/>
              </c:ext>
            </c:extLst>
          </c:dPt>
          <c:dLbls>
            <c:dLbl>
              <c:idx val="0"/>
              <c:layout>
                <c:manualLayout>
                  <c:x val="8.2932256986447836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DFE-41DC-9B22-79132487FF8C}"/>
                </c:ext>
              </c:extLst>
            </c:dLbl>
            <c:dLbl>
              <c:idx val="1"/>
              <c:layout>
                <c:manualLayout>
                  <c:x val="0.14809331604722847"/>
                  <c:y val="5.14469349171966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FE-41DC-9B22-79132487FF8C}"/>
                </c:ext>
              </c:extLst>
            </c:dLbl>
            <c:dLbl>
              <c:idx val="2"/>
              <c:layout>
                <c:manualLayout>
                  <c:x val="-0.1569789150100622"/>
                  <c:y val="5.144693491719676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FE-41DC-9B22-79132487FF8C}"/>
                </c:ext>
              </c:extLst>
            </c:dLbl>
            <c:dLbl>
              <c:idx val="3"/>
              <c:layout>
                <c:manualLayout>
                  <c:x val="-7.9970390665503377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FE-41DC-9B22-79132487FF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Entre 1-5 años</c:v>
                </c:pt>
                <c:pt idx="1">
                  <c:v>Entre 6-10 años</c:v>
                </c:pt>
                <c:pt idx="2">
                  <c:v>Entre 11-20 años</c:v>
                </c:pt>
                <c:pt idx="3">
                  <c:v>Mayores de 20 años</c:v>
                </c:pt>
              </c:strCache>
            </c:strRef>
          </c:cat>
          <c:val>
            <c:numRef>
              <c:f>Hoja1!$B$2:$B$5</c:f>
              <c:numCache>
                <c:formatCode>#,##0.0</c:formatCode>
                <c:ptCount val="4"/>
                <c:pt idx="0">
                  <c:v>3461.8</c:v>
                </c:pt>
                <c:pt idx="1">
                  <c:v>2846.2000000000003</c:v>
                </c:pt>
                <c:pt idx="2">
                  <c:v>6762.2000000000007</c:v>
                </c:pt>
                <c:pt idx="3">
                  <c:v>2723.2</c:v>
                </c:pt>
              </c:numCache>
            </c:numRef>
          </c:val>
          <c:extLst>
            <c:ext xmlns:c16="http://schemas.microsoft.com/office/drawing/2014/chart" uri="{C3380CC4-5D6E-409C-BE32-E72D297353CC}">
              <c16:uniqueId val="{00000004-2DFE-41DC-9B22-79132487FF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d) Por Monedas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d) Por Monedas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5284-494E-A3EB-785D21E8DF7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5284-494E-A3EB-785D21E8DF7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5284-494E-A3EB-785D21E8DF7D}"/>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5284-494E-A3EB-785D21E8DF7D}"/>
              </c:ext>
            </c:extLst>
          </c:dPt>
          <c:dLbls>
            <c:dLbl>
              <c:idx val="0"/>
              <c:layout>
                <c:manualLayout>
                  <c:x val="-0.12702893436838394"/>
                  <c:y val="-1.02893869834393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284-494E-A3EB-785D21E8DF7D}"/>
                </c:ext>
              </c:extLst>
            </c:dLbl>
            <c:dLbl>
              <c:idx val="1"/>
              <c:layout>
                <c:manualLayout>
                  <c:x val="0.2145377558221595"/>
                  <c:y val="-0.1389067242764312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284-494E-A3EB-785D21E8DF7D}"/>
                </c:ext>
              </c:extLst>
            </c:dLbl>
            <c:dLbl>
              <c:idx val="2"/>
              <c:layout>
                <c:manualLayout>
                  <c:x val="0.22024194399835517"/>
                  <c:y val="5.1446934917195822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284-494E-A3EB-785D21E8DF7D}"/>
                </c:ext>
              </c:extLst>
            </c:dLbl>
            <c:dLbl>
              <c:idx val="3"/>
              <c:layout>
                <c:manualLayout>
                  <c:x val="0.14433043082035352"/>
                  <c:y val="0.1690878458439180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284-494E-A3EB-785D21E8DF7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Dólares</c:v>
                </c:pt>
                <c:pt idx="1">
                  <c:v>DEGS</c:v>
                </c:pt>
                <c:pt idx="2">
                  <c:v>EUROS</c:v>
                </c:pt>
                <c:pt idx="3">
                  <c:v>Yenes</c:v>
                </c:pt>
              </c:strCache>
            </c:strRef>
          </c:cat>
          <c:val>
            <c:numRef>
              <c:f>Hoja1!$B$2:$B$5</c:f>
              <c:numCache>
                <c:formatCode>#,##0.0</c:formatCode>
                <c:ptCount val="4"/>
                <c:pt idx="0">
                  <c:v>14763.800000000001</c:v>
                </c:pt>
                <c:pt idx="1">
                  <c:v>778</c:v>
                </c:pt>
                <c:pt idx="2">
                  <c:v>166.3</c:v>
                </c:pt>
                <c:pt idx="3">
                  <c:v>85.3</c:v>
                </c:pt>
              </c:numCache>
            </c:numRef>
          </c:val>
          <c:extLst>
            <c:ext xmlns:c16="http://schemas.microsoft.com/office/drawing/2014/chart" uri="{C3380CC4-5D6E-409C-BE32-E72D297353CC}">
              <c16:uniqueId val="{00000004-5284-494E-A3EB-785D21E8DF7D}"/>
            </c:ext>
          </c:extLst>
        </c:ser>
        <c:dLbls>
          <c:showLegendKey val="0"/>
          <c:showVal val="0"/>
          <c:showCatName val="0"/>
          <c:showSerName val="0"/>
          <c:showPercent val="0"/>
          <c:showBubbleSize val="0"/>
          <c:showLeaderLines val="1"/>
        </c:dLbls>
        <c:firstSliceAng val="11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dLbl>
              <c:idx val="0"/>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16-425C-90CE-FC6DE8AC5388}"/>
                </c:ext>
              </c:extLst>
            </c:dLbl>
            <c:dLbl>
              <c:idx val="1"/>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07-4722-BFC6-F538606CEB98}"/>
                </c:ext>
              </c:extLst>
            </c:dLbl>
            <c:dLbl>
              <c:idx val="2"/>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C2-4B50-B52F-1CACE4A31C34}"/>
                </c:ext>
              </c:extLst>
            </c:dLbl>
            <c:dLbl>
              <c:idx val="3"/>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01-2AC2-4B50-B52F-1CACE4A31C34}"/>
                </c:ext>
              </c:extLst>
            </c:dLbl>
            <c:dLbl>
              <c:idx val="4"/>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01-D107-4722-BFC6-F538606CEB98}"/>
                </c:ext>
              </c:extLst>
            </c:dLbl>
            <c:dLbl>
              <c:idx val="5"/>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00-0C4E-4660-87E6-1327B9B10C53}"/>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Hoja1!$B$2:$B$35</c:f>
              <c:numCache>
                <c:formatCode>#,##0.0</c:formatCode>
                <c:ptCount val="6"/>
                <c:pt idx="0">
                  <c:v>600.27482946126906</c:v>
                </c:pt>
                <c:pt idx="1">
                  <c:v>511.67897435099343</c:v>
                </c:pt>
                <c:pt idx="2">
                  <c:v>-1114.8915983227043</c:v>
                </c:pt>
                <c:pt idx="3">
                  <c:v>-11.819984453081815</c:v>
                </c:pt>
                <c:pt idx="4">
                  <c:v>950.35319840663601</c:v>
                </c:pt>
                <c:pt idx="5">
                  <c:v>711.16504003287434</c:v>
                </c:pt>
              </c:numCache>
            </c:numRef>
          </c:val>
          <c:extLst>
            <c:ext xmlns:c16="http://schemas.microsoft.com/office/drawing/2014/chart" uri="{C3380CC4-5D6E-409C-BE32-E72D297353CC}">
              <c16:uniqueId val="{00000003-2AC2-4B50-B52F-1CACE4A31C34}"/>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Hoja1!$C$2:$C$35</c:f>
              <c:numCache>
                <c:formatCode>#,##0.0</c:formatCode>
                <c:ptCount val="6"/>
                <c:pt idx="0">
                  <c:v>234.27733159126905</c:v>
                </c:pt>
                <c:pt idx="1">
                  <c:v>166.16409005099342</c:v>
                </c:pt>
                <c:pt idx="2">
                  <c:v>-1406.1158507127043</c:v>
                </c:pt>
                <c:pt idx="3">
                  <c:v>-302.55621965308183</c:v>
                </c:pt>
                <c:pt idx="4">
                  <c:v>631.97433881663596</c:v>
                </c:pt>
              </c:numCache>
            </c:numRef>
          </c:val>
          <c:extLst>
            <c:ext xmlns:c16="http://schemas.microsoft.com/office/drawing/2014/chart" uri="{C3380CC4-5D6E-409C-BE32-E72D297353CC}">
              <c16:uniqueId val="{00000004-2AC2-4B50-B52F-1CACE4A31C34}"/>
            </c:ext>
          </c:extLst>
        </c:ser>
        <c:dLbls>
          <c:showLegendKey val="0"/>
          <c:showVal val="0"/>
          <c:showCatName val="0"/>
          <c:showSerName val="0"/>
          <c:showPercent val="0"/>
          <c:showBubbleSize val="0"/>
        </c:dLbls>
        <c:gapWidth val="20"/>
        <c:overlap val="-10"/>
        <c:axId val="1486498847"/>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55">
                <a:solidFill>
                  <a:srgbClr val="7030A0"/>
                </a:solidFill>
              </a:ln>
              <a:effectLst/>
            </c:spPr>
          </c:marker>
          <c:dLbls>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Hoja1!$D$2:$D$35</c:f>
              <c:numCache>
                <c:formatCode>0.0%</c:formatCode>
                <c:ptCount val="6"/>
                <c:pt idx="0">
                  <c:v>2.3068993882262457E-2</c:v>
                </c:pt>
                <c:pt idx="1">
                  <c:v>1.9034868846745094E-2</c:v>
                </c:pt>
                <c:pt idx="2">
                  <c:v>-4.4720720956992303E-2</c:v>
                </c:pt>
                <c:pt idx="3">
                  <c:v>-4.0134067155322154E-4</c:v>
                </c:pt>
                <c:pt idx="4">
                  <c:v>2.9251789495142805E-2</c:v>
                </c:pt>
                <c:pt idx="5">
                  <c:v>2.0107669536962931E-2</c:v>
                </c:pt>
              </c:numCache>
            </c:numRef>
          </c:val>
          <c:smooth val="0"/>
          <c:extLst>
            <c:ext xmlns:c16="http://schemas.microsoft.com/office/drawing/2014/chart" uri="{C3380CC4-5D6E-409C-BE32-E72D297353CC}">
              <c16:uniqueId val="{00000005-2AC2-4B50-B52F-1CACE4A31C34}"/>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55">
                <a:solidFill>
                  <a:schemeClr val="tx1"/>
                </a:solidFill>
              </a:ln>
              <a:effectLst/>
              <a:scene3d>
                <a:camera prst="orthographicFront"/>
                <a:lightRig rig="threePt" dir="t">
                  <a:rot lat="0" lon="0" rev="1200000"/>
                </a:lightRig>
              </a:scene3d>
              <a:sp3d>
                <a:bevelT w="63500" h="25400"/>
              </a:sp3d>
            </c:spPr>
          </c:marker>
          <c:dLbls>
            <c:dLbl>
              <c:idx val="2"/>
              <c:layout>
                <c:manualLayout>
                  <c:x val="-3.2277899617403051E-2"/>
                  <c:y val="-6.6361338126940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5C-4B1B-957B-40260E53EFA8}"/>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Hoja1!$E$2:$E$35</c:f>
              <c:numCache>
                <c:formatCode>0.0%</c:formatCode>
                <c:ptCount val="6"/>
                <c:pt idx="0">
                  <c:v>9.0034465281214511E-3</c:v>
                </c:pt>
                <c:pt idx="1">
                  <c:v>6.1814376194980359E-3</c:v>
                </c:pt>
                <c:pt idx="2">
                  <c:v>-5.6402357581248376E-2</c:v>
                </c:pt>
                <c:pt idx="3">
                  <c:v>-1.0273119804866749E-2</c:v>
                </c:pt>
                <c:pt idx="4">
                  <c:v>1.9452115651728843E-2</c:v>
                </c:pt>
              </c:numCache>
            </c:numRef>
          </c:val>
          <c:smooth val="0"/>
          <c:extLst>
            <c:ext xmlns:c16="http://schemas.microsoft.com/office/drawing/2014/chart" uri="{C3380CC4-5D6E-409C-BE32-E72D297353CC}">
              <c16:uniqueId val="{00000006-2AC2-4B50-B52F-1CACE4A31C34}"/>
            </c:ext>
          </c:extLst>
        </c:ser>
        <c:dLbls>
          <c:showLegendKey val="0"/>
          <c:showVal val="0"/>
          <c:showCatName val="0"/>
          <c:showSerName val="0"/>
          <c:showPercent val="0"/>
          <c:showBubbleSize val="0"/>
        </c:dLbls>
        <c:marker val="1"/>
        <c:smooth val="0"/>
        <c:axId val="3"/>
        <c:axId val="4"/>
      </c:lineChart>
      <c:catAx>
        <c:axId val="1486498847"/>
        <c:scaling>
          <c:orientation val="minMax"/>
        </c:scaling>
        <c:delete val="0"/>
        <c:axPos val="b"/>
        <c:numFmt formatCode="General" sourceLinked="1"/>
        <c:majorTickMark val="in"/>
        <c:minorTickMark val="none"/>
        <c:tickLblPos val="high"/>
        <c:spPr>
          <a:noFill/>
          <a:ln w="9455" cap="flat" cmpd="sng" algn="ctr">
            <a:solidFill>
              <a:srgbClr val="D9D9D9"/>
            </a:solidFill>
            <a:round/>
          </a:ln>
          <a:effectLst/>
        </c:spPr>
        <c:txPr>
          <a:bodyPr rot="-6000000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148649884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32">
          <a:noFill/>
        </a:ln>
      </c:spPr>
      <c:txPr>
        <a:bodyPr rot="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Millones US$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89">
                <a:noFill/>
              </a:ln>
            </c:spPr>
            <c:txPr>
              <a:bodyPr rot="0" spcFirstLastPara="1" vertOverflow="ellipsis" vert="horz" wrap="square" lIns="38100" tIns="19050" rIns="38100" bIns="19050" anchor="ctr" anchorCtr="1">
                <a:spAutoFit/>
              </a:bodyPr>
              <a:lstStyle/>
              <a:p>
                <a:pPr>
                  <a:defRPr sz="1192"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Hoja1!$B$2:$B$35</c:f>
              <c:numCache>
                <c:formatCode>#,##0.0</c:formatCode>
                <c:ptCount val="6"/>
                <c:pt idx="0">
                  <c:v>4769.3020750389987</c:v>
                </c:pt>
                <c:pt idx="1">
                  <c:v>4913.6641649100011</c:v>
                </c:pt>
                <c:pt idx="2">
                  <c:v>4625.8531405539998</c:v>
                </c:pt>
                <c:pt idx="3">
                  <c:v>5833.5479626599999</c:v>
                </c:pt>
                <c:pt idx="4">
                  <c:v>6571.6477727399997</c:v>
                </c:pt>
                <c:pt idx="5">
                  <c:v>3673.9773530000002</c:v>
                </c:pt>
              </c:numCache>
            </c:numRef>
          </c:val>
          <c:extLst>
            <c:ext xmlns:c16="http://schemas.microsoft.com/office/drawing/2014/chart" uri="{C3380CC4-5D6E-409C-BE32-E72D297353CC}">
              <c16:uniqueId val="{00000000-93D6-4F7D-83DD-D7B454DCCFA6}"/>
            </c:ext>
          </c:extLst>
        </c:ser>
        <c:ser>
          <c:idx val="2"/>
          <c:order val="2"/>
          <c:tx>
            <c:strRef>
              <c:f>Hoja1!$D$1</c:f>
              <c:strCache>
                <c:ptCount val="1"/>
                <c:pt idx="0">
                  <c:v>Columna1</c:v>
                </c:pt>
              </c:strCache>
            </c:strRef>
          </c:tx>
          <c:spPr>
            <a:solidFill>
              <a:srgbClr val="A5A5A5"/>
            </a:solidFill>
            <a:ln w="25289">
              <a:noFill/>
            </a:ln>
          </c:spPr>
          <c:invertIfNegative val="0"/>
          <c:cat>
            <c:strRef>
              <c:f>Hoja1!$A$2:$A$35</c:f>
              <c:strCache>
                <c:ptCount val="6"/>
                <c:pt idx="0">
                  <c:v>2018</c:v>
                </c:pt>
                <c:pt idx="1">
                  <c:v>2019</c:v>
                </c:pt>
                <c:pt idx="2">
                  <c:v>2020</c:v>
                </c:pt>
                <c:pt idx="3">
                  <c:v>2021</c:v>
                </c:pt>
                <c:pt idx="4">
                  <c:v>2022</c:v>
                </c:pt>
                <c:pt idx="5">
                  <c:v>2023 Jun.</c:v>
                </c:pt>
              </c:strCache>
            </c:strRef>
          </c:cat>
          <c:val>
            <c:numRef>
              <c:f>Hoja1!$D$2:$D$35</c:f>
            </c:numRef>
          </c:val>
          <c:extLst>
            <c:ext xmlns:c16="http://schemas.microsoft.com/office/drawing/2014/chart" uri="{C3380CC4-5D6E-409C-BE32-E72D297353CC}">
              <c16:uniqueId val="{00000001-93D6-4F7D-83DD-D7B454DCCFA6}"/>
            </c:ext>
          </c:extLst>
        </c:ser>
        <c:dLbls>
          <c:showLegendKey val="0"/>
          <c:showVal val="0"/>
          <c:showCatName val="0"/>
          <c:showSerName val="0"/>
          <c:showPercent val="0"/>
          <c:showBubbleSize val="0"/>
        </c:dLbls>
        <c:gapWidth val="40"/>
        <c:overlap val="-29"/>
        <c:axId val="1633453376"/>
        <c:axId val="1"/>
      </c:barChart>
      <c:lineChart>
        <c:grouping val="standard"/>
        <c:varyColors val="0"/>
        <c:ser>
          <c:idx val="1"/>
          <c:order val="1"/>
          <c:tx>
            <c:strRef>
              <c:f>Hoja1!$C$1</c:f>
              <c:strCache>
                <c:ptCount val="1"/>
                <c:pt idx="0">
                  <c:v>% del PIB</c:v>
                </c:pt>
              </c:strCache>
            </c:strRef>
          </c:tx>
          <c:spPr>
            <a:ln w="28422" cap="rnd">
              <a:solidFill>
                <a:schemeClr val="tx1"/>
              </a:solidFill>
              <a:round/>
            </a:ln>
            <a:effectLst/>
          </c:spPr>
          <c:marker>
            <c:symbol val="diamond"/>
            <c:size val="8"/>
            <c:spPr>
              <a:solidFill>
                <a:schemeClr val="tx1"/>
              </a:solidFill>
              <a:ln w="9472">
                <a:solidFill>
                  <a:schemeClr val="tx1"/>
                </a:solidFill>
              </a:ln>
              <a:effectLst/>
              <a:scene3d>
                <a:camera prst="orthographicFront"/>
                <a:lightRig rig="threePt" dir="t">
                  <a:rot lat="0" lon="0" rev="1200000"/>
                </a:lightRig>
              </a:scene3d>
              <a:sp3d>
                <a:bevelT w="63500" h="25400"/>
              </a:sp3d>
            </c:spPr>
          </c:marker>
          <c:dLbls>
            <c:dLbl>
              <c:idx val="3"/>
              <c:layout>
                <c:manualLayout>
                  <c:x val="-2.2196268663833368E-2"/>
                  <c:y val="-5.037199923180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A1-4C4F-8966-C1D702559FB0}"/>
                </c:ext>
              </c:extLst>
            </c:dLbl>
            <c:dLbl>
              <c:idx val="4"/>
              <c:layout>
                <c:manualLayout>
                  <c:x val="-2.7716664209762286E-2"/>
                  <c:y val="-7.199972281540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8-4C47-99CF-93B5D1E6FD18}"/>
                </c:ext>
              </c:extLst>
            </c:dLbl>
            <c:dLbl>
              <c:idx val="5"/>
              <c:layout>
                <c:manualLayout>
                  <c:x val="-3.007992820276045E-2"/>
                  <c:y val="-5.6377336797320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E-406D-8EA6-E7ABE46332EC}"/>
                </c:ext>
              </c:extLst>
            </c:dLbl>
            <c:spPr>
              <a:noFill/>
              <a:ln w="25289">
                <a:noFill/>
              </a:ln>
            </c:spPr>
            <c:txPr>
              <a:bodyPr rot="0" spcFirstLastPara="1" vertOverflow="ellipsis" vert="horz" wrap="square" lIns="38100" tIns="19050" rIns="38100" bIns="19050" anchor="ctr" anchorCtr="1">
                <a:spAutoFit/>
              </a:bodyPr>
              <a:lstStyle/>
              <a:p>
                <a:pPr>
                  <a:defRPr sz="1192" b="0"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Hoja1!$C$2:$C$35</c:f>
              <c:numCache>
                <c:formatCode>0.0%</c:formatCode>
                <c:ptCount val="6"/>
                <c:pt idx="0">
                  <c:v>0.18328771254739945</c:v>
                </c:pt>
                <c:pt idx="1">
                  <c:v>0.18279225378499578</c:v>
                </c:pt>
                <c:pt idx="2">
                  <c:v>0.18555300604827338</c:v>
                </c:pt>
                <c:pt idx="3">
                  <c:v>0.19807471542498195</c:v>
                </c:pt>
                <c:pt idx="4">
                  <c:v>0.20227475175199267</c:v>
                </c:pt>
                <c:pt idx="5">
                  <c:v>0.10387901308674405</c:v>
                </c:pt>
              </c:numCache>
            </c:numRef>
          </c:val>
          <c:smooth val="0"/>
          <c:extLst>
            <c:ext xmlns:c16="http://schemas.microsoft.com/office/drawing/2014/chart" uri="{C3380CC4-5D6E-409C-BE32-E72D297353CC}">
              <c16:uniqueId val="{00000002-93D6-4F7D-83DD-D7B454DCCFA6}"/>
            </c:ext>
          </c:extLst>
        </c:ser>
        <c:dLbls>
          <c:showLegendKey val="0"/>
          <c:showVal val="0"/>
          <c:showCatName val="0"/>
          <c:showSerName val="0"/>
          <c:showPercent val="0"/>
          <c:showBubbleSize val="0"/>
        </c:dLbls>
        <c:marker val="1"/>
        <c:smooth val="0"/>
        <c:axId val="3"/>
        <c:axId val="4"/>
      </c:lineChart>
      <c:catAx>
        <c:axId val="1633453376"/>
        <c:scaling>
          <c:orientation val="minMax"/>
        </c:scaling>
        <c:delete val="0"/>
        <c:axPos val="b"/>
        <c:numFmt formatCode="General" sourceLinked="1"/>
        <c:majorTickMark val="out"/>
        <c:minorTickMark val="none"/>
        <c:tickLblPos val="nextTo"/>
        <c:spPr>
          <a:noFill/>
          <a:ln w="9472" cap="flat" cmpd="sng" algn="ctr">
            <a:solidFill>
              <a:srgbClr val="D9D9D9"/>
            </a:solidFill>
            <a:round/>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6334533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4">
          <a:noFill/>
        </a:ln>
      </c:spPr>
    </c:plotArea>
    <c:legend>
      <c:legendPos val="b"/>
      <c:overlay val="0"/>
      <c:spPr>
        <a:noFill/>
        <a:ln w="25289">
          <a:noFill/>
        </a:ln>
      </c:spPr>
      <c:txPr>
        <a:bodyPr rot="0" spcFirstLastPara="1" vertOverflow="ellipsis" vert="horz" wrap="square" anchor="ctr" anchorCtr="1"/>
        <a:lstStyle/>
        <a:p>
          <a:pPr>
            <a:defRPr sz="1192"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31">
                <a:noFill/>
              </a:ln>
              <a:effectLst/>
            </c:spPr>
            <c:txPr>
              <a:bodyPr rot="0" spcFirstLastPara="1" vertOverflow="ellipsis" vert="horz" wrap="square" lIns="38100" tIns="19050" rIns="38100" bIns="19050" anchor="ctr" anchorCtr="1">
                <a:spAutoFit/>
              </a:bodyPr>
              <a:lstStyle/>
              <a:p>
                <a:pPr>
                  <a:defRPr sz="1185"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Hoja1!$B$2:$B$25</c:f>
              <c:numCache>
                <c:formatCode>0.0%</c:formatCode>
                <c:ptCount val="6"/>
                <c:pt idx="0">
                  <c:v>8.0834552783594693E-2</c:v>
                </c:pt>
                <c:pt idx="1">
                  <c:v>8.2402054000685981E-2</c:v>
                </c:pt>
                <c:pt idx="2">
                  <c:v>8.3146794016387429E-2</c:v>
                </c:pt>
                <c:pt idx="3">
                  <c:v>9.4749915403930213E-2</c:v>
                </c:pt>
                <c:pt idx="4">
                  <c:v>9.3104046589093076E-2</c:v>
                </c:pt>
                <c:pt idx="5">
                  <c:v>4.3768767397509324E-2</c:v>
                </c:pt>
              </c:numCache>
            </c:numRef>
          </c:val>
          <c:extLst>
            <c:ext xmlns:c16="http://schemas.microsoft.com/office/drawing/2014/chart" uri="{C3380CC4-5D6E-409C-BE32-E72D297353CC}">
              <c16:uniqueId val="{00000000-5E4C-4617-917C-18BCA641F577}"/>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31">
                <a:noFill/>
              </a:ln>
              <a:effectLst/>
            </c:spPr>
            <c:txPr>
              <a:bodyPr rot="0" spcFirstLastPara="1" vertOverflow="ellipsis" vert="horz" wrap="square" lIns="38100" tIns="19050" rIns="38100" bIns="19050" anchor="ctr" anchorCtr="1">
                <a:spAutoFit/>
              </a:bodyPr>
              <a:lstStyle/>
              <a:p>
                <a:pPr>
                  <a:defRPr sz="1185"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Hoja1!$C$2:$C$25</c:f>
              <c:numCache>
                <c:formatCode>0.0%</c:formatCode>
                <c:ptCount val="6"/>
                <c:pt idx="0">
                  <c:v>7.1472657626480307E-2</c:v>
                </c:pt>
                <c:pt idx="1">
                  <c:v>7.1929423567973688E-2</c:v>
                </c:pt>
                <c:pt idx="2">
                  <c:v>7.649664516012579E-2</c:v>
                </c:pt>
                <c:pt idx="3">
                  <c:v>7.5576816390475782E-2</c:v>
                </c:pt>
                <c:pt idx="4">
                  <c:v>8.5638416151205723E-2</c:v>
                </c:pt>
                <c:pt idx="5">
                  <c:v>4.9175830591907617E-2</c:v>
                </c:pt>
              </c:numCache>
            </c:numRef>
          </c:val>
          <c:extLst>
            <c:ext xmlns:c16="http://schemas.microsoft.com/office/drawing/2014/chart" uri="{C3380CC4-5D6E-409C-BE32-E72D297353CC}">
              <c16:uniqueId val="{00000001-5E4C-4617-917C-18BCA641F577}"/>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dLbl>
              <c:idx val="5"/>
              <c:layout>
                <c:manualLayout>
                  <c:x val="-1.2480499219968799E-2"/>
                  <c:y val="-4.904966278356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2E-4319-BEAA-48BF72BC1619}"/>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Hoja1!$D$2:$D$25</c:f>
              <c:numCache>
                <c:formatCode>0.0%</c:formatCode>
                <c:ptCount val="6"/>
                <c:pt idx="0">
                  <c:v>8.7399682869698722E-3</c:v>
                </c:pt>
                <c:pt idx="1">
                  <c:v>8.6326898665756002E-3</c:v>
                </c:pt>
                <c:pt idx="2">
                  <c:v>7.4925768755748573E-3</c:v>
                </c:pt>
                <c:pt idx="3">
                  <c:v>9.8862280955816818E-3</c:v>
                </c:pt>
                <c:pt idx="4">
                  <c:v>9.8103752145359997E-3</c:v>
                </c:pt>
                <c:pt idx="5">
                  <c:v>4.2429692503219733E-3</c:v>
                </c:pt>
              </c:numCache>
            </c:numRef>
          </c:val>
          <c:extLst>
            <c:ext xmlns:c16="http://schemas.microsoft.com/office/drawing/2014/chart" uri="{C3380CC4-5D6E-409C-BE32-E72D297353CC}">
              <c16:uniqueId val="{00000002-5E4C-4617-917C-18BCA641F577}"/>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dLbl>
              <c:idx val="5"/>
              <c:layout>
                <c:manualLayout>
                  <c:x val="-4.6801872074882997E-3"/>
                  <c:y val="-4.90496627835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2E-4319-BEAA-48BF72BC1619}"/>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Hoja1!$E$2:$E$25</c:f>
              <c:numCache>
                <c:formatCode>0.0%</c:formatCode>
                <c:ptCount val="6"/>
                <c:pt idx="0">
                  <c:v>6.8396198283299731E-3</c:v>
                </c:pt>
                <c:pt idx="1">
                  <c:v>7.1518588088154006E-3</c:v>
                </c:pt>
                <c:pt idx="2">
                  <c:v>7.4196466619254079E-3</c:v>
                </c:pt>
                <c:pt idx="3">
                  <c:v>7.6470452541063626E-3</c:v>
                </c:pt>
                <c:pt idx="4">
                  <c:v>6.9538180042180804E-3</c:v>
                </c:pt>
                <c:pt idx="5">
                  <c:v>3.237936515790471E-3</c:v>
                </c:pt>
              </c:numCache>
            </c:numRef>
          </c:val>
          <c:extLst>
            <c:ext xmlns:c16="http://schemas.microsoft.com/office/drawing/2014/chart" uri="{C3380CC4-5D6E-409C-BE32-E72D297353CC}">
              <c16:uniqueId val="{00000003-5E4C-4617-917C-18BCA641F577}"/>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dLbl>
              <c:idx val="4"/>
              <c:layout>
                <c:manualLayout>
                  <c:x val="1.5600624024960427E-3"/>
                  <c:y val="-4.90496627835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03-4BD8-B6B4-41333AD6AF2D}"/>
                </c:ext>
              </c:extLst>
            </c:dLbl>
            <c:dLbl>
              <c:idx val="5"/>
              <c:layout>
                <c:manualLayout>
                  <c:x val="7.8003120124804422E-3"/>
                  <c:y val="-4.90496627835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54-4143-9E64-76F8EB66EAB6}"/>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Hoja1!$F$2:$F$25</c:f>
              <c:numCache>
                <c:formatCode>0.0%</c:formatCode>
                <c:ptCount val="6"/>
                <c:pt idx="0">
                  <c:v>1.0388308996439395E-2</c:v>
                </c:pt>
                <c:pt idx="1">
                  <c:v>1.0659253187922832E-2</c:v>
                </c:pt>
                <c:pt idx="2">
                  <c:v>9.6714923798510155E-3</c:v>
                </c:pt>
                <c:pt idx="3">
                  <c:v>8.1277146959806458E-3</c:v>
                </c:pt>
                <c:pt idx="4">
                  <c:v>4.5801273472762241E-3</c:v>
                </c:pt>
                <c:pt idx="5">
                  <c:v>2.3497865999770979E-3</c:v>
                </c:pt>
              </c:numCache>
            </c:numRef>
          </c:val>
          <c:extLst>
            <c:ext xmlns:c16="http://schemas.microsoft.com/office/drawing/2014/chart" uri="{C3380CC4-5D6E-409C-BE32-E72D297353CC}">
              <c16:uniqueId val="{00000004-5E4C-4617-917C-18BCA641F577}"/>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4"/>
              <c:layout>
                <c:manualLayout>
                  <c:x val="1.872074882995314E-2"/>
                  <c:y val="-4.904966278356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03-4BD8-B6B4-41333AD6AF2D}"/>
                </c:ext>
              </c:extLst>
            </c:dLbl>
            <c:dLbl>
              <c:idx val="5"/>
              <c:layout>
                <c:manualLayout>
                  <c:x val="2.6521060842433639E-2"/>
                  <c:y val="-4.904966278356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54-4143-9E64-76F8EB66EAB6}"/>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Hoja1!$G$2:$G$25</c:f>
              <c:numCache>
                <c:formatCode>0.0%</c:formatCode>
                <c:ptCount val="6"/>
                <c:pt idx="0">
                  <c:v>5.0126050255852525E-3</c:v>
                </c:pt>
                <c:pt idx="1">
                  <c:v>2.0169743530222303E-3</c:v>
                </c:pt>
                <c:pt idx="2">
                  <c:v>1.3258509544089091E-3</c:v>
                </c:pt>
                <c:pt idx="3">
                  <c:v>2.0869955849072623E-3</c:v>
                </c:pt>
                <c:pt idx="4">
                  <c:v>2.1879684456636021E-3</c:v>
                </c:pt>
                <c:pt idx="5">
                  <c:v>1.1037227312375505E-3</c:v>
                </c:pt>
              </c:numCache>
            </c:numRef>
          </c:val>
          <c:extLst>
            <c:ext xmlns:c16="http://schemas.microsoft.com/office/drawing/2014/chart" uri="{C3380CC4-5D6E-409C-BE32-E72D297353CC}">
              <c16:uniqueId val="{00000005-5E4C-4617-917C-18BCA641F577}"/>
            </c:ext>
          </c:extLst>
        </c:ser>
        <c:dLbls>
          <c:showLegendKey val="0"/>
          <c:showVal val="0"/>
          <c:showCatName val="0"/>
          <c:showSerName val="0"/>
          <c:showPercent val="0"/>
          <c:showBubbleSize val="0"/>
        </c:dLbls>
        <c:gapWidth val="40"/>
        <c:overlap val="100"/>
        <c:axId val="1620673744"/>
        <c:axId val="1"/>
      </c:barChart>
      <c:catAx>
        <c:axId val="1620673744"/>
        <c:scaling>
          <c:orientation val="minMax"/>
        </c:scaling>
        <c:delete val="0"/>
        <c:axPos val="l"/>
        <c:numFmt formatCode="General" sourceLinked="1"/>
        <c:majorTickMark val="out"/>
        <c:minorTickMark val="none"/>
        <c:tickLblPos val="nextTo"/>
        <c:spPr>
          <a:noFill/>
          <a:ln w="9441" cap="flat" cmpd="sng" algn="ctr">
            <a:solidFill>
              <a:srgbClr val="D9D9D9"/>
            </a:solid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b"/>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620673744"/>
        <c:crosses val="autoZero"/>
        <c:crossBetween val="between"/>
      </c:valAx>
      <c:spPr>
        <a:noFill/>
        <a:ln w="25344">
          <a:noFill/>
        </a:ln>
        <a:effectLst/>
      </c:spPr>
    </c:plotArea>
    <c:legend>
      <c:legendPos val="b"/>
      <c:overlay val="0"/>
      <c:spPr>
        <a:noFill/>
        <a:ln w="25231">
          <a:noFill/>
        </a:ln>
        <a:effectLst/>
      </c:spPr>
      <c:txPr>
        <a:bodyPr rot="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Hoja1!$B$2:$B$25</c:f>
              <c:numCache>
                <c:formatCode>0.0%</c:formatCode>
                <c:ptCount val="6"/>
                <c:pt idx="0">
                  <c:v>0.44102548752519527</c:v>
                </c:pt>
                <c:pt idx="1">
                  <c:v>0.45079620330962761</c:v>
                </c:pt>
                <c:pt idx="2">
                  <c:v>0.44810265156661488</c:v>
                </c:pt>
                <c:pt idx="3">
                  <c:v>0.47835441894054076</c:v>
                </c:pt>
                <c:pt idx="4">
                  <c:v>0.46028506169295474</c:v>
                </c:pt>
                <c:pt idx="5">
                  <c:v>0.42134369683470396</c:v>
                </c:pt>
              </c:numCache>
            </c:numRef>
          </c:val>
          <c:extLst>
            <c:ext xmlns:c16="http://schemas.microsoft.com/office/drawing/2014/chart" uri="{C3380CC4-5D6E-409C-BE32-E72D297353CC}">
              <c16:uniqueId val="{00000000-71B2-4705-80FC-EB520234C385}"/>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Hoja1!$C$2:$C$25</c:f>
              <c:numCache>
                <c:formatCode>0.0%</c:formatCode>
                <c:ptCount val="6"/>
                <c:pt idx="0">
                  <c:v>0.38994789466859098</c:v>
                </c:pt>
                <c:pt idx="1">
                  <c:v>0.39350367468294722</c:v>
                </c:pt>
                <c:pt idx="2">
                  <c:v>0.41226303356262767</c:v>
                </c:pt>
                <c:pt idx="3">
                  <c:v>0.38155711206410614</c:v>
                </c:pt>
                <c:pt idx="4">
                  <c:v>0.42337669634718539</c:v>
                </c:pt>
                <c:pt idx="5">
                  <c:v>0.4733952425100863</c:v>
                </c:pt>
              </c:numCache>
            </c:numRef>
          </c:val>
          <c:extLst>
            <c:ext xmlns:c16="http://schemas.microsoft.com/office/drawing/2014/chart" uri="{C3380CC4-5D6E-409C-BE32-E72D297353CC}">
              <c16:uniqueId val="{00000001-71B2-4705-80FC-EB520234C385}"/>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Hoja1!$D$2:$D$25</c:f>
              <c:numCache>
                <c:formatCode>0.0%</c:formatCode>
                <c:ptCount val="6"/>
                <c:pt idx="0">
                  <c:v>4.7684420114685301E-2</c:v>
                </c:pt>
                <c:pt idx="1">
                  <c:v>4.722678170339515E-2</c:v>
                </c:pt>
                <c:pt idx="2">
                  <c:v>4.0379711626043889E-2</c:v>
                </c:pt>
                <c:pt idx="3">
                  <c:v>4.9911610749358633E-2</c:v>
                </c:pt>
                <c:pt idx="4">
                  <c:v>4.8500245975159638E-2</c:v>
                </c:pt>
                <c:pt idx="5">
                  <c:v>4.0845298046669802E-2</c:v>
                </c:pt>
              </c:numCache>
            </c:numRef>
          </c:val>
          <c:extLst>
            <c:ext xmlns:c16="http://schemas.microsoft.com/office/drawing/2014/chart" uri="{C3380CC4-5D6E-409C-BE32-E72D297353CC}">
              <c16:uniqueId val="{00000002-71B2-4705-80FC-EB520234C385}"/>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Hoja1!$E$2:$E$25</c:f>
              <c:numCache>
                <c:formatCode>0.0%</c:formatCode>
                <c:ptCount val="6"/>
                <c:pt idx="0">
                  <c:v>3.7316303058565377E-2</c:v>
                </c:pt>
                <c:pt idx="1">
                  <c:v>3.9125612058088489E-2</c:v>
                </c:pt>
                <c:pt idx="2">
                  <c:v>3.9986669146147472E-2</c:v>
                </c:pt>
                <c:pt idx="3">
                  <c:v>3.8606872349654216E-2</c:v>
                </c:pt>
                <c:pt idx="4">
                  <c:v>3.4378082009682037E-2</c:v>
                </c:pt>
                <c:pt idx="5">
                  <c:v>3.117026644339253E-2</c:v>
                </c:pt>
              </c:numCache>
            </c:numRef>
          </c:val>
          <c:extLst>
            <c:ext xmlns:c16="http://schemas.microsoft.com/office/drawing/2014/chart" uri="{C3380CC4-5D6E-409C-BE32-E72D297353CC}">
              <c16:uniqueId val="{00000003-71B2-4705-80FC-EB520234C385}"/>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Hoja1!$F$2:$F$25</c:f>
              <c:numCache>
                <c:formatCode>0.0%</c:formatCode>
                <c:ptCount val="6"/>
                <c:pt idx="0">
                  <c:v>5.6677607309616608E-2</c:v>
                </c:pt>
                <c:pt idx="1">
                  <c:v>5.831348411766113E-2</c:v>
                </c:pt>
                <c:pt idx="2">
                  <c:v>5.2122531377017327E-2</c:v>
                </c:pt>
                <c:pt idx="3">
                  <c:v>4.1033580073772238E-2</c:v>
                </c:pt>
                <c:pt idx="4">
                  <c:v>2.2643099584133356E-2</c:v>
                </c:pt>
                <c:pt idx="5">
                  <c:v>2.2620417061672619E-2</c:v>
                </c:pt>
              </c:numCache>
            </c:numRef>
          </c:val>
          <c:extLst>
            <c:ext xmlns:c16="http://schemas.microsoft.com/office/drawing/2014/chart" uri="{C3380CC4-5D6E-409C-BE32-E72D297353CC}">
              <c16:uniqueId val="{00000004-71B2-4705-80FC-EB520234C385}"/>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4"/>
              <c:layout>
                <c:manualLayout>
                  <c:x val="0"/>
                  <c:y val="-7.584131607973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3A-451C-B53D-C154B921E503}"/>
                </c:ext>
              </c:extLst>
            </c:dLbl>
            <c:dLbl>
              <c:idx val="5"/>
              <c:layout>
                <c:manualLayout>
                  <c:x val="4.8835122117285813E-3"/>
                  <c:y val="-1.0112175477297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4-4FAE-B5F5-72F92C9D9BBE}"/>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Hoja1!$G$2:$G$25</c:f>
              <c:numCache>
                <c:formatCode>0.0%</c:formatCode>
                <c:ptCount val="6"/>
                <c:pt idx="0">
                  <c:v>2.7348287323346668E-2</c:v>
                </c:pt>
                <c:pt idx="1">
                  <c:v>1.1034244128280402E-2</c:v>
                </c:pt>
                <c:pt idx="2">
                  <c:v>7.1454027215488826E-3</c:v>
                </c:pt>
                <c:pt idx="3">
                  <c:v>1.0536405822567912E-2</c:v>
                </c:pt>
                <c:pt idx="4">
                  <c:v>1.0816814390884786E-2</c:v>
                </c:pt>
                <c:pt idx="5">
                  <c:v>1.0625079103474811E-2</c:v>
                </c:pt>
              </c:numCache>
            </c:numRef>
          </c:val>
          <c:extLst>
            <c:ext xmlns:c16="http://schemas.microsoft.com/office/drawing/2014/chart" uri="{C3380CC4-5D6E-409C-BE32-E72D297353CC}">
              <c16:uniqueId val="{00000005-71B2-4705-80FC-EB520234C385}"/>
            </c:ext>
          </c:extLst>
        </c:ser>
        <c:dLbls>
          <c:showLegendKey val="0"/>
          <c:showVal val="0"/>
          <c:showCatName val="0"/>
          <c:showSerName val="0"/>
          <c:showPercent val="0"/>
          <c:showBubbleSize val="0"/>
        </c:dLbls>
        <c:gapWidth val="40"/>
        <c:overlap val="100"/>
        <c:axId val="2140081535"/>
        <c:axId val="1"/>
      </c:barChart>
      <c:catAx>
        <c:axId val="2140081535"/>
        <c:scaling>
          <c:orientation val="minMax"/>
        </c:scaling>
        <c:delete val="0"/>
        <c:axPos val="b"/>
        <c:numFmt formatCode="General" sourceLinked="1"/>
        <c:majorTickMark val="out"/>
        <c:minorTickMark val="none"/>
        <c:tickLblPos val="nextTo"/>
        <c:spPr>
          <a:noFill/>
          <a:ln w="9458" cap="flat" cmpd="sng" algn="ctr">
            <a:solidFill>
              <a:srgbClr val="D9D9D9"/>
            </a:solid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max val="1"/>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2140081535"/>
        <c:crosses val="autoZero"/>
        <c:crossBetween val="between"/>
      </c:valAx>
      <c:spPr>
        <a:noFill/>
        <a:ln w="25359">
          <a:noFill/>
        </a:ln>
        <a:effectLst/>
      </c:spPr>
    </c:plotArea>
    <c:legend>
      <c:legendPos val="b"/>
      <c:overlay val="0"/>
      <c:spPr>
        <a:noFill/>
        <a:ln w="25264">
          <a:noFill/>
        </a:ln>
        <a:effectLst/>
      </c:spPr>
      <c:txPr>
        <a:bodyPr rot="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Desarrollo Social</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cat>
            <c:strRef>
              <c:f>Hoja1!$A$2:$A$25</c:f>
              <c:strCache>
                <c:ptCount val="6"/>
                <c:pt idx="0">
                  <c:v>2018</c:v>
                </c:pt>
                <c:pt idx="1">
                  <c:v>2019</c:v>
                </c:pt>
                <c:pt idx="2">
                  <c:v>2020</c:v>
                </c:pt>
                <c:pt idx="3">
                  <c:v>2021</c:v>
                </c:pt>
                <c:pt idx="4">
                  <c:v>2022</c:v>
                </c:pt>
                <c:pt idx="5">
                  <c:v>2023 Jun.</c:v>
                </c:pt>
              </c:strCache>
            </c:strRef>
          </c:cat>
          <c:val>
            <c:numRef>
              <c:f>Hoja1!$B$2:$B$25</c:f>
              <c:numCache>
                <c:formatCode>#,##0.0</c:formatCode>
                <c:ptCount val="6"/>
                <c:pt idx="0">
                  <c:v>2403.8000000000002</c:v>
                </c:pt>
                <c:pt idx="1">
                  <c:v>2569.1999999999998</c:v>
                </c:pt>
                <c:pt idx="2">
                  <c:v>2876.4</c:v>
                </c:pt>
                <c:pt idx="3">
                  <c:v>3370.7</c:v>
                </c:pt>
                <c:pt idx="4">
                  <c:v>3865.8</c:v>
                </c:pt>
                <c:pt idx="5">
                  <c:v>1371.4</c:v>
                </c:pt>
              </c:numCache>
            </c:numRef>
          </c:val>
          <c:extLst>
            <c:ext xmlns:c16="http://schemas.microsoft.com/office/drawing/2014/chart" uri="{C3380CC4-5D6E-409C-BE32-E72D297353CC}">
              <c16:uniqueId val="{00000000-2BB4-4287-AC1E-6DBFDA722D90}"/>
            </c:ext>
          </c:extLst>
        </c:ser>
        <c:ser>
          <c:idx val="1"/>
          <c:order val="1"/>
          <c:tx>
            <c:strRef>
              <c:f>Hoja1!$C$1</c:f>
              <c:strCache>
                <c:ptCount val="1"/>
                <c:pt idx="0">
                  <c:v>Apoyo al Desarrollo Económico</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cat>
            <c:strRef>
              <c:f>Hoja1!$A$2:$A$25</c:f>
              <c:strCache>
                <c:ptCount val="6"/>
                <c:pt idx="0">
                  <c:v>2018</c:v>
                </c:pt>
                <c:pt idx="1">
                  <c:v>2019</c:v>
                </c:pt>
                <c:pt idx="2">
                  <c:v>2020</c:v>
                </c:pt>
                <c:pt idx="3">
                  <c:v>2021</c:v>
                </c:pt>
                <c:pt idx="4">
                  <c:v>2022</c:v>
                </c:pt>
                <c:pt idx="5">
                  <c:v>2023 Jun.</c:v>
                </c:pt>
              </c:strCache>
            </c:strRef>
          </c:cat>
          <c:val>
            <c:numRef>
              <c:f>Hoja1!$C$2:$C$25</c:f>
              <c:numCache>
                <c:formatCode>#,##0.0</c:formatCode>
                <c:ptCount val="6"/>
                <c:pt idx="0">
                  <c:v>543.20000000000005</c:v>
                </c:pt>
                <c:pt idx="1">
                  <c:v>619.6</c:v>
                </c:pt>
                <c:pt idx="2">
                  <c:v>1224.7</c:v>
                </c:pt>
                <c:pt idx="3">
                  <c:v>812.9</c:v>
                </c:pt>
                <c:pt idx="4">
                  <c:v>785.4</c:v>
                </c:pt>
                <c:pt idx="5" formatCode="General">
                  <c:v>361</c:v>
                </c:pt>
              </c:numCache>
            </c:numRef>
          </c:val>
          <c:extLst>
            <c:ext xmlns:c16="http://schemas.microsoft.com/office/drawing/2014/chart" uri="{C3380CC4-5D6E-409C-BE32-E72D297353CC}">
              <c16:uniqueId val="{00000001-2BB4-4287-AC1E-6DBFDA722D90}"/>
            </c:ext>
          </c:extLst>
        </c:ser>
        <c:ser>
          <c:idx val="2"/>
          <c:order val="2"/>
          <c:tx>
            <c:strRef>
              <c:f>Hoja1!$D$1</c:f>
              <c:strCache>
                <c:ptCount val="1"/>
                <c:pt idx="0">
                  <c:v>Deuda Pública</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cat>
            <c:strRef>
              <c:f>Hoja1!$A$2:$A$25</c:f>
              <c:strCache>
                <c:ptCount val="6"/>
                <c:pt idx="0">
                  <c:v>2018</c:v>
                </c:pt>
                <c:pt idx="1">
                  <c:v>2019</c:v>
                </c:pt>
                <c:pt idx="2">
                  <c:v>2020</c:v>
                </c:pt>
                <c:pt idx="3">
                  <c:v>2021</c:v>
                </c:pt>
                <c:pt idx="4">
                  <c:v>2022</c:v>
                </c:pt>
                <c:pt idx="5">
                  <c:v>2023 Jun.</c:v>
                </c:pt>
              </c:strCache>
            </c:strRef>
          </c:cat>
          <c:val>
            <c:numRef>
              <c:f>Hoja1!$D$2:$D$25</c:f>
              <c:numCache>
                <c:formatCode>#,##0.0</c:formatCode>
                <c:ptCount val="6"/>
                <c:pt idx="0">
                  <c:v>1017.7</c:v>
                </c:pt>
                <c:pt idx="1">
                  <c:v>1829.2</c:v>
                </c:pt>
                <c:pt idx="2">
                  <c:v>1066.8</c:v>
                </c:pt>
                <c:pt idx="3">
                  <c:v>1220.5999999999999</c:v>
                </c:pt>
                <c:pt idx="4">
                  <c:v>1947.2</c:v>
                </c:pt>
                <c:pt idx="5">
                  <c:v>1382.7</c:v>
                </c:pt>
              </c:numCache>
            </c:numRef>
          </c:val>
          <c:extLst>
            <c:ext xmlns:c16="http://schemas.microsoft.com/office/drawing/2014/chart" uri="{C3380CC4-5D6E-409C-BE32-E72D297353CC}">
              <c16:uniqueId val="{00000002-2BB4-4287-AC1E-6DBFDA722D90}"/>
            </c:ext>
          </c:extLst>
        </c:ser>
        <c:ser>
          <c:idx val="3"/>
          <c:order val="3"/>
          <c:tx>
            <c:strRef>
              <c:f>Hoja1!$E$1</c:f>
              <c:strCache>
                <c:ptCount val="1"/>
                <c:pt idx="0">
                  <c:v>Conducción Administrativa</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cat>
            <c:strRef>
              <c:f>Hoja1!$A$2:$A$25</c:f>
              <c:strCache>
                <c:ptCount val="6"/>
                <c:pt idx="0">
                  <c:v>2018</c:v>
                </c:pt>
                <c:pt idx="1">
                  <c:v>2019</c:v>
                </c:pt>
                <c:pt idx="2">
                  <c:v>2020</c:v>
                </c:pt>
                <c:pt idx="3">
                  <c:v>2021</c:v>
                </c:pt>
                <c:pt idx="4">
                  <c:v>2022</c:v>
                </c:pt>
                <c:pt idx="5">
                  <c:v>2023 Jun.</c:v>
                </c:pt>
              </c:strCache>
            </c:strRef>
          </c:cat>
          <c:val>
            <c:numRef>
              <c:f>Hoja1!$E$2:$E$25</c:f>
              <c:numCache>
                <c:formatCode>#,##0.0</c:formatCode>
                <c:ptCount val="6"/>
                <c:pt idx="0">
                  <c:v>540.5</c:v>
                </c:pt>
                <c:pt idx="1">
                  <c:v>537.6</c:v>
                </c:pt>
                <c:pt idx="2">
                  <c:v>557.6</c:v>
                </c:pt>
                <c:pt idx="3">
                  <c:v>672.9</c:v>
                </c:pt>
                <c:pt idx="4">
                  <c:v>662.3</c:v>
                </c:pt>
                <c:pt idx="5" formatCode="General">
                  <c:v>294.2</c:v>
                </c:pt>
              </c:numCache>
            </c:numRef>
          </c:val>
          <c:extLst>
            <c:ext xmlns:c16="http://schemas.microsoft.com/office/drawing/2014/chart" uri="{C3380CC4-5D6E-409C-BE32-E72D297353CC}">
              <c16:uniqueId val="{00000003-2BB4-4287-AC1E-6DBFDA722D90}"/>
            </c:ext>
          </c:extLst>
        </c:ser>
        <c:ser>
          <c:idx val="4"/>
          <c:order val="4"/>
          <c:tx>
            <c:strRef>
              <c:f>Hoja1!$F$1</c:f>
              <c:strCache>
                <c:ptCount val="1"/>
                <c:pt idx="0">
                  <c:v>Admon, Justicia y Seg. Ciudadana</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cat>
            <c:strRef>
              <c:f>Hoja1!$A$2:$A$25</c:f>
              <c:strCache>
                <c:ptCount val="6"/>
                <c:pt idx="0">
                  <c:v>2018</c:v>
                </c:pt>
                <c:pt idx="1">
                  <c:v>2019</c:v>
                </c:pt>
                <c:pt idx="2">
                  <c:v>2020</c:v>
                </c:pt>
                <c:pt idx="3">
                  <c:v>2021</c:v>
                </c:pt>
                <c:pt idx="4">
                  <c:v>2022</c:v>
                </c:pt>
                <c:pt idx="5">
                  <c:v>2023 Jun.</c:v>
                </c:pt>
              </c:strCache>
            </c:strRef>
          </c:cat>
          <c:val>
            <c:numRef>
              <c:f>Hoja1!$F$2:$F$25</c:f>
              <c:numCache>
                <c:formatCode>#,##0.0</c:formatCode>
                <c:ptCount val="6"/>
                <c:pt idx="0">
                  <c:v>885.5</c:v>
                </c:pt>
                <c:pt idx="1">
                  <c:v>940.9</c:v>
                </c:pt>
                <c:pt idx="2">
                  <c:v>1925</c:v>
                </c:pt>
                <c:pt idx="3">
                  <c:v>1565.7</c:v>
                </c:pt>
                <c:pt idx="4">
                  <c:v>1511.1</c:v>
                </c:pt>
                <c:pt idx="5" formatCode="General">
                  <c:v>715.9</c:v>
                </c:pt>
              </c:numCache>
            </c:numRef>
          </c:val>
          <c:extLst>
            <c:ext xmlns:c16="http://schemas.microsoft.com/office/drawing/2014/chart" uri="{C3380CC4-5D6E-409C-BE32-E72D297353CC}">
              <c16:uniqueId val="{00000004-2BB4-4287-AC1E-6DBFDA722D90}"/>
            </c:ext>
          </c:extLst>
        </c:ser>
        <c:ser>
          <c:idx val="5"/>
          <c:order val="5"/>
          <c:tx>
            <c:strRef>
              <c:f>Hoja1!$G$1</c:f>
              <c:strCache>
                <c:ptCount val="1"/>
                <c:pt idx="0">
                  <c:v>Oblig. Grales. del Estado</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cat>
            <c:strRef>
              <c:f>Hoja1!$A$2:$A$25</c:f>
              <c:strCache>
                <c:ptCount val="6"/>
                <c:pt idx="0">
                  <c:v>2018</c:v>
                </c:pt>
                <c:pt idx="1">
                  <c:v>2019</c:v>
                </c:pt>
                <c:pt idx="2">
                  <c:v>2020</c:v>
                </c:pt>
                <c:pt idx="3">
                  <c:v>2021</c:v>
                </c:pt>
                <c:pt idx="4">
                  <c:v>2022</c:v>
                </c:pt>
                <c:pt idx="5">
                  <c:v>2023 Jun.</c:v>
                </c:pt>
              </c:strCache>
            </c:strRef>
          </c:cat>
          <c:val>
            <c:numRef>
              <c:f>Hoja1!$G$2:$G$25</c:f>
              <c:numCache>
                <c:formatCode>#,##0.0</c:formatCode>
                <c:ptCount val="6"/>
                <c:pt idx="0">
                  <c:v>94.9</c:v>
                </c:pt>
                <c:pt idx="1">
                  <c:v>95.5</c:v>
                </c:pt>
                <c:pt idx="2">
                  <c:v>87.6</c:v>
                </c:pt>
                <c:pt idx="3">
                  <c:v>345.7</c:v>
                </c:pt>
                <c:pt idx="4">
                  <c:v>198.1</c:v>
                </c:pt>
                <c:pt idx="5" formatCode="General">
                  <c:v>82.2</c:v>
                </c:pt>
              </c:numCache>
            </c:numRef>
          </c:val>
          <c:extLst>
            <c:ext xmlns:c16="http://schemas.microsoft.com/office/drawing/2014/chart" uri="{C3380CC4-5D6E-409C-BE32-E72D297353CC}">
              <c16:uniqueId val="{00000005-2BB4-4287-AC1E-6DBFDA722D90}"/>
            </c:ext>
          </c:extLst>
        </c:ser>
        <c:dLbls>
          <c:showLegendKey val="0"/>
          <c:showVal val="0"/>
          <c:showCatName val="0"/>
          <c:showSerName val="0"/>
          <c:showPercent val="0"/>
          <c:showBubbleSize val="0"/>
        </c:dLbls>
        <c:gapWidth val="60"/>
        <c:overlap val="100"/>
        <c:axId val="1545022655"/>
        <c:axId val="1"/>
      </c:barChart>
      <c:catAx>
        <c:axId val="1545022655"/>
        <c:scaling>
          <c:orientation val="minMax"/>
        </c:scaling>
        <c:delete val="0"/>
        <c:axPos val="b"/>
        <c:numFmt formatCode="General" sourceLinked="1"/>
        <c:majorTickMark val="none"/>
        <c:minorTickMark val="none"/>
        <c:tickLblPos val="nextTo"/>
        <c:spPr>
          <a:noFill/>
          <a:ln w="9687" cap="flat" cmpd="sng" algn="ctr">
            <a:solidFill>
              <a:schemeClr val="tx1">
                <a:lumMod val="15000"/>
                <a:lumOff val="85000"/>
              </a:schemeClr>
            </a:solidFill>
            <a:prstDash val="solid"/>
            <a:round/>
          </a:ln>
          <a:effectLst/>
        </c:spPr>
        <c:txPr>
          <a:bodyPr rot="0" spcFirstLastPara="1" vertOverflow="ellipsis" wrap="square" anchor="ctr" anchorCtr="1"/>
          <a:lstStyle/>
          <a:p>
            <a:pPr>
              <a:defRPr sz="1118" b="0" i="0" u="none" strike="noStrike" kern="1200" baseline="0">
                <a:solidFill>
                  <a:srgbClr val="000000"/>
                </a:solidFill>
                <a:latin typeface="Calibri"/>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118" b="0" i="0" u="none" strike="noStrike" kern="1200" baseline="0">
                <a:solidFill>
                  <a:srgbClr val="000000"/>
                </a:solidFill>
                <a:latin typeface="Museo Sans 300" panose="02000000000000000000" pitchFamily="50" charset="0"/>
                <a:ea typeface="Calibri"/>
                <a:cs typeface="Calibri"/>
              </a:defRPr>
            </a:pPr>
            <a:endParaRPr lang="es-SV"/>
          </a:p>
        </c:txPr>
        <c:crossAx val="1545022655"/>
        <c:crosses val="autoZero"/>
        <c:crossBetween val="between"/>
      </c:valAx>
      <c:dTable>
        <c:showHorzBorder val="1"/>
        <c:showVertBorder val="1"/>
        <c:showOutline val="0"/>
        <c:showKeys val="1"/>
        <c:spPr>
          <a:noFill/>
          <a:ln w="9687" cap="flat" cmpd="sng" algn="ctr">
            <a:solidFill>
              <a:srgbClr val="D9D9D9"/>
            </a:solidFill>
            <a:prstDash val="solid"/>
            <a:round/>
          </a:ln>
          <a:effectLst/>
        </c:spPr>
        <c:txPr>
          <a:bodyPr rot="0" spcFirstLastPara="1" vertOverflow="ellipsis" vert="horz" wrap="square" anchor="ctr" anchorCtr="1"/>
          <a:lstStyle/>
          <a:p>
            <a:pPr rtl="0">
              <a:defRPr sz="1118" b="0" i="0" u="none" strike="noStrike" kern="1200" baseline="0">
                <a:solidFill>
                  <a:srgbClr val="000000"/>
                </a:solidFill>
                <a:latin typeface="Museo Sans 300" panose="02000000000000000000" pitchFamily="50" charset="0"/>
                <a:ea typeface="Calibri"/>
                <a:cs typeface="Calibri"/>
              </a:defRPr>
            </a:pPr>
            <a:endParaRPr lang="es-SV"/>
          </a:p>
        </c:txPr>
      </c:dTable>
      <c:spPr>
        <a:noFill/>
        <a:ln w="25362">
          <a:noFill/>
        </a:ln>
        <a:effectLst/>
      </c:spPr>
    </c:plotArea>
    <c:plotVisOnly val="1"/>
    <c:dispBlanksAs val="gap"/>
    <c:showDLblsOverMax val="0"/>
  </c:chart>
  <c:spPr>
    <a:noFill/>
    <a:ln w="6350" cap="flat" cmpd="sng" algn="ctr">
      <a:noFill/>
      <a:prstDash val="solid"/>
      <a:miter lim="800000"/>
    </a:ln>
    <a:effectLst/>
  </c:spPr>
  <c:txPr>
    <a:bodyPr/>
    <a:lstStyle/>
    <a:p>
      <a:pPr>
        <a:defRPr sz="1118" b="0" i="0" u="none" strike="noStrike" baseline="0">
          <a:solidFill>
            <a:srgbClr val="000000"/>
          </a:solidFill>
          <a:latin typeface="Calibri"/>
          <a:ea typeface="Calibri"/>
          <a:cs typeface="Calibri"/>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Inversión</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4546">
                <a:noFill/>
              </a:ln>
            </c:spPr>
            <c:txPr>
              <a:bodyPr wrap="square" lIns="38100" tIns="19050" rIns="38100" bIns="19050" anchor="ctr">
                <a:spAutoFit/>
              </a:bodyPr>
              <a:lstStyle/>
              <a:p>
                <a:pPr>
                  <a:defRPr sz="1159" b="1" i="0" u="none" strike="noStrike" baseline="0">
                    <a:solidFill>
                      <a:schemeClr val="bg1"/>
                    </a:solidFill>
                    <a:latin typeface="Museo Sans 300" panose="02000000000000000000" pitchFamily="50" charset="0"/>
                    <a:ea typeface="Calibri"/>
                    <a:cs typeface="Calibri"/>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Hoja1!$B$2:$B$25</c:f>
              <c:numCache>
                <c:formatCode>#,##0.0</c:formatCode>
                <c:ptCount val="6"/>
                <c:pt idx="0">
                  <c:v>799.30226130739379</c:v>
                </c:pt>
                <c:pt idx="1">
                  <c:v>798.33883463999996</c:v>
                </c:pt>
                <c:pt idx="2">
                  <c:v>636.79119670692035</c:v>
                </c:pt>
                <c:pt idx="3">
                  <c:v>914.57035294249999</c:v>
                </c:pt>
                <c:pt idx="4">
                  <c:v>691.20953091708191</c:v>
                </c:pt>
                <c:pt idx="5">
                  <c:v>488.16494723</c:v>
                </c:pt>
              </c:numCache>
            </c:numRef>
          </c:val>
          <c:extLst>
            <c:ext xmlns:c16="http://schemas.microsoft.com/office/drawing/2014/chart" uri="{C3380CC4-5D6E-409C-BE32-E72D297353CC}">
              <c16:uniqueId val="{00000000-0303-4AC7-8B60-AE2AA3285E27}"/>
            </c:ext>
          </c:extLst>
        </c:ser>
        <c:dLbls>
          <c:showLegendKey val="0"/>
          <c:showVal val="0"/>
          <c:showCatName val="0"/>
          <c:showSerName val="0"/>
          <c:showPercent val="0"/>
          <c:showBubbleSize val="0"/>
        </c:dLbls>
        <c:gapWidth val="100"/>
        <c:overlap val="-27"/>
        <c:axId val="1819084287"/>
        <c:axId val="1"/>
      </c:barChart>
      <c:lineChart>
        <c:grouping val="standard"/>
        <c:varyColors val="0"/>
        <c:ser>
          <c:idx val="2"/>
          <c:order val="2"/>
          <c:tx>
            <c:strRef>
              <c:f>Hoja1!$D$1</c:f>
              <c:strCache>
                <c:ptCount val="1"/>
                <c:pt idx="0">
                  <c:v>Serie 3</c:v>
                </c:pt>
              </c:strCache>
            </c:strRef>
          </c:tx>
          <c:spPr>
            <a:ln w="27615" cap="rnd">
              <a:solidFill>
                <a:schemeClr val="accent3"/>
              </a:solidFill>
              <a:round/>
            </a:ln>
            <a:effectLst/>
          </c:spPr>
          <c:marker>
            <c:symbol val="none"/>
          </c:marker>
          <c:cat>
            <c:strRef>
              <c:f>Hoja1!$A$2:$A$25</c:f>
              <c:strCache>
                <c:ptCount val="6"/>
                <c:pt idx="0">
                  <c:v>2018</c:v>
                </c:pt>
                <c:pt idx="1">
                  <c:v>2019</c:v>
                </c:pt>
                <c:pt idx="2">
                  <c:v>2020</c:v>
                </c:pt>
                <c:pt idx="3">
                  <c:v>2021</c:v>
                </c:pt>
                <c:pt idx="4">
                  <c:v>2022</c:v>
                </c:pt>
                <c:pt idx="5">
                  <c:v>2023 Jun.</c:v>
                </c:pt>
              </c:strCache>
            </c:strRef>
          </c:cat>
          <c:val>
            <c:numRef>
              <c:f>Hoja1!$D$2:$D$25</c:f>
            </c:numRef>
          </c:val>
          <c:smooth val="0"/>
          <c:extLst>
            <c:ext xmlns:c16="http://schemas.microsoft.com/office/drawing/2014/chart" uri="{C3380CC4-5D6E-409C-BE32-E72D297353CC}">
              <c16:uniqueId val="{00000001-0303-4AC7-8B60-AE2AA3285E27}"/>
            </c:ext>
          </c:extLst>
        </c:ser>
        <c:dLbls>
          <c:showLegendKey val="0"/>
          <c:showVal val="0"/>
          <c:showCatName val="0"/>
          <c:showSerName val="0"/>
          <c:showPercent val="0"/>
          <c:showBubbleSize val="0"/>
        </c:dLbls>
        <c:marker val="1"/>
        <c:smooth val="0"/>
        <c:axId val="1819084287"/>
        <c:axId val="1"/>
      </c:lineChart>
      <c:lineChart>
        <c:grouping val="standard"/>
        <c:varyColors val="0"/>
        <c:ser>
          <c:idx val="1"/>
          <c:order val="1"/>
          <c:tx>
            <c:strRef>
              <c:f>Hoja1!$C$1</c:f>
              <c:strCache>
                <c:ptCount val="1"/>
                <c:pt idx="0">
                  <c:v>% del PIB</c:v>
                </c:pt>
              </c:strCache>
            </c:strRef>
          </c:tx>
          <c:spPr>
            <a:ln w="25400" cap="rnd">
              <a:solidFill>
                <a:schemeClr val="tx1">
                  <a:alpha val="85000"/>
                </a:schemeClr>
              </a:solidFill>
              <a:round/>
            </a:ln>
            <a:effectLst/>
          </c:spPr>
          <c:marker>
            <c:symbol val="diamond"/>
            <c:size val="8"/>
            <c:spPr>
              <a:solidFill>
                <a:schemeClr val="tx1"/>
              </a:solidFill>
              <a:ln w="9205">
                <a:solidFill>
                  <a:schemeClr val="tx1"/>
                </a:solidFill>
              </a:ln>
              <a:effectLst/>
              <a:scene3d>
                <a:camera prst="orthographicFront"/>
                <a:lightRig rig="threePt" dir="t">
                  <a:rot lat="0" lon="0" rev="1200000"/>
                </a:lightRig>
              </a:scene3d>
              <a:sp3d>
                <a:bevelT w="63500" h="25400"/>
              </a:sp3d>
            </c:spPr>
          </c:marker>
          <c:dLbls>
            <c:dLbl>
              <c:idx val="0"/>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0-28D0-4EEB-92DE-B12941CD615D}"/>
                </c:ext>
              </c:extLst>
            </c:dLbl>
            <c:dLbl>
              <c:idx val="2"/>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1-28D0-4EEB-92DE-B12941CD615D}"/>
                </c:ext>
              </c:extLst>
            </c:dLbl>
            <c:spPr>
              <a:noFill/>
              <a:ln w="24546">
                <a:noFill/>
              </a:ln>
            </c:spPr>
            <c:txPr>
              <a:bodyPr wrap="square" lIns="38100" tIns="19050" rIns="38100" bIns="19050" anchor="ctr">
                <a:spAutoFit/>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Hoja1!$A$2:$A$25</c:f>
              <c:strCache>
                <c:ptCount val="6"/>
                <c:pt idx="0">
                  <c:v>2018</c:v>
                </c:pt>
                <c:pt idx="1">
                  <c:v>2019</c:v>
                </c:pt>
                <c:pt idx="2">
                  <c:v>2020</c:v>
                </c:pt>
                <c:pt idx="3">
                  <c:v>2021</c:v>
                </c:pt>
                <c:pt idx="4">
                  <c:v>2022</c:v>
                </c:pt>
                <c:pt idx="5">
                  <c:v>2023 Jun.</c:v>
                </c:pt>
              </c:strCache>
            </c:strRef>
          </c:cat>
          <c:val>
            <c:numRef>
              <c:f>Hoja1!$C$2:$C$25</c:f>
              <c:numCache>
                <c:formatCode>0.0%</c:formatCode>
                <c:ptCount val="6"/>
                <c:pt idx="0">
                  <c:v>3.0717761383943793E-2</c:v>
                </c:pt>
                <c:pt idx="1">
                  <c:v>2.9698845906088803E-2</c:v>
                </c:pt>
                <c:pt idx="2">
                  <c:v>2.5543076527478253E-2</c:v>
                </c:pt>
                <c:pt idx="3">
                  <c:v>3.1053702404566869E-2</c:v>
                </c:pt>
                <c:pt idx="4">
                  <c:v>2.1275369756551872E-2</c:v>
                </c:pt>
                <c:pt idx="5">
                  <c:v>1.3802505587136341E-2</c:v>
                </c:pt>
              </c:numCache>
            </c:numRef>
          </c:val>
          <c:smooth val="0"/>
          <c:extLst>
            <c:ext xmlns:c16="http://schemas.microsoft.com/office/drawing/2014/chart" uri="{C3380CC4-5D6E-409C-BE32-E72D297353CC}">
              <c16:uniqueId val="{00000004-0303-4AC7-8B60-AE2AA3285E27}"/>
            </c:ext>
          </c:extLst>
        </c:ser>
        <c:dLbls>
          <c:showLegendKey val="0"/>
          <c:showVal val="0"/>
          <c:showCatName val="0"/>
          <c:showSerName val="0"/>
          <c:showPercent val="0"/>
          <c:showBubbleSize val="0"/>
        </c:dLbls>
        <c:marker val="1"/>
        <c:smooth val="0"/>
        <c:axId val="3"/>
        <c:axId val="4"/>
      </c:lineChart>
      <c:catAx>
        <c:axId val="1819084287"/>
        <c:scaling>
          <c:orientation val="minMax"/>
        </c:scaling>
        <c:delete val="0"/>
        <c:axPos val="b"/>
        <c:numFmt formatCode="General" sourceLinked="1"/>
        <c:majorTickMark val="out"/>
        <c:minorTickMark val="none"/>
        <c:tickLblPos val="nextTo"/>
        <c:spPr>
          <a:noFill/>
          <a:ln w="9205" cap="flat" cmpd="sng" algn="ctr">
            <a:solidFill>
              <a:srgbClr val="D9D9D9"/>
            </a:solidFill>
            <a:round/>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min val="0"/>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81908428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77">
          <a:noFill/>
        </a:ln>
      </c:spPr>
    </c:plotArea>
    <c:legend>
      <c:legendPos val="b"/>
      <c:overlay val="0"/>
      <c:spPr>
        <a:noFill/>
        <a:ln w="24546">
          <a:noFill/>
        </a:ln>
      </c:spPr>
      <c:txPr>
        <a:bodyPr/>
        <a:lstStyle/>
        <a:p>
          <a:pPr>
            <a:defRPr sz="1058"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289" b="0" i="0" u="none" strike="noStrike" baseline="0">
          <a:solidFill>
            <a:srgbClr val="000000"/>
          </a:solidFill>
          <a:latin typeface="Calibri"/>
          <a:ea typeface="Calibri"/>
          <a:cs typeface="Calibri"/>
        </a:defRPr>
      </a:pPr>
      <a:endParaRPr lang="es-S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alpha val="94902"/>
              </a:srgbClr>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5" b="1" i="0" u="none" strike="noStrike" baseline="0">
                    <a:solidFill>
                      <a:schemeClr val="bg1"/>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Hoja1!$B$2:$B$35</c:f>
              <c:numCache>
                <c:formatCode>#,##0.0</c:formatCode>
                <c:ptCount val="6"/>
                <c:pt idx="0">
                  <c:v>13162.694728559996</c:v>
                </c:pt>
                <c:pt idx="1">
                  <c:v>13613.806758549999</c:v>
                </c:pt>
                <c:pt idx="2">
                  <c:v>16095.984471819998</c:v>
                </c:pt>
                <c:pt idx="3">
                  <c:v>17454.666221679996</c:v>
                </c:pt>
                <c:pt idx="4">
                  <c:v>18033.189631119996</c:v>
                </c:pt>
                <c:pt idx="5">
                  <c:v>18361.253100029997</c:v>
                </c:pt>
              </c:numCache>
            </c:numRef>
          </c:val>
          <c:extLst>
            <c:ext xmlns:c16="http://schemas.microsoft.com/office/drawing/2014/chart" uri="{C3380CC4-5D6E-409C-BE32-E72D297353CC}">
              <c16:uniqueId val="{00000000-822D-40F4-8775-481D40B8580C}"/>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4" b="1" i="0" u="none" strike="noStrike" baseline="0">
                    <a:solidFill>
                      <a:srgbClr val="000000"/>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Hoja1!$C$2:$C$35</c:f>
              <c:numCache>
                <c:formatCode>#,##0.0</c:formatCode>
                <c:ptCount val="6"/>
                <c:pt idx="0">
                  <c:v>18084.194728559996</c:v>
                </c:pt>
                <c:pt idx="1">
                  <c:v>18878.606758549999</c:v>
                </c:pt>
                <c:pt idx="2">
                  <c:v>21651.884471819998</c:v>
                </c:pt>
                <c:pt idx="3">
                  <c:v>23263.766221679994</c:v>
                </c:pt>
                <c:pt idx="4">
                  <c:v>24235.389631119997</c:v>
                </c:pt>
              </c:numCache>
            </c:numRef>
          </c:val>
          <c:extLst>
            <c:ext xmlns:c16="http://schemas.microsoft.com/office/drawing/2014/chart" uri="{C3380CC4-5D6E-409C-BE32-E72D297353CC}">
              <c16:uniqueId val="{00000001-822D-40F4-8775-481D40B8580C}"/>
            </c:ext>
          </c:extLst>
        </c:ser>
        <c:dLbls>
          <c:showLegendKey val="0"/>
          <c:showVal val="0"/>
          <c:showCatName val="0"/>
          <c:showSerName val="0"/>
          <c:showPercent val="0"/>
          <c:showBubbleSize val="0"/>
        </c:dLbls>
        <c:gapWidth val="60"/>
        <c:overlap val="-10"/>
        <c:axId val="1669951775"/>
        <c:axId val="1"/>
      </c:barChart>
      <c:lineChart>
        <c:grouping val="standard"/>
        <c:varyColors val="0"/>
        <c:ser>
          <c:idx val="2"/>
          <c:order val="2"/>
          <c:tx>
            <c:strRef>
              <c:f>Hoja1!$D$1</c:f>
              <c:strCache>
                <c:ptCount val="1"/>
                <c:pt idx="0">
                  <c:v>% del PIB s/pensiones</c:v>
                </c:pt>
              </c:strCache>
            </c:strRef>
          </c:tx>
          <c:spPr>
            <a:ln w="25400" cap="rnd">
              <a:solidFill>
                <a:schemeClr val="tx1"/>
              </a:solidFill>
              <a:round/>
            </a:ln>
            <a:effectLst/>
          </c:spPr>
          <c:marker>
            <c:symbol val="diamond"/>
            <c:size val="8"/>
            <c:spPr>
              <a:solidFill>
                <a:schemeClr val="tx1"/>
              </a:solidFill>
              <a:ln w="9304">
                <a:solidFill>
                  <a:schemeClr val="tx1"/>
                </a:solidFill>
              </a:ln>
              <a:effectLst/>
              <a:scene3d>
                <a:camera prst="orthographicFront"/>
                <a:lightRig rig="threePt" dir="t">
                  <a:rot lat="0" lon="0" rev="1200000"/>
                </a:lightRig>
              </a:scene3d>
              <a:sp3d>
                <a:bevelT w="63500" h="25400"/>
              </a:sp3d>
            </c:spPr>
          </c:marker>
          <c:dLbls>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Hoja1!$D$2:$D$35</c:f>
              <c:numCache>
                <c:formatCode>#,##0.0</c:formatCode>
                <c:ptCount val="6"/>
                <c:pt idx="0">
                  <c:v>50.585183529976909</c:v>
                </c:pt>
                <c:pt idx="1">
                  <c:v>50.644454656870948</c:v>
                </c:pt>
                <c:pt idx="2">
                  <c:v>64.564486015975064</c:v>
                </c:pt>
                <c:pt idx="3">
                  <c:v>59.266300145766294</c:v>
                </c:pt>
                <c:pt idx="4">
                  <c:v>55.506002178971634</c:v>
                </c:pt>
                <c:pt idx="5">
                  <c:v>51.915095489349781</c:v>
                </c:pt>
              </c:numCache>
            </c:numRef>
          </c:val>
          <c:smooth val="0"/>
          <c:extLst>
            <c:ext xmlns:c16="http://schemas.microsoft.com/office/drawing/2014/chart" uri="{C3380CC4-5D6E-409C-BE32-E72D297353CC}">
              <c16:uniqueId val="{00000002-822D-40F4-8775-481D40B8580C}"/>
            </c:ext>
          </c:extLst>
        </c:ser>
        <c:ser>
          <c:idx val="3"/>
          <c:order val="3"/>
          <c:tx>
            <c:strRef>
              <c:f>Hoja1!$E$1</c:f>
              <c:strCache>
                <c:ptCount val="1"/>
                <c:pt idx="0">
                  <c:v>% del PIB c/pensiones</c:v>
                </c:pt>
              </c:strCache>
            </c:strRef>
          </c:tx>
          <c:spPr>
            <a:ln w="25400" cap="rnd">
              <a:solidFill>
                <a:srgbClr val="7030A0"/>
              </a:solidFill>
              <a:round/>
            </a:ln>
            <a:effectLst/>
          </c:spPr>
          <c:marker>
            <c:symbol val="x"/>
            <c:size val="8"/>
            <c:spPr>
              <a:noFill/>
              <a:ln w="9304">
                <a:solidFill>
                  <a:srgbClr val="7030A0"/>
                </a:solidFill>
              </a:ln>
              <a:effectLst/>
            </c:spPr>
          </c:marker>
          <c:dLbls>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Hoja1!$A$2:$A$35</c:f>
              <c:strCache>
                <c:ptCount val="6"/>
                <c:pt idx="0">
                  <c:v>2018</c:v>
                </c:pt>
                <c:pt idx="1">
                  <c:v>2019</c:v>
                </c:pt>
                <c:pt idx="2">
                  <c:v>2020</c:v>
                </c:pt>
                <c:pt idx="3">
                  <c:v>2021</c:v>
                </c:pt>
                <c:pt idx="4">
                  <c:v>2022</c:v>
                </c:pt>
                <c:pt idx="5">
                  <c:v>2023 Jun.</c:v>
                </c:pt>
              </c:strCache>
            </c:strRef>
          </c:cat>
          <c:val>
            <c:numRef>
              <c:f>Hoja1!$E$2:$E$35</c:f>
              <c:numCache>
                <c:formatCode>#,##0.0</c:formatCode>
                <c:ptCount val="6"/>
                <c:pt idx="0">
                  <c:v>69.498862368293118</c:v>
                </c:pt>
                <c:pt idx="1">
                  <c:v>70.229933546531129</c:v>
                </c:pt>
                <c:pt idx="2">
                  <c:v>86.850406363635258</c:v>
                </c:pt>
                <c:pt idx="3">
                  <c:v>78.990760058333663</c:v>
                </c:pt>
                <c:pt idx="4">
                  <c:v>74.596320295536415</c:v>
                </c:pt>
              </c:numCache>
            </c:numRef>
          </c:val>
          <c:smooth val="0"/>
          <c:extLst>
            <c:ext xmlns:c16="http://schemas.microsoft.com/office/drawing/2014/chart" uri="{C3380CC4-5D6E-409C-BE32-E72D297353CC}">
              <c16:uniqueId val="{00000003-822D-40F4-8775-481D40B8580C}"/>
            </c:ext>
          </c:extLst>
        </c:ser>
        <c:dLbls>
          <c:showLegendKey val="0"/>
          <c:showVal val="0"/>
          <c:showCatName val="0"/>
          <c:showSerName val="0"/>
          <c:showPercent val="0"/>
          <c:showBubbleSize val="0"/>
        </c:dLbls>
        <c:marker val="1"/>
        <c:smooth val="0"/>
        <c:axId val="3"/>
        <c:axId val="4"/>
      </c:lineChart>
      <c:catAx>
        <c:axId val="1669951775"/>
        <c:scaling>
          <c:orientation val="minMax"/>
        </c:scaling>
        <c:delete val="0"/>
        <c:axPos val="b"/>
        <c:numFmt formatCode="General" sourceLinked="1"/>
        <c:majorTickMark val="out"/>
        <c:minorTickMark val="none"/>
        <c:tickLblPos val="nextTo"/>
        <c:spPr>
          <a:noFill/>
          <a:ln w="9304" cap="flat" cmpd="sng" algn="ctr">
            <a:solidFill>
              <a:srgbClr val="D9D9D9"/>
            </a:solidFill>
            <a:round/>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66995177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69">
          <a:noFill/>
        </a:ln>
      </c:spPr>
    </c:plotArea>
    <c:legend>
      <c:legendPos val="b"/>
      <c:overlay val="0"/>
      <c:spPr>
        <a:noFill/>
        <a:ln w="24813">
          <a:noFill/>
        </a:ln>
      </c:spPr>
      <c:txPr>
        <a:bodyPr/>
        <a:lstStyle/>
        <a:p>
          <a:pPr>
            <a:defRPr sz="1070"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303" b="0" i="0" u="none" strike="noStrike" baseline="0">
          <a:solidFill>
            <a:srgbClr val="000000"/>
          </a:solidFill>
          <a:latin typeface="Calibri"/>
          <a:ea typeface="Calibri"/>
          <a:cs typeface="Calibri"/>
        </a:defRPr>
      </a:pPr>
      <a:endParaRPr lang="es-S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a) Por Tipo de Acreedor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0622169027841073"/>
          <c:y val="0.15844239886139069"/>
          <c:w val="0.3905187182911295"/>
          <c:h val="0.6858200137206516"/>
        </c:manualLayout>
      </c:layout>
      <c:doughnutChart>
        <c:varyColors val="1"/>
        <c:ser>
          <c:idx val="0"/>
          <c:order val="0"/>
          <c:tx>
            <c:strRef>
              <c:f>Hoja1!$B$1</c:f>
              <c:strCache>
                <c:ptCount val="1"/>
                <c:pt idx="0">
                  <c:v>a) Tipo de Acreedor</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FF30-47FA-8FFA-191BE0FAB0EB}"/>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FF30-47FA-8FFA-191BE0FAB0E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FF30-47FA-8FFA-191BE0FAB0EB}"/>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FF30-47FA-8FFA-191BE0FAB0EB}"/>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FF30-47FA-8FFA-191BE0FAB0EB}"/>
              </c:ext>
            </c:extLst>
          </c:dPt>
          <c:dLbls>
            <c:dLbl>
              <c:idx val="0"/>
              <c:layout>
                <c:manualLayout>
                  <c:x val="-0.11847462520738893"/>
                  <c:y val="-1.04031209362808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F30-47FA-8FFA-191BE0FAB0EB}"/>
                </c:ext>
              </c:extLst>
            </c:dLbl>
            <c:dLbl>
              <c:idx val="1"/>
              <c:layout>
                <c:manualLayout>
                  <c:x val="7.7008506384802777E-2"/>
                  <c:y val="-2.60078023407022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F30-47FA-8FFA-191BE0FAB0EB}"/>
                </c:ext>
              </c:extLst>
            </c:dLbl>
            <c:dLbl>
              <c:idx val="2"/>
              <c:layout>
                <c:manualLayout>
                  <c:x val="0.14513141587905129"/>
                  <c:y val="-5.201560468140441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FF30-47FA-8FFA-191BE0FAB0EB}"/>
                </c:ext>
              </c:extLst>
            </c:dLbl>
            <c:dLbl>
              <c:idx val="3"/>
              <c:layout>
                <c:manualLayout>
                  <c:x val="0.18363566907145279"/>
                  <c:y val="7.80234070221066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F30-47FA-8FFA-191BE0FAB0EB}"/>
                </c:ext>
              </c:extLst>
            </c:dLbl>
            <c:dLbl>
              <c:idx val="4"/>
              <c:layout>
                <c:manualLayout>
                  <c:x val="6.8122909494248624E-2"/>
                  <c:y val="0.1144343302990896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FF30-47FA-8FFA-191BE0FAB0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Inversionistas 1/</c:v>
                </c:pt>
                <c:pt idx="1">
                  <c:v>Multilateral</c:v>
                </c:pt>
                <c:pt idx="2">
                  <c:v>BCR</c:v>
                </c:pt>
                <c:pt idx="3">
                  <c:v>Bilateral</c:v>
                </c:pt>
                <c:pt idx="4">
                  <c:v>Otros</c:v>
                </c:pt>
              </c:strCache>
            </c:strRef>
          </c:cat>
          <c:val>
            <c:numRef>
              <c:f>Hoja1!$B$2:$B$6</c:f>
              <c:numCache>
                <c:formatCode>#,##0.0</c:formatCode>
                <c:ptCount val="5"/>
                <c:pt idx="0">
                  <c:v>8147.7</c:v>
                </c:pt>
                <c:pt idx="1">
                  <c:v>6147.2</c:v>
                </c:pt>
                <c:pt idx="2">
                  <c:v>1071.0999999999999</c:v>
                </c:pt>
                <c:pt idx="3">
                  <c:v>353.3</c:v>
                </c:pt>
                <c:pt idx="4">
                  <c:v>74.100000000000222</c:v>
                </c:pt>
              </c:numCache>
            </c:numRef>
          </c:val>
          <c:extLst>
            <c:ext xmlns:c16="http://schemas.microsoft.com/office/drawing/2014/chart" uri="{C3380CC4-5D6E-409C-BE32-E72D297353CC}">
              <c16:uniqueId val="{00000005-FF30-47FA-8FFA-191BE0FAB0EB}"/>
            </c:ext>
          </c:extLst>
        </c:ser>
        <c:dLbls>
          <c:showLegendKey val="0"/>
          <c:showVal val="0"/>
          <c:showCatName val="0"/>
          <c:showSerName val="0"/>
          <c:showPercent val="0"/>
          <c:showBubbleSize val="0"/>
          <c:showLeaderLines val="1"/>
        </c:dLbls>
        <c:firstSliceAng val="13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C130D-DCDF-439E-9E85-87A6AA290C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SV"/>
        </a:p>
      </dgm:t>
    </dgm:pt>
    <dgm:pt modelId="{BD470649-4E6D-407A-A511-5044AE80CFCC}">
      <dgm:prSet phldrT="[Texto]" custT="1"/>
      <dgm:spPr/>
      <dgm:t>
        <a:bodyPr/>
        <a:lstStyle/>
        <a:p>
          <a:r>
            <a:rPr lang="es-SV" sz="1200" b="1" dirty="0">
              <a:solidFill>
                <a:srgbClr val="002060"/>
              </a:solidFill>
              <a:latin typeface="Museo Sans 300" panose="02000000000000000000" pitchFamily="50" charset="0"/>
            </a:rPr>
            <a:t>Sector Público No Financiero SPNF</a:t>
          </a:r>
        </a:p>
      </dgm:t>
    </dgm:pt>
    <dgm:pt modelId="{FF2A114E-5199-4EBF-8A64-165964A44D22}" type="parTrans" cxnId="{37F3CD38-5628-4359-B86C-90655C41F4B2}">
      <dgm:prSet/>
      <dgm:spPr/>
      <dgm:t>
        <a:bodyPr/>
        <a:lstStyle/>
        <a:p>
          <a:endParaRPr lang="es-SV">
            <a:latin typeface="Museo Sans 300" panose="02000000000000000000" pitchFamily="50" charset="0"/>
          </a:endParaRPr>
        </a:p>
      </dgm:t>
    </dgm:pt>
    <dgm:pt modelId="{A7AF9A8E-B845-4FA1-BE7B-6BC52F86189D}" type="sibTrans" cxnId="{37F3CD38-5628-4359-B86C-90655C41F4B2}">
      <dgm:prSet/>
      <dgm:spPr/>
      <dgm:t>
        <a:bodyPr/>
        <a:lstStyle/>
        <a:p>
          <a:endParaRPr lang="es-SV">
            <a:latin typeface="Museo Sans 300" panose="02000000000000000000" pitchFamily="50" charset="0"/>
          </a:endParaRPr>
        </a:p>
      </dgm:t>
    </dgm:pt>
    <dgm:pt modelId="{37777435-BCBA-4DCC-9CE2-28D0A7ACD870}">
      <dgm:prSet phldrT="[Texto]" custT="1"/>
      <dgm:spPr/>
      <dgm:t>
        <a:bodyPr/>
        <a:lstStyle/>
        <a:p>
          <a:r>
            <a:rPr lang="es-SV" sz="1200" b="1" dirty="0">
              <a:solidFill>
                <a:srgbClr val="002060"/>
              </a:solidFill>
              <a:latin typeface="Museo Sans 300" panose="02000000000000000000" pitchFamily="50" charset="0"/>
            </a:rPr>
            <a:t>Gobierno</a:t>
          </a:r>
          <a:r>
            <a:rPr lang="es-SV" sz="1400" b="1" dirty="0">
              <a:solidFill>
                <a:srgbClr val="002060"/>
              </a:solidFill>
              <a:latin typeface="Museo Sans 300" panose="02000000000000000000" pitchFamily="50" charset="0"/>
            </a:rPr>
            <a:t> General</a:t>
          </a:r>
        </a:p>
      </dgm:t>
    </dgm:pt>
    <dgm:pt modelId="{9783ED27-48D2-459C-8B19-3CEB4F483FF2}" type="parTrans" cxnId="{F9748FA9-A47B-4E2E-970C-79F186527730}">
      <dgm:prSet/>
      <dgm:spPr/>
      <dgm:t>
        <a:bodyPr/>
        <a:lstStyle/>
        <a:p>
          <a:endParaRPr lang="es-SV">
            <a:latin typeface="Museo Sans 300" panose="02000000000000000000" pitchFamily="50" charset="0"/>
          </a:endParaRPr>
        </a:p>
      </dgm:t>
    </dgm:pt>
    <dgm:pt modelId="{B8877256-C208-4A6B-9397-A94A309D7D22}" type="sibTrans" cxnId="{F9748FA9-A47B-4E2E-970C-79F186527730}">
      <dgm:prSet/>
      <dgm:spPr/>
      <dgm:t>
        <a:bodyPr/>
        <a:lstStyle/>
        <a:p>
          <a:endParaRPr lang="es-SV">
            <a:latin typeface="Museo Sans 300" panose="02000000000000000000" pitchFamily="50" charset="0"/>
          </a:endParaRPr>
        </a:p>
      </dgm:t>
    </dgm:pt>
    <dgm:pt modelId="{BB50D4F3-23D7-4902-A3DB-860C4F8DC607}">
      <dgm:prSet phldrT="[Texto]" custT="1"/>
      <dgm:spPr/>
      <dgm:t>
        <a:bodyPr/>
        <a:lstStyle/>
        <a:p>
          <a:r>
            <a:rPr lang="es-SV" sz="1200" b="1" dirty="0">
              <a:solidFill>
                <a:srgbClr val="002060"/>
              </a:solidFill>
              <a:latin typeface="Museo Sans 300" panose="02000000000000000000" pitchFamily="50" charset="0"/>
            </a:rPr>
            <a:t>Gobierno Central Consolidado</a:t>
          </a:r>
        </a:p>
      </dgm:t>
    </dgm:pt>
    <dgm:pt modelId="{9147F259-CD4C-4634-954B-9A8E26DB66DA}" type="parTrans" cxnId="{63DBDFDB-C83D-4E33-B34F-D7B01A619A07}">
      <dgm:prSet/>
      <dgm:spPr/>
      <dgm:t>
        <a:bodyPr/>
        <a:lstStyle/>
        <a:p>
          <a:endParaRPr lang="es-SV">
            <a:latin typeface="Museo Sans 300" panose="02000000000000000000" pitchFamily="50" charset="0"/>
          </a:endParaRPr>
        </a:p>
      </dgm:t>
    </dgm:pt>
    <dgm:pt modelId="{069F4694-0CE8-4309-BC30-8F46527FD564}" type="sibTrans" cxnId="{63DBDFDB-C83D-4E33-B34F-D7B01A619A07}">
      <dgm:prSet/>
      <dgm:spPr/>
      <dgm:t>
        <a:bodyPr/>
        <a:lstStyle/>
        <a:p>
          <a:endParaRPr lang="es-SV">
            <a:latin typeface="Museo Sans 300" panose="02000000000000000000" pitchFamily="50" charset="0"/>
          </a:endParaRPr>
        </a:p>
      </dgm:t>
    </dgm:pt>
    <dgm:pt modelId="{FC517178-1301-433F-A310-999221038B95}">
      <dgm:prSet phldrT="[Texto]" custT="1"/>
      <dgm:spPr/>
      <dgm:t>
        <a:bodyPr/>
        <a:lstStyle/>
        <a:p>
          <a:r>
            <a:rPr lang="es-SV" sz="1200" b="1" dirty="0">
              <a:solidFill>
                <a:srgbClr val="002060"/>
              </a:solidFill>
              <a:latin typeface="Museo Sans 300" panose="02000000000000000000" pitchFamily="50" charset="0"/>
            </a:rPr>
            <a:t>Resto del Gobierno General</a:t>
          </a:r>
        </a:p>
      </dgm:t>
    </dgm:pt>
    <dgm:pt modelId="{AD4DACD8-3C55-456A-9AAD-947E539BAE74}" type="parTrans" cxnId="{478AB5FB-8EFF-405D-8C07-A12B008C7750}">
      <dgm:prSet/>
      <dgm:spPr/>
      <dgm:t>
        <a:bodyPr/>
        <a:lstStyle/>
        <a:p>
          <a:endParaRPr lang="es-SV">
            <a:latin typeface="Museo Sans 300" panose="02000000000000000000" pitchFamily="50" charset="0"/>
          </a:endParaRPr>
        </a:p>
      </dgm:t>
    </dgm:pt>
    <dgm:pt modelId="{965D6B4F-7102-4394-A5D5-72FB97C8F8B7}" type="sibTrans" cxnId="{478AB5FB-8EFF-405D-8C07-A12B008C7750}">
      <dgm:prSet/>
      <dgm:spPr/>
      <dgm:t>
        <a:bodyPr/>
        <a:lstStyle/>
        <a:p>
          <a:endParaRPr lang="es-SV">
            <a:latin typeface="Museo Sans 300" panose="02000000000000000000" pitchFamily="50" charset="0"/>
          </a:endParaRPr>
        </a:p>
      </dgm:t>
    </dgm:pt>
    <dgm:pt modelId="{D9163DE2-186A-4EC5-936C-51A1D23F0ECE}">
      <dgm:prSet phldrT="[Texto]" custT="1"/>
      <dgm:spPr/>
      <dgm:t>
        <a:bodyPr/>
        <a:lstStyle/>
        <a:p>
          <a:r>
            <a:rPr lang="es-SV" sz="1200" b="1" dirty="0">
              <a:solidFill>
                <a:srgbClr val="002060"/>
              </a:solidFill>
              <a:latin typeface="Museo Sans 300" panose="02000000000000000000" pitchFamily="50" charset="0"/>
            </a:rPr>
            <a:t>Empresas</a:t>
          </a:r>
          <a:r>
            <a:rPr lang="es-SV" sz="1400" b="1" dirty="0">
              <a:solidFill>
                <a:srgbClr val="002060"/>
              </a:solidFill>
              <a:latin typeface="Museo Sans 300" panose="02000000000000000000" pitchFamily="50" charset="0"/>
            </a:rPr>
            <a:t> Públicas No Financieras</a:t>
          </a:r>
        </a:p>
      </dgm:t>
    </dgm:pt>
    <dgm:pt modelId="{DD2D0675-7BCE-4EC4-8CDD-FA698BC846E4}" type="parTrans" cxnId="{6DDA1F38-ACAB-4688-8DC6-162AB6DD6734}">
      <dgm:prSet/>
      <dgm:spPr/>
      <dgm:t>
        <a:bodyPr/>
        <a:lstStyle/>
        <a:p>
          <a:endParaRPr lang="es-SV">
            <a:latin typeface="Museo Sans 300" panose="02000000000000000000" pitchFamily="50" charset="0"/>
          </a:endParaRPr>
        </a:p>
      </dgm:t>
    </dgm:pt>
    <dgm:pt modelId="{0570AE01-FC71-4C22-A041-5CFB2568272A}" type="sibTrans" cxnId="{6DDA1F38-ACAB-4688-8DC6-162AB6DD6734}">
      <dgm:prSet/>
      <dgm:spPr/>
      <dgm:t>
        <a:bodyPr/>
        <a:lstStyle/>
        <a:p>
          <a:endParaRPr lang="es-SV">
            <a:latin typeface="Museo Sans 300" panose="02000000000000000000" pitchFamily="50" charset="0"/>
          </a:endParaRPr>
        </a:p>
      </dgm:t>
    </dgm:pt>
    <dgm:pt modelId="{EBF38691-0FB7-46E0-820A-076784DB1364}">
      <dgm:prSet phldrT="[Texto]" custT="1"/>
      <dgm:spPr/>
      <dgm:t>
        <a:bodyPr/>
        <a:lstStyle/>
        <a:p>
          <a:pPr algn="just"/>
          <a:r>
            <a:rPr lang="es-SV" sz="1000" baseline="0" dirty="0">
              <a:solidFill>
                <a:srgbClr val="002060"/>
              </a:solidFill>
              <a:latin typeface="Museo Sans 300" panose="02000000000000000000" pitchFamily="50" charset="0"/>
            </a:rPr>
            <a:t>- </a:t>
          </a:r>
          <a:r>
            <a:rPr lang="es-SV" sz="1000" b="1" baseline="0" dirty="0">
              <a:solidFill>
                <a:srgbClr val="002060"/>
              </a:solidFill>
              <a:latin typeface="Museo Sans 300" panose="02000000000000000000" pitchFamily="50" charset="0"/>
            </a:rPr>
            <a:t>CEL</a:t>
          </a:r>
        </a:p>
        <a:p>
          <a:pPr algn="just"/>
          <a:r>
            <a:rPr lang="es-SV" sz="1000" b="1" baseline="0" dirty="0">
              <a:solidFill>
                <a:srgbClr val="002060"/>
              </a:solidFill>
              <a:latin typeface="Museo Sans 300" panose="02000000000000000000" pitchFamily="50" charset="0"/>
            </a:rPr>
            <a:t>- CEPA</a:t>
          </a:r>
        </a:p>
        <a:p>
          <a:pPr algn="just"/>
          <a:r>
            <a:rPr lang="es-SV" sz="1000" b="1" baseline="0" dirty="0">
              <a:solidFill>
                <a:srgbClr val="002060"/>
              </a:solidFill>
              <a:latin typeface="Museo Sans 300" panose="02000000000000000000" pitchFamily="50" charset="0"/>
            </a:rPr>
            <a:t>-ANDA</a:t>
          </a:r>
        </a:p>
        <a:p>
          <a:pPr algn="just"/>
          <a:r>
            <a:rPr lang="es-SV" sz="1000" b="1" baseline="0" dirty="0">
              <a:solidFill>
                <a:srgbClr val="002060"/>
              </a:solidFill>
              <a:latin typeface="Museo Sans 300" panose="02000000000000000000" pitchFamily="50" charset="0"/>
            </a:rPr>
            <a:t>-LNB</a:t>
          </a:r>
        </a:p>
      </dgm:t>
    </dgm:pt>
    <dgm:pt modelId="{F65EDCBA-C838-4398-82CA-E85096436A06}" type="parTrans" cxnId="{4C0D0E37-4775-4509-A269-E994FB69310E}">
      <dgm:prSet/>
      <dgm:spPr/>
      <dgm:t>
        <a:bodyPr/>
        <a:lstStyle/>
        <a:p>
          <a:endParaRPr lang="es-SV">
            <a:latin typeface="Museo Sans 300" panose="02000000000000000000" pitchFamily="50" charset="0"/>
          </a:endParaRPr>
        </a:p>
      </dgm:t>
    </dgm:pt>
    <dgm:pt modelId="{0EB84ACD-3918-4271-8514-84BE3E6024FF}" type="sibTrans" cxnId="{4C0D0E37-4775-4509-A269-E994FB69310E}">
      <dgm:prSet/>
      <dgm:spPr/>
      <dgm:t>
        <a:bodyPr/>
        <a:lstStyle/>
        <a:p>
          <a:endParaRPr lang="es-SV">
            <a:latin typeface="Museo Sans 300" panose="02000000000000000000" pitchFamily="50" charset="0"/>
          </a:endParaRPr>
        </a:p>
      </dgm:t>
    </dgm:pt>
    <dgm:pt modelId="{4F457E92-B90A-418E-AB44-BFD3CA9ADC71}">
      <dgm:prSet custT="1"/>
      <dgm:spPr/>
      <dgm:t>
        <a:bodyPr/>
        <a:lstStyle/>
        <a:p>
          <a:pPr algn="just"/>
          <a:r>
            <a:rPr lang="es-SV" sz="950" b="1" baseline="0" dirty="0">
              <a:solidFill>
                <a:srgbClr val="002060"/>
              </a:solidFill>
              <a:latin typeface="Museo Sans 300" panose="02000000000000000000" pitchFamily="50" charset="0"/>
            </a:rPr>
            <a:t>1. Gobierno Central</a:t>
          </a:r>
        </a:p>
        <a:p>
          <a:pPr algn="just"/>
          <a:r>
            <a:rPr lang="es-SV" sz="950" baseline="0" dirty="0">
              <a:solidFill>
                <a:srgbClr val="002060"/>
              </a:solidFill>
              <a:latin typeface="Museo Sans 300" panose="02000000000000000000" pitchFamily="50" charset="0"/>
            </a:rPr>
            <a:t>- Órgano Ejecutivo</a:t>
          </a:r>
        </a:p>
        <a:p>
          <a:pPr algn="just"/>
          <a:r>
            <a:rPr lang="es-SV" sz="950" baseline="0" dirty="0">
              <a:solidFill>
                <a:srgbClr val="002060"/>
              </a:solidFill>
              <a:latin typeface="Museo Sans 300" panose="02000000000000000000" pitchFamily="50" charset="0"/>
            </a:rPr>
            <a:t>- Órgano Legislativo</a:t>
          </a:r>
        </a:p>
        <a:p>
          <a:pPr algn="just"/>
          <a:r>
            <a:rPr lang="es-SV" sz="950" baseline="0" dirty="0">
              <a:solidFill>
                <a:srgbClr val="002060"/>
              </a:solidFill>
              <a:latin typeface="Museo Sans 300" panose="02000000000000000000" pitchFamily="50" charset="0"/>
            </a:rPr>
            <a:t>- Órgano Judicial</a:t>
          </a:r>
        </a:p>
        <a:p>
          <a:pPr algn="just"/>
          <a:r>
            <a:rPr lang="es-SV" sz="950" baseline="0" dirty="0">
              <a:solidFill>
                <a:srgbClr val="002060"/>
              </a:solidFill>
              <a:latin typeface="Museo Sans 300" panose="02000000000000000000" pitchFamily="50" charset="0"/>
            </a:rPr>
            <a:t>- Ministerio Público</a:t>
          </a:r>
        </a:p>
        <a:p>
          <a:pPr algn="just"/>
          <a:r>
            <a:rPr lang="es-SV" sz="950" baseline="0" dirty="0">
              <a:solidFill>
                <a:srgbClr val="002060"/>
              </a:solidFill>
              <a:latin typeface="Museo Sans 300" panose="02000000000000000000" pitchFamily="50" charset="0"/>
            </a:rPr>
            <a:t>- Otras Instituciones (C. de C., Tribunales, CNJ)</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Otras Instituciones del Gobierno Central</a:t>
          </a:r>
        </a:p>
        <a:p>
          <a:pPr algn="just"/>
          <a:r>
            <a:rPr lang="es-SV" sz="950" baseline="0" dirty="0">
              <a:solidFill>
                <a:srgbClr val="002060"/>
              </a:solidFill>
              <a:latin typeface="Museo Sans 300" panose="02000000000000000000" pitchFamily="50" charset="0"/>
            </a:rPr>
            <a:t>- SETEFE</a:t>
          </a:r>
        </a:p>
        <a:p>
          <a:pPr algn="just"/>
          <a:r>
            <a:rPr lang="es-SV" sz="950" baseline="0" dirty="0">
              <a:solidFill>
                <a:srgbClr val="002060"/>
              </a:solidFill>
              <a:latin typeface="Museo Sans 300" panose="02000000000000000000" pitchFamily="50" charset="0"/>
            </a:rPr>
            <a:t>- FOVIAL</a:t>
          </a:r>
        </a:p>
        <a:p>
          <a:pPr algn="just"/>
          <a:r>
            <a:rPr lang="es-SV" sz="950" baseline="0" dirty="0">
              <a:solidFill>
                <a:srgbClr val="002060"/>
              </a:solidFill>
              <a:latin typeface="Museo Sans 300" panose="02000000000000000000" pitchFamily="50" charset="0"/>
            </a:rPr>
            <a:t>-FANTEL</a:t>
          </a:r>
          <a:endParaRPr lang="es-SV" sz="950" baseline="0" dirty="0">
            <a:latin typeface="Museo Sans 300" panose="02000000000000000000" pitchFamily="50" charset="0"/>
          </a:endParaRPr>
        </a:p>
        <a:p>
          <a:pPr algn="just"/>
          <a:endParaRPr lang="es-SV" sz="1000" baseline="0" dirty="0">
            <a:latin typeface="Museo Sans 300" panose="02000000000000000000" pitchFamily="50" charset="0"/>
          </a:endParaRPr>
        </a:p>
      </dgm:t>
    </dgm:pt>
    <dgm:pt modelId="{0DDBD07F-6BD9-4DDA-B8B0-BB10F0F2CB1D}" type="parTrans" cxnId="{4A2DBB5C-BCA1-407B-81AE-C82DDBD91306}">
      <dgm:prSet/>
      <dgm:spPr/>
      <dgm:t>
        <a:bodyPr/>
        <a:lstStyle/>
        <a:p>
          <a:endParaRPr lang="es-SV">
            <a:latin typeface="Museo Sans 300" panose="02000000000000000000" pitchFamily="50" charset="0"/>
          </a:endParaRPr>
        </a:p>
      </dgm:t>
    </dgm:pt>
    <dgm:pt modelId="{BF2981FB-7C2C-4859-BADB-575D33F85B11}" type="sibTrans" cxnId="{4A2DBB5C-BCA1-407B-81AE-C82DDBD91306}">
      <dgm:prSet/>
      <dgm:spPr/>
      <dgm:t>
        <a:bodyPr/>
        <a:lstStyle/>
        <a:p>
          <a:endParaRPr lang="es-SV">
            <a:latin typeface="Museo Sans 300" panose="02000000000000000000" pitchFamily="50" charset="0"/>
          </a:endParaRPr>
        </a:p>
      </dgm:t>
    </dgm:pt>
    <dgm:pt modelId="{48603130-4B67-4714-8C9A-624504889E97}">
      <dgm:prSet custT="1"/>
      <dgm:spPr/>
      <dgm:t>
        <a:bodyPr/>
        <a:lstStyle/>
        <a:p>
          <a:pPr algn="just"/>
          <a:r>
            <a:rPr lang="es-SV" sz="950" b="1" baseline="0" dirty="0">
              <a:solidFill>
                <a:srgbClr val="002060"/>
              </a:solidFill>
              <a:latin typeface="Museo Sans 300" panose="02000000000000000000" pitchFamily="50" charset="0"/>
            </a:rPr>
            <a:t>1. ISSS (IVM y Régimen de Salud)</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Municipalidades (Transferencias  e Ingresos Propios)</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3. Otras Instituciones Descentralizadas</a:t>
          </a:r>
        </a:p>
        <a:p>
          <a:pPr algn="just"/>
          <a:r>
            <a:rPr lang="es-SV" sz="950" baseline="0" dirty="0">
              <a:solidFill>
                <a:srgbClr val="002060"/>
              </a:solidFill>
              <a:latin typeface="Museo Sans 300" panose="02000000000000000000" pitchFamily="50" charset="0"/>
            </a:rPr>
            <a:t>- Caja mutual</a:t>
          </a:r>
        </a:p>
        <a:p>
          <a:pPr algn="just"/>
          <a:r>
            <a:rPr lang="es-SV" sz="950" baseline="0" dirty="0">
              <a:solidFill>
                <a:srgbClr val="002060"/>
              </a:solidFill>
              <a:latin typeface="Museo Sans 300" panose="02000000000000000000" pitchFamily="50" charset="0"/>
            </a:rPr>
            <a:t>- ENA</a:t>
          </a:r>
        </a:p>
        <a:p>
          <a:pPr algn="just"/>
          <a:r>
            <a:rPr lang="es-SV" sz="950" baseline="0" dirty="0">
              <a:solidFill>
                <a:srgbClr val="002060"/>
              </a:solidFill>
              <a:latin typeface="Museo Sans 300" panose="02000000000000000000" pitchFamily="50" charset="0"/>
            </a:rPr>
            <a:t>- CENTA</a:t>
          </a:r>
        </a:p>
        <a:p>
          <a:pPr algn="just"/>
          <a:r>
            <a:rPr lang="es-SV" sz="950" baseline="0" dirty="0">
              <a:solidFill>
                <a:srgbClr val="002060"/>
              </a:solidFill>
              <a:latin typeface="Museo Sans 300" panose="02000000000000000000" pitchFamily="50" charset="0"/>
            </a:rPr>
            <a:t>-INDES</a:t>
          </a:r>
        </a:p>
        <a:p>
          <a:pPr algn="just"/>
          <a:r>
            <a:rPr lang="es-SV" sz="950" baseline="0" dirty="0">
              <a:solidFill>
                <a:srgbClr val="002060"/>
              </a:solidFill>
              <a:latin typeface="Museo Sans 300" panose="02000000000000000000" pitchFamily="50" charset="0"/>
            </a:rPr>
            <a:t>- ISTU</a:t>
          </a:r>
        </a:p>
        <a:p>
          <a:pPr algn="just"/>
          <a:r>
            <a:rPr lang="es-SV" sz="950" baseline="0" dirty="0">
              <a:solidFill>
                <a:srgbClr val="002060"/>
              </a:solidFill>
              <a:latin typeface="Museo Sans 300" panose="02000000000000000000" pitchFamily="50" charset="0"/>
            </a:rPr>
            <a:t>- CORSATUR</a:t>
          </a:r>
        </a:p>
        <a:p>
          <a:pPr algn="just"/>
          <a:r>
            <a:rPr lang="es-SV" sz="950" baseline="0" dirty="0">
              <a:solidFill>
                <a:srgbClr val="002060"/>
              </a:solidFill>
              <a:latin typeface="Museo Sans 300" panose="02000000000000000000" pitchFamily="50" charset="0"/>
            </a:rPr>
            <a:t>- CONACYT</a:t>
          </a:r>
        </a:p>
        <a:p>
          <a:pPr algn="just"/>
          <a:r>
            <a:rPr lang="es-SV" sz="950" baseline="0" dirty="0">
              <a:solidFill>
                <a:srgbClr val="002060"/>
              </a:solidFill>
              <a:latin typeface="Museo Sans 300" panose="02000000000000000000" pitchFamily="50" charset="0"/>
            </a:rPr>
            <a:t>-Hospitales</a:t>
          </a:r>
        </a:p>
        <a:p>
          <a:pPr algn="just"/>
          <a:r>
            <a:rPr lang="es-SV" sz="950" baseline="0" dirty="0">
              <a:solidFill>
                <a:srgbClr val="002060"/>
              </a:solidFill>
              <a:latin typeface="Museo Sans 300" panose="02000000000000000000" pitchFamily="50" charset="0"/>
            </a:rPr>
            <a:t>- UES</a:t>
          </a:r>
        </a:p>
        <a:p>
          <a:pPr algn="just"/>
          <a:r>
            <a:rPr lang="es-SV" sz="950" baseline="0" dirty="0">
              <a:solidFill>
                <a:srgbClr val="002060"/>
              </a:solidFill>
              <a:latin typeface="Museo Sans 300" panose="02000000000000000000" pitchFamily="50" charset="0"/>
            </a:rPr>
            <a:t>- ISTA</a:t>
          </a:r>
        </a:p>
        <a:p>
          <a:pPr algn="just"/>
          <a:r>
            <a:rPr lang="es-SV" sz="950" baseline="0" dirty="0">
              <a:solidFill>
                <a:srgbClr val="002060"/>
              </a:solidFill>
              <a:latin typeface="Museo Sans 300" panose="02000000000000000000" pitchFamily="50" charset="0"/>
            </a:rPr>
            <a:t>-Otros</a:t>
          </a:r>
        </a:p>
      </dgm:t>
    </dgm:pt>
    <dgm:pt modelId="{119DAAD4-059B-4372-B883-24890E953EED}" type="parTrans" cxnId="{81DFE010-85F6-4D30-AE69-10D8019F337C}">
      <dgm:prSet/>
      <dgm:spPr/>
      <dgm:t>
        <a:bodyPr/>
        <a:lstStyle/>
        <a:p>
          <a:endParaRPr lang="es-SV">
            <a:latin typeface="Museo Sans 300" panose="02000000000000000000" pitchFamily="50" charset="0"/>
          </a:endParaRPr>
        </a:p>
      </dgm:t>
    </dgm:pt>
    <dgm:pt modelId="{FC8C9016-E80A-4D13-A67D-C5DF2E82574C}" type="sibTrans" cxnId="{81DFE010-85F6-4D30-AE69-10D8019F337C}">
      <dgm:prSet/>
      <dgm:spPr/>
      <dgm:t>
        <a:bodyPr/>
        <a:lstStyle/>
        <a:p>
          <a:endParaRPr lang="es-SV">
            <a:latin typeface="Museo Sans 300" panose="02000000000000000000" pitchFamily="50" charset="0"/>
          </a:endParaRPr>
        </a:p>
      </dgm:t>
    </dgm:pt>
    <dgm:pt modelId="{B7DE771E-C490-4A9E-8611-3A954095B169}" type="pres">
      <dgm:prSet presAssocID="{177C130D-DCDF-439E-9E85-87A6AA290CF8}" presName="hierChild1" presStyleCnt="0">
        <dgm:presLayoutVars>
          <dgm:chPref val="1"/>
          <dgm:dir/>
          <dgm:animOne val="branch"/>
          <dgm:animLvl val="lvl"/>
          <dgm:resizeHandles/>
        </dgm:presLayoutVars>
      </dgm:prSet>
      <dgm:spPr/>
    </dgm:pt>
    <dgm:pt modelId="{406F55A6-EE4E-45F5-A296-089E2B302E31}" type="pres">
      <dgm:prSet presAssocID="{BD470649-4E6D-407A-A511-5044AE80CFCC}" presName="hierRoot1" presStyleCnt="0"/>
      <dgm:spPr/>
    </dgm:pt>
    <dgm:pt modelId="{5D5F1B22-665D-47F0-9465-7537DCCB9A17}" type="pres">
      <dgm:prSet presAssocID="{BD470649-4E6D-407A-A511-5044AE80CFCC}" presName="composite" presStyleCnt="0"/>
      <dgm:spPr/>
    </dgm:pt>
    <dgm:pt modelId="{9322DDAC-3DE2-47B6-BF29-A876195A0A8F}" type="pres">
      <dgm:prSet presAssocID="{BD470649-4E6D-407A-A511-5044AE80CFCC}" presName="background" presStyleLbl="node0" presStyleIdx="0" presStyleCnt="1"/>
      <dgm:spPr>
        <a:solidFill>
          <a:schemeClr val="accent6">
            <a:lumMod val="60000"/>
            <a:lumOff val="40000"/>
          </a:schemeClr>
        </a:solidFill>
      </dgm:spPr>
    </dgm:pt>
    <dgm:pt modelId="{D746ACFE-48E8-4464-B1BF-91CB13A35AB1}" type="pres">
      <dgm:prSet presAssocID="{BD470649-4E6D-407A-A511-5044AE80CFCC}" presName="text" presStyleLbl="fgAcc0" presStyleIdx="0" presStyleCnt="1" custScaleX="195044" custScaleY="31920" custLinFactNeighborX="-3485" custLinFactNeighborY="-4899">
        <dgm:presLayoutVars>
          <dgm:chPref val="3"/>
        </dgm:presLayoutVars>
      </dgm:prSet>
      <dgm:spPr/>
    </dgm:pt>
    <dgm:pt modelId="{B88346C6-D1E8-45FD-8A78-1399CD3760BB}" type="pres">
      <dgm:prSet presAssocID="{BD470649-4E6D-407A-A511-5044AE80CFCC}" presName="hierChild2" presStyleCnt="0"/>
      <dgm:spPr/>
    </dgm:pt>
    <dgm:pt modelId="{F20CB75A-7A50-4567-A042-A2836AAA1525}" type="pres">
      <dgm:prSet presAssocID="{9783ED27-48D2-459C-8B19-3CEB4F483FF2}" presName="Name10" presStyleLbl="parChTrans1D2" presStyleIdx="0" presStyleCnt="2"/>
      <dgm:spPr/>
    </dgm:pt>
    <dgm:pt modelId="{DAB51B5A-C7C2-494F-B5FA-58F6396E93BA}" type="pres">
      <dgm:prSet presAssocID="{37777435-BCBA-4DCC-9CE2-28D0A7ACD870}" presName="hierRoot2" presStyleCnt="0"/>
      <dgm:spPr/>
    </dgm:pt>
    <dgm:pt modelId="{6FBEDD92-A867-4BF4-8FB6-E0B69C884D67}" type="pres">
      <dgm:prSet presAssocID="{37777435-BCBA-4DCC-9CE2-28D0A7ACD870}" presName="composite2" presStyleCnt="0"/>
      <dgm:spPr/>
    </dgm:pt>
    <dgm:pt modelId="{788D5D58-347E-42DE-97ED-234DC9FAA10C}" type="pres">
      <dgm:prSet presAssocID="{37777435-BCBA-4DCC-9CE2-28D0A7ACD870}" presName="background2" presStyleLbl="node2" presStyleIdx="0" presStyleCnt="2"/>
      <dgm:spPr>
        <a:solidFill>
          <a:schemeClr val="accent6">
            <a:lumMod val="60000"/>
            <a:lumOff val="40000"/>
          </a:schemeClr>
        </a:solidFill>
      </dgm:spPr>
    </dgm:pt>
    <dgm:pt modelId="{D41728A2-3544-4595-834E-17247CAFC522}" type="pres">
      <dgm:prSet presAssocID="{37777435-BCBA-4DCC-9CE2-28D0A7ACD870}" presName="text2" presStyleLbl="fgAcc2" presStyleIdx="0" presStyleCnt="2" custScaleX="123082" custScaleY="28636" custLinFactNeighborX="-47469" custLinFactNeighborY="-11151">
        <dgm:presLayoutVars>
          <dgm:chPref val="3"/>
        </dgm:presLayoutVars>
      </dgm:prSet>
      <dgm:spPr/>
    </dgm:pt>
    <dgm:pt modelId="{27501913-FC8D-4E55-85E4-6E8567AC932E}" type="pres">
      <dgm:prSet presAssocID="{37777435-BCBA-4DCC-9CE2-28D0A7ACD870}" presName="hierChild3" presStyleCnt="0"/>
      <dgm:spPr/>
    </dgm:pt>
    <dgm:pt modelId="{87D53673-93E4-4FCC-9EC8-297B1B92EA3D}" type="pres">
      <dgm:prSet presAssocID="{9147F259-CD4C-4634-954B-9A8E26DB66DA}" presName="Name17" presStyleLbl="parChTrans1D3" presStyleIdx="0" presStyleCnt="3"/>
      <dgm:spPr/>
    </dgm:pt>
    <dgm:pt modelId="{C61C03F8-4883-492A-89B9-5D5B40491A27}" type="pres">
      <dgm:prSet presAssocID="{BB50D4F3-23D7-4902-A3DB-860C4F8DC607}" presName="hierRoot3" presStyleCnt="0"/>
      <dgm:spPr/>
    </dgm:pt>
    <dgm:pt modelId="{AF792CBD-3518-45FC-A78F-28D680D0F7E1}" type="pres">
      <dgm:prSet presAssocID="{BB50D4F3-23D7-4902-A3DB-860C4F8DC607}" presName="composite3" presStyleCnt="0"/>
      <dgm:spPr/>
    </dgm:pt>
    <dgm:pt modelId="{574E27CF-F4A5-476F-A222-1A3396C44E3B}" type="pres">
      <dgm:prSet presAssocID="{BB50D4F3-23D7-4902-A3DB-860C4F8DC607}" presName="background3" presStyleLbl="node3" presStyleIdx="0" presStyleCnt="3"/>
      <dgm:spPr>
        <a:solidFill>
          <a:schemeClr val="accent6">
            <a:lumMod val="60000"/>
            <a:lumOff val="40000"/>
          </a:schemeClr>
        </a:solidFill>
      </dgm:spPr>
    </dgm:pt>
    <dgm:pt modelId="{76BEC52F-DEBD-488F-8C71-1929B65DBA50}" type="pres">
      <dgm:prSet presAssocID="{BB50D4F3-23D7-4902-A3DB-860C4F8DC607}" presName="text3" presStyleLbl="fgAcc3" presStyleIdx="0" presStyleCnt="3" custScaleY="42242" custLinFactNeighborX="-50907" custLinFactNeighborY="-16900">
        <dgm:presLayoutVars>
          <dgm:chPref val="3"/>
        </dgm:presLayoutVars>
      </dgm:prSet>
      <dgm:spPr/>
    </dgm:pt>
    <dgm:pt modelId="{1E7533CD-1972-470D-98E7-44A1644B5420}" type="pres">
      <dgm:prSet presAssocID="{BB50D4F3-23D7-4902-A3DB-860C4F8DC607}" presName="hierChild4" presStyleCnt="0"/>
      <dgm:spPr/>
    </dgm:pt>
    <dgm:pt modelId="{017669E1-A03A-4A5B-A572-4FD907E8613E}" type="pres">
      <dgm:prSet presAssocID="{0DDBD07F-6BD9-4DDA-B8B0-BB10F0F2CB1D}" presName="Name23" presStyleLbl="parChTrans1D4" presStyleIdx="0" presStyleCnt="2"/>
      <dgm:spPr/>
    </dgm:pt>
    <dgm:pt modelId="{38BCC747-4962-434A-A935-CFAC62B114E2}" type="pres">
      <dgm:prSet presAssocID="{4F457E92-B90A-418E-AB44-BFD3CA9ADC71}" presName="hierRoot4" presStyleCnt="0"/>
      <dgm:spPr/>
    </dgm:pt>
    <dgm:pt modelId="{A1A2C0C8-A89B-43A9-BEAC-A5BB5A7FCBC9}" type="pres">
      <dgm:prSet presAssocID="{4F457E92-B90A-418E-AB44-BFD3CA9ADC71}" presName="composite4" presStyleCnt="0"/>
      <dgm:spPr/>
    </dgm:pt>
    <dgm:pt modelId="{AE6643A6-598B-4EB7-BA07-5D199967CA4B}" type="pres">
      <dgm:prSet presAssocID="{4F457E92-B90A-418E-AB44-BFD3CA9ADC71}" presName="background4" presStyleLbl="node4" presStyleIdx="0" presStyleCnt="2"/>
      <dgm:spPr>
        <a:solidFill>
          <a:schemeClr val="accent6">
            <a:lumMod val="60000"/>
            <a:lumOff val="40000"/>
          </a:schemeClr>
        </a:solidFill>
      </dgm:spPr>
    </dgm:pt>
    <dgm:pt modelId="{4E35D614-397C-400E-B90C-E1BABDC5DF14}" type="pres">
      <dgm:prSet presAssocID="{4F457E92-B90A-418E-AB44-BFD3CA9ADC71}" presName="text4" presStyleLbl="fgAcc4" presStyleIdx="0" presStyleCnt="2" custScaleX="137596" custScaleY="315397" custLinFactNeighborX="-32109" custLinFactNeighborY="-3300">
        <dgm:presLayoutVars>
          <dgm:chPref val="3"/>
        </dgm:presLayoutVars>
      </dgm:prSet>
      <dgm:spPr/>
    </dgm:pt>
    <dgm:pt modelId="{3C65760E-4C21-4460-9444-240D417B21E9}" type="pres">
      <dgm:prSet presAssocID="{4F457E92-B90A-418E-AB44-BFD3CA9ADC71}" presName="hierChild5" presStyleCnt="0"/>
      <dgm:spPr/>
    </dgm:pt>
    <dgm:pt modelId="{6A1042B7-CEA2-44A7-8877-C2BE567CFFD3}" type="pres">
      <dgm:prSet presAssocID="{AD4DACD8-3C55-456A-9AAD-947E539BAE74}" presName="Name17" presStyleLbl="parChTrans1D3" presStyleIdx="1" presStyleCnt="3"/>
      <dgm:spPr/>
    </dgm:pt>
    <dgm:pt modelId="{4725076A-B2FD-429C-8A4D-D4368DA64838}" type="pres">
      <dgm:prSet presAssocID="{FC517178-1301-433F-A310-999221038B95}" presName="hierRoot3" presStyleCnt="0"/>
      <dgm:spPr/>
    </dgm:pt>
    <dgm:pt modelId="{98079317-928D-4C8C-A1AD-3D1F15914A91}" type="pres">
      <dgm:prSet presAssocID="{FC517178-1301-433F-A310-999221038B95}" presName="composite3" presStyleCnt="0"/>
      <dgm:spPr/>
    </dgm:pt>
    <dgm:pt modelId="{0FDDE421-EFED-4916-9C4D-7957B37207A8}" type="pres">
      <dgm:prSet presAssocID="{FC517178-1301-433F-A310-999221038B95}" presName="background3" presStyleLbl="node3" presStyleIdx="1" presStyleCnt="3"/>
      <dgm:spPr>
        <a:solidFill>
          <a:schemeClr val="accent6">
            <a:lumMod val="60000"/>
            <a:lumOff val="40000"/>
          </a:schemeClr>
        </a:solidFill>
      </dgm:spPr>
    </dgm:pt>
    <dgm:pt modelId="{ECB9AB1E-F74D-42F5-B2ED-6CFD6A4F3B19}" type="pres">
      <dgm:prSet presAssocID="{FC517178-1301-433F-A310-999221038B95}" presName="text3" presStyleLbl="fgAcc3" presStyleIdx="1" presStyleCnt="3" custScaleX="190291" custScaleY="46979" custLinFactNeighborX="-31487" custLinFactNeighborY="-16899">
        <dgm:presLayoutVars>
          <dgm:chPref val="3"/>
        </dgm:presLayoutVars>
      </dgm:prSet>
      <dgm:spPr/>
    </dgm:pt>
    <dgm:pt modelId="{A103E269-F870-406E-80AC-E91A90E9205A}" type="pres">
      <dgm:prSet presAssocID="{FC517178-1301-433F-A310-999221038B95}" presName="hierChild4" presStyleCnt="0"/>
      <dgm:spPr/>
    </dgm:pt>
    <dgm:pt modelId="{ECBA78AB-57AA-4EC3-8A00-1155A6068738}" type="pres">
      <dgm:prSet presAssocID="{119DAAD4-059B-4372-B883-24890E953EED}" presName="Name23" presStyleLbl="parChTrans1D4" presStyleIdx="1" presStyleCnt="2"/>
      <dgm:spPr/>
    </dgm:pt>
    <dgm:pt modelId="{DC119C7B-3CF2-4FEF-B9CE-7EFF3AD94644}" type="pres">
      <dgm:prSet presAssocID="{48603130-4B67-4714-8C9A-624504889E97}" presName="hierRoot4" presStyleCnt="0"/>
      <dgm:spPr/>
    </dgm:pt>
    <dgm:pt modelId="{178CFE94-FD79-4C1A-B102-19FBF6715FFF}" type="pres">
      <dgm:prSet presAssocID="{48603130-4B67-4714-8C9A-624504889E97}" presName="composite4" presStyleCnt="0"/>
      <dgm:spPr/>
    </dgm:pt>
    <dgm:pt modelId="{2155663E-15F5-470B-97E4-44A6FF3FCB01}" type="pres">
      <dgm:prSet presAssocID="{48603130-4B67-4714-8C9A-624504889E97}" presName="background4" presStyleLbl="node4" presStyleIdx="1" presStyleCnt="2"/>
      <dgm:spPr>
        <a:solidFill>
          <a:schemeClr val="accent6">
            <a:lumMod val="60000"/>
            <a:lumOff val="40000"/>
          </a:schemeClr>
        </a:solidFill>
      </dgm:spPr>
    </dgm:pt>
    <dgm:pt modelId="{84536260-7DF8-4B66-B095-EC76C3A773C6}" type="pres">
      <dgm:prSet presAssocID="{48603130-4B67-4714-8C9A-624504889E97}" presName="text4" presStyleLbl="fgAcc4" presStyleIdx="1" presStyleCnt="2" custScaleX="160602" custScaleY="348866" custLinFactNeighborX="-17675" custLinFactNeighborY="-7497">
        <dgm:presLayoutVars>
          <dgm:chPref val="3"/>
        </dgm:presLayoutVars>
      </dgm:prSet>
      <dgm:spPr/>
    </dgm:pt>
    <dgm:pt modelId="{1D0E5B43-F634-47A4-93DA-1AA61C70D541}" type="pres">
      <dgm:prSet presAssocID="{48603130-4B67-4714-8C9A-624504889E97}" presName="hierChild5" presStyleCnt="0"/>
      <dgm:spPr/>
    </dgm:pt>
    <dgm:pt modelId="{949D8F5C-4022-4257-85DB-01E478D8CDD0}" type="pres">
      <dgm:prSet presAssocID="{DD2D0675-7BCE-4EC4-8CDD-FA698BC846E4}" presName="Name10" presStyleLbl="parChTrans1D2" presStyleIdx="1" presStyleCnt="2"/>
      <dgm:spPr/>
    </dgm:pt>
    <dgm:pt modelId="{A08A597D-120C-45C8-B4E7-C85CAA4C54C0}" type="pres">
      <dgm:prSet presAssocID="{D9163DE2-186A-4EC5-936C-51A1D23F0ECE}" presName="hierRoot2" presStyleCnt="0"/>
      <dgm:spPr/>
    </dgm:pt>
    <dgm:pt modelId="{BD699A2B-6888-4CAC-8983-29DFDC4CC711}" type="pres">
      <dgm:prSet presAssocID="{D9163DE2-186A-4EC5-936C-51A1D23F0ECE}" presName="composite2" presStyleCnt="0"/>
      <dgm:spPr/>
    </dgm:pt>
    <dgm:pt modelId="{E4639D78-B19D-41F9-A316-5AA106289AFF}" type="pres">
      <dgm:prSet presAssocID="{D9163DE2-186A-4EC5-936C-51A1D23F0ECE}" presName="background2" presStyleLbl="node2" presStyleIdx="1" presStyleCnt="2"/>
      <dgm:spPr>
        <a:solidFill>
          <a:schemeClr val="accent6">
            <a:lumMod val="60000"/>
            <a:lumOff val="40000"/>
          </a:schemeClr>
        </a:solidFill>
      </dgm:spPr>
    </dgm:pt>
    <dgm:pt modelId="{60F6F5B9-7915-4EC6-86BB-B4311FE57814}" type="pres">
      <dgm:prSet presAssocID="{D9163DE2-186A-4EC5-936C-51A1D23F0ECE}" presName="text2" presStyleLbl="fgAcc2" presStyleIdx="1" presStyleCnt="2" custScaleX="149662" custScaleY="35898" custLinFactNeighborX="18234" custLinFactNeighborY="-11138">
        <dgm:presLayoutVars>
          <dgm:chPref val="3"/>
        </dgm:presLayoutVars>
      </dgm:prSet>
      <dgm:spPr/>
    </dgm:pt>
    <dgm:pt modelId="{4FEEA21E-1FF4-4DDF-AC47-A68B2C158F47}" type="pres">
      <dgm:prSet presAssocID="{D9163DE2-186A-4EC5-936C-51A1D23F0ECE}" presName="hierChild3" presStyleCnt="0"/>
      <dgm:spPr/>
    </dgm:pt>
    <dgm:pt modelId="{D87B02F9-409B-4F39-AD97-C60452BC1335}" type="pres">
      <dgm:prSet presAssocID="{F65EDCBA-C838-4398-82CA-E85096436A06}" presName="Name17" presStyleLbl="parChTrans1D3" presStyleIdx="2" presStyleCnt="3"/>
      <dgm:spPr/>
    </dgm:pt>
    <dgm:pt modelId="{94EB7466-F279-49C0-81C6-EE6EDE0ACE1F}" type="pres">
      <dgm:prSet presAssocID="{EBF38691-0FB7-46E0-820A-076784DB1364}" presName="hierRoot3" presStyleCnt="0"/>
      <dgm:spPr/>
    </dgm:pt>
    <dgm:pt modelId="{23DDD14C-BA60-4852-87A6-9FDC042B6B26}" type="pres">
      <dgm:prSet presAssocID="{EBF38691-0FB7-46E0-820A-076784DB1364}" presName="composite3" presStyleCnt="0"/>
      <dgm:spPr/>
    </dgm:pt>
    <dgm:pt modelId="{0B74D49F-D4EF-4305-BCB3-EF7FC6F91E93}" type="pres">
      <dgm:prSet presAssocID="{EBF38691-0FB7-46E0-820A-076784DB1364}" presName="background3" presStyleLbl="node3" presStyleIdx="2" presStyleCnt="3"/>
      <dgm:spPr>
        <a:solidFill>
          <a:schemeClr val="accent6">
            <a:lumMod val="60000"/>
            <a:lumOff val="40000"/>
          </a:schemeClr>
        </a:solidFill>
      </dgm:spPr>
    </dgm:pt>
    <dgm:pt modelId="{B4B54129-D178-4869-B635-10BA1166016F}" type="pres">
      <dgm:prSet presAssocID="{EBF38691-0FB7-46E0-820A-076784DB1364}" presName="text3" presStyleLbl="fgAcc3" presStyleIdx="2" presStyleCnt="3" custLinFactNeighborX="22841" custLinFactNeighborY="74912">
        <dgm:presLayoutVars>
          <dgm:chPref val="3"/>
        </dgm:presLayoutVars>
      </dgm:prSet>
      <dgm:spPr/>
    </dgm:pt>
    <dgm:pt modelId="{577BB805-C3B1-4C46-8D7E-4889A921EB78}" type="pres">
      <dgm:prSet presAssocID="{EBF38691-0FB7-46E0-820A-076784DB1364}" presName="hierChild4" presStyleCnt="0"/>
      <dgm:spPr/>
    </dgm:pt>
  </dgm:ptLst>
  <dgm:cxnLst>
    <dgm:cxn modelId="{36A13D05-3378-4165-9F69-2565C986278C}" type="presOf" srcId="{9783ED27-48D2-459C-8B19-3CEB4F483FF2}" destId="{F20CB75A-7A50-4567-A042-A2836AAA1525}" srcOrd="0" destOrd="0" presId="urn:microsoft.com/office/officeart/2005/8/layout/hierarchy1"/>
    <dgm:cxn modelId="{81DFE010-85F6-4D30-AE69-10D8019F337C}" srcId="{FC517178-1301-433F-A310-999221038B95}" destId="{48603130-4B67-4714-8C9A-624504889E97}" srcOrd="0" destOrd="0" parTransId="{119DAAD4-059B-4372-B883-24890E953EED}" sibTransId="{FC8C9016-E80A-4D13-A67D-C5DF2E82574C}"/>
    <dgm:cxn modelId="{3788AC12-477A-4131-AD6A-9DA7A52BFBDD}" type="presOf" srcId="{9147F259-CD4C-4634-954B-9A8E26DB66DA}" destId="{87D53673-93E4-4FCC-9EC8-297B1B92EA3D}" srcOrd="0" destOrd="0" presId="urn:microsoft.com/office/officeart/2005/8/layout/hierarchy1"/>
    <dgm:cxn modelId="{EBE8A622-3B5C-4833-9F81-CD2D6E6E7649}" type="presOf" srcId="{BB50D4F3-23D7-4902-A3DB-860C4F8DC607}" destId="{76BEC52F-DEBD-488F-8C71-1929B65DBA50}" srcOrd="0" destOrd="0" presId="urn:microsoft.com/office/officeart/2005/8/layout/hierarchy1"/>
    <dgm:cxn modelId="{38EFA929-8361-4A8D-8705-048B063C4680}" type="presOf" srcId="{DD2D0675-7BCE-4EC4-8CDD-FA698BC846E4}" destId="{949D8F5C-4022-4257-85DB-01E478D8CDD0}" srcOrd="0" destOrd="0" presId="urn:microsoft.com/office/officeart/2005/8/layout/hierarchy1"/>
    <dgm:cxn modelId="{4C0D0E37-4775-4509-A269-E994FB69310E}" srcId="{D9163DE2-186A-4EC5-936C-51A1D23F0ECE}" destId="{EBF38691-0FB7-46E0-820A-076784DB1364}" srcOrd="0" destOrd="0" parTransId="{F65EDCBA-C838-4398-82CA-E85096436A06}" sibTransId="{0EB84ACD-3918-4271-8514-84BE3E6024FF}"/>
    <dgm:cxn modelId="{6DDA1F38-ACAB-4688-8DC6-162AB6DD6734}" srcId="{BD470649-4E6D-407A-A511-5044AE80CFCC}" destId="{D9163DE2-186A-4EC5-936C-51A1D23F0ECE}" srcOrd="1" destOrd="0" parTransId="{DD2D0675-7BCE-4EC4-8CDD-FA698BC846E4}" sibTransId="{0570AE01-FC71-4C22-A041-5CFB2568272A}"/>
    <dgm:cxn modelId="{37F3CD38-5628-4359-B86C-90655C41F4B2}" srcId="{177C130D-DCDF-439E-9E85-87A6AA290CF8}" destId="{BD470649-4E6D-407A-A511-5044AE80CFCC}" srcOrd="0" destOrd="0" parTransId="{FF2A114E-5199-4EBF-8A64-165964A44D22}" sibTransId="{A7AF9A8E-B845-4FA1-BE7B-6BC52F86189D}"/>
    <dgm:cxn modelId="{4A2DBB5C-BCA1-407B-81AE-C82DDBD91306}" srcId="{BB50D4F3-23D7-4902-A3DB-860C4F8DC607}" destId="{4F457E92-B90A-418E-AB44-BFD3CA9ADC71}" srcOrd="0" destOrd="0" parTransId="{0DDBD07F-6BD9-4DDA-B8B0-BB10F0F2CB1D}" sibTransId="{BF2981FB-7C2C-4859-BADB-575D33F85B11}"/>
    <dgm:cxn modelId="{AE54C14B-87CE-4FBE-A701-E0FBC27A7E83}" type="presOf" srcId="{37777435-BCBA-4DCC-9CE2-28D0A7ACD870}" destId="{D41728A2-3544-4595-834E-17247CAFC522}" srcOrd="0" destOrd="0" presId="urn:microsoft.com/office/officeart/2005/8/layout/hierarchy1"/>
    <dgm:cxn modelId="{5842776E-0973-4838-9900-9564F28D2F5E}" type="presOf" srcId="{4F457E92-B90A-418E-AB44-BFD3CA9ADC71}" destId="{4E35D614-397C-400E-B90C-E1BABDC5DF14}" srcOrd="0" destOrd="0" presId="urn:microsoft.com/office/officeart/2005/8/layout/hierarchy1"/>
    <dgm:cxn modelId="{76C58450-5A6C-4832-A67C-4A1254146E0A}" type="presOf" srcId="{0DDBD07F-6BD9-4DDA-B8B0-BB10F0F2CB1D}" destId="{017669E1-A03A-4A5B-A572-4FD907E8613E}" srcOrd="0" destOrd="0" presId="urn:microsoft.com/office/officeart/2005/8/layout/hierarchy1"/>
    <dgm:cxn modelId="{9C389972-EDB9-4A05-BFB3-B8F69C7FC75B}" type="presOf" srcId="{119DAAD4-059B-4372-B883-24890E953EED}" destId="{ECBA78AB-57AA-4EC3-8A00-1155A6068738}" srcOrd="0" destOrd="0" presId="urn:microsoft.com/office/officeart/2005/8/layout/hierarchy1"/>
    <dgm:cxn modelId="{40217F73-6566-41FF-809F-9C2325EE6792}" type="presOf" srcId="{177C130D-DCDF-439E-9E85-87A6AA290CF8}" destId="{B7DE771E-C490-4A9E-8611-3A954095B169}" srcOrd="0" destOrd="0" presId="urn:microsoft.com/office/officeart/2005/8/layout/hierarchy1"/>
    <dgm:cxn modelId="{F44EAE73-4B19-4475-9124-906A009DAD6D}" type="presOf" srcId="{EBF38691-0FB7-46E0-820A-076784DB1364}" destId="{B4B54129-D178-4869-B635-10BA1166016F}" srcOrd="0" destOrd="0" presId="urn:microsoft.com/office/officeart/2005/8/layout/hierarchy1"/>
    <dgm:cxn modelId="{423BDF73-2F42-47BD-A946-6D7190864737}" type="presOf" srcId="{BD470649-4E6D-407A-A511-5044AE80CFCC}" destId="{D746ACFE-48E8-4464-B1BF-91CB13A35AB1}" srcOrd="0" destOrd="0" presId="urn:microsoft.com/office/officeart/2005/8/layout/hierarchy1"/>
    <dgm:cxn modelId="{A4E1937D-7D15-48C0-B351-9E7F1AEF8C7B}" type="presOf" srcId="{D9163DE2-186A-4EC5-936C-51A1D23F0ECE}" destId="{60F6F5B9-7915-4EC6-86BB-B4311FE57814}" srcOrd="0" destOrd="0" presId="urn:microsoft.com/office/officeart/2005/8/layout/hierarchy1"/>
    <dgm:cxn modelId="{D9C31A83-22DB-467A-A902-FBA5CFAD38F0}" type="presOf" srcId="{48603130-4B67-4714-8C9A-624504889E97}" destId="{84536260-7DF8-4B66-B095-EC76C3A773C6}" srcOrd="0" destOrd="0" presId="urn:microsoft.com/office/officeart/2005/8/layout/hierarchy1"/>
    <dgm:cxn modelId="{B7BB6A9A-832D-4C1E-82B1-5093D97AC648}" type="presOf" srcId="{FC517178-1301-433F-A310-999221038B95}" destId="{ECB9AB1E-F74D-42F5-B2ED-6CFD6A4F3B19}" srcOrd="0" destOrd="0" presId="urn:microsoft.com/office/officeart/2005/8/layout/hierarchy1"/>
    <dgm:cxn modelId="{1E8BC3A0-EF00-4A35-8674-A9F64B65CF71}" type="presOf" srcId="{F65EDCBA-C838-4398-82CA-E85096436A06}" destId="{D87B02F9-409B-4F39-AD97-C60452BC1335}" srcOrd="0" destOrd="0" presId="urn:microsoft.com/office/officeart/2005/8/layout/hierarchy1"/>
    <dgm:cxn modelId="{F9748FA9-A47B-4E2E-970C-79F186527730}" srcId="{BD470649-4E6D-407A-A511-5044AE80CFCC}" destId="{37777435-BCBA-4DCC-9CE2-28D0A7ACD870}" srcOrd="0" destOrd="0" parTransId="{9783ED27-48D2-459C-8B19-3CEB4F483FF2}" sibTransId="{B8877256-C208-4A6B-9397-A94A309D7D22}"/>
    <dgm:cxn modelId="{4EE94EB6-251A-46C5-AB38-082CC928F198}" type="presOf" srcId="{AD4DACD8-3C55-456A-9AAD-947E539BAE74}" destId="{6A1042B7-CEA2-44A7-8877-C2BE567CFFD3}" srcOrd="0" destOrd="0" presId="urn:microsoft.com/office/officeart/2005/8/layout/hierarchy1"/>
    <dgm:cxn modelId="{63DBDFDB-C83D-4E33-B34F-D7B01A619A07}" srcId="{37777435-BCBA-4DCC-9CE2-28D0A7ACD870}" destId="{BB50D4F3-23D7-4902-A3DB-860C4F8DC607}" srcOrd="0" destOrd="0" parTransId="{9147F259-CD4C-4634-954B-9A8E26DB66DA}" sibTransId="{069F4694-0CE8-4309-BC30-8F46527FD564}"/>
    <dgm:cxn modelId="{478AB5FB-8EFF-405D-8C07-A12B008C7750}" srcId="{37777435-BCBA-4DCC-9CE2-28D0A7ACD870}" destId="{FC517178-1301-433F-A310-999221038B95}" srcOrd="1" destOrd="0" parTransId="{AD4DACD8-3C55-456A-9AAD-947E539BAE74}" sibTransId="{965D6B4F-7102-4394-A5D5-72FB97C8F8B7}"/>
    <dgm:cxn modelId="{3F14524C-DB89-4466-AD8B-9E26246D71F6}" type="presParOf" srcId="{B7DE771E-C490-4A9E-8611-3A954095B169}" destId="{406F55A6-EE4E-45F5-A296-089E2B302E31}" srcOrd="0" destOrd="0" presId="urn:microsoft.com/office/officeart/2005/8/layout/hierarchy1"/>
    <dgm:cxn modelId="{263B9B44-FD6E-4CDA-907B-478B903F735A}" type="presParOf" srcId="{406F55A6-EE4E-45F5-A296-089E2B302E31}" destId="{5D5F1B22-665D-47F0-9465-7537DCCB9A17}" srcOrd="0" destOrd="0" presId="urn:microsoft.com/office/officeart/2005/8/layout/hierarchy1"/>
    <dgm:cxn modelId="{8BD18C8A-0EC6-44DD-856E-EFDC35834516}" type="presParOf" srcId="{5D5F1B22-665D-47F0-9465-7537DCCB9A17}" destId="{9322DDAC-3DE2-47B6-BF29-A876195A0A8F}" srcOrd="0" destOrd="0" presId="urn:microsoft.com/office/officeart/2005/8/layout/hierarchy1"/>
    <dgm:cxn modelId="{1F49A244-3968-4DD8-9FA1-3B0919AE0E13}" type="presParOf" srcId="{5D5F1B22-665D-47F0-9465-7537DCCB9A17}" destId="{D746ACFE-48E8-4464-B1BF-91CB13A35AB1}" srcOrd="1" destOrd="0" presId="urn:microsoft.com/office/officeart/2005/8/layout/hierarchy1"/>
    <dgm:cxn modelId="{A5B5CC4D-A516-440C-B9FB-EDD6A26241C1}" type="presParOf" srcId="{406F55A6-EE4E-45F5-A296-089E2B302E31}" destId="{B88346C6-D1E8-45FD-8A78-1399CD3760BB}" srcOrd="1" destOrd="0" presId="urn:microsoft.com/office/officeart/2005/8/layout/hierarchy1"/>
    <dgm:cxn modelId="{E2534387-32EB-4B4A-AAFD-E1A0C9779786}" type="presParOf" srcId="{B88346C6-D1E8-45FD-8A78-1399CD3760BB}" destId="{F20CB75A-7A50-4567-A042-A2836AAA1525}" srcOrd="0" destOrd="0" presId="urn:microsoft.com/office/officeart/2005/8/layout/hierarchy1"/>
    <dgm:cxn modelId="{83F02BC9-0FEF-4FE8-8A60-88A2DDB928BD}" type="presParOf" srcId="{B88346C6-D1E8-45FD-8A78-1399CD3760BB}" destId="{DAB51B5A-C7C2-494F-B5FA-58F6396E93BA}" srcOrd="1" destOrd="0" presId="urn:microsoft.com/office/officeart/2005/8/layout/hierarchy1"/>
    <dgm:cxn modelId="{362505A4-6197-40BE-A046-420A760FB6D4}" type="presParOf" srcId="{DAB51B5A-C7C2-494F-B5FA-58F6396E93BA}" destId="{6FBEDD92-A867-4BF4-8FB6-E0B69C884D67}" srcOrd="0" destOrd="0" presId="urn:microsoft.com/office/officeart/2005/8/layout/hierarchy1"/>
    <dgm:cxn modelId="{1BB45364-8BFF-414B-A22D-724289389F98}" type="presParOf" srcId="{6FBEDD92-A867-4BF4-8FB6-E0B69C884D67}" destId="{788D5D58-347E-42DE-97ED-234DC9FAA10C}" srcOrd="0" destOrd="0" presId="urn:microsoft.com/office/officeart/2005/8/layout/hierarchy1"/>
    <dgm:cxn modelId="{905CCBF1-E945-4070-9DEF-8D4568ACCA9E}" type="presParOf" srcId="{6FBEDD92-A867-4BF4-8FB6-E0B69C884D67}" destId="{D41728A2-3544-4595-834E-17247CAFC522}" srcOrd="1" destOrd="0" presId="urn:microsoft.com/office/officeart/2005/8/layout/hierarchy1"/>
    <dgm:cxn modelId="{00DF28C5-CC7B-4194-A591-A9D0E79FCE20}" type="presParOf" srcId="{DAB51B5A-C7C2-494F-B5FA-58F6396E93BA}" destId="{27501913-FC8D-4E55-85E4-6E8567AC932E}" srcOrd="1" destOrd="0" presId="urn:microsoft.com/office/officeart/2005/8/layout/hierarchy1"/>
    <dgm:cxn modelId="{7D768DE3-B353-43B5-B600-5737CF8EE8C5}" type="presParOf" srcId="{27501913-FC8D-4E55-85E4-6E8567AC932E}" destId="{87D53673-93E4-4FCC-9EC8-297B1B92EA3D}" srcOrd="0" destOrd="0" presId="urn:microsoft.com/office/officeart/2005/8/layout/hierarchy1"/>
    <dgm:cxn modelId="{76783FCC-D2A0-4E8F-BED9-5E0431FAFC55}" type="presParOf" srcId="{27501913-FC8D-4E55-85E4-6E8567AC932E}" destId="{C61C03F8-4883-492A-89B9-5D5B40491A27}" srcOrd="1" destOrd="0" presId="urn:microsoft.com/office/officeart/2005/8/layout/hierarchy1"/>
    <dgm:cxn modelId="{8F701895-F0E9-4A84-B7B8-0C0AAE3B66EF}" type="presParOf" srcId="{C61C03F8-4883-492A-89B9-5D5B40491A27}" destId="{AF792CBD-3518-45FC-A78F-28D680D0F7E1}" srcOrd="0" destOrd="0" presId="urn:microsoft.com/office/officeart/2005/8/layout/hierarchy1"/>
    <dgm:cxn modelId="{8CC1B3BD-D91C-4748-9939-A0B0373300B7}" type="presParOf" srcId="{AF792CBD-3518-45FC-A78F-28D680D0F7E1}" destId="{574E27CF-F4A5-476F-A222-1A3396C44E3B}" srcOrd="0" destOrd="0" presId="urn:microsoft.com/office/officeart/2005/8/layout/hierarchy1"/>
    <dgm:cxn modelId="{648A62A2-2B5F-4469-9C71-9960CB16E77E}" type="presParOf" srcId="{AF792CBD-3518-45FC-A78F-28D680D0F7E1}" destId="{76BEC52F-DEBD-488F-8C71-1929B65DBA50}" srcOrd="1" destOrd="0" presId="urn:microsoft.com/office/officeart/2005/8/layout/hierarchy1"/>
    <dgm:cxn modelId="{1E747E62-5300-4473-B8B1-40ABA43E4100}" type="presParOf" srcId="{C61C03F8-4883-492A-89B9-5D5B40491A27}" destId="{1E7533CD-1972-470D-98E7-44A1644B5420}" srcOrd="1" destOrd="0" presId="urn:microsoft.com/office/officeart/2005/8/layout/hierarchy1"/>
    <dgm:cxn modelId="{7AECCA7D-7567-400F-8CFC-524729390F49}" type="presParOf" srcId="{1E7533CD-1972-470D-98E7-44A1644B5420}" destId="{017669E1-A03A-4A5B-A572-4FD907E8613E}" srcOrd="0" destOrd="0" presId="urn:microsoft.com/office/officeart/2005/8/layout/hierarchy1"/>
    <dgm:cxn modelId="{CD516E57-0C2F-41E5-B5DE-F18C1F2EEE5F}" type="presParOf" srcId="{1E7533CD-1972-470D-98E7-44A1644B5420}" destId="{38BCC747-4962-434A-A935-CFAC62B114E2}" srcOrd="1" destOrd="0" presId="urn:microsoft.com/office/officeart/2005/8/layout/hierarchy1"/>
    <dgm:cxn modelId="{6CF35E24-6992-47BD-8E9F-B5A0C08EAB0E}" type="presParOf" srcId="{38BCC747-4962-434A-A935-CFAC62B114E2}" destId="{A1A2C0C8-A89B-43A9-BEAC-A5BB5A7FCBC9}" srcOrd="0" destOrd="0" presId="urn:microsoft.com/office/officeart/2005/8/layout/hierarchy1"/>
    <dgm:cxn modelId="{71B02546-B8F1-434F-8C4F-D1013D7DEA35}" type="presParOf" srcId="{A1A2C0C8-A89B-43A9-BEAC-A5BB5A7FCBC9}" destId="{AE6643A6-598B-4EB7-BA07-5D199967CA4B}" srcOrd="0" destOrd="0" presId="urn:microsoft.com/office/officeart/2005/8/layout/hierarchy1"/>
    <dgm:cxn modelId="{CCA0091F-0447-45FB-B7A8-534A81056446}" type="presParOf" srcId="{A1A2C0C8-A89B-43A9-BEAC-A5BB5A7FCBC9}" destId="{4E35D614-397C-400E-B90C-E1BABDC5DF14}" srcOrd="1" destOrd="0" presId="urn:microsoft.com/office/officeart/2005/8/layout/hierarchy1"/>
    <dgm:cxn modelId="{862A072B-600A-4D47-AA8E-116971BBD4F3}" type="presParOf" srcId="{38BCC747-4962-434A-A935-CFAC62B114E2}" destId="{3C65760E-4C21-4460-9444-240D417B21E9}" srcOrd="1" destOrd="0" presId="urn:microsoft.com/office/officeart/2005/8/layout/hierarchy1"/>
    <dgm:cxn modelId="{A6608026-A006-4521-9A6B-10C6609BC08A}" type="presParOf" srcId="{27501913-FC8D-4E55-85E4-6E8567AC932E}" destId="{6A1042B7-CEA2-44A7-8877-C2BE567CFFD3}" srcOrd="2" destOrd="0" presId="urn:microsoft.com/office/officeart/2005/8/layout/hierarchy1"/>
    <dgm:cxn modelId="{10D155DE-9C6D-4D69-B81A-6D8667F53268}" type="presParOf" srcId="{27501913-FC8D-4E55-85E4-6E8567AC932E}" destId="{4725076A-B2FD-429C-8A4D-D4368DA64838}" srcOrd="3" destOrd="0" presId="urn:microsoft.com/office/officeart/2005/8/layout/hierarchy1"/>
    <dgm:cxn modelId="{4C281E91-170F-4AF6-BFAB-CE9139BCAF6E}" type="presParOf" srcId="{4725076A-B2FD-429C-8A4D-D4368DA64838}" destId="{98079317-928D-4C8C-A1AD-3D1F15914A91}" srcOrd="0" destOrd="0" presId="urn:microsoft.com/office/officeart/2005/8/layout/hierarchy1"/>
    <dgm:cxn modelId="{DB03E28A-BAB5-473B-B738-6C5F10E1DFB4}" type="presParOf" srcId="{98079317-928D-4C8C-A1AD-3D1F15914A91}" destId="{0FDDE421-EFED-4916-9C4D-7957B37207A8}" srcOrd="0" destOrd="0" presId="urn:microsoft.com/office/officeart/2005/8/layout/hierarchy1"/>
    <dgm:cxn modelId="{40DE0436-ADEA-439E-AD9A-D1565C6B9FDA}" type="presParOf" srcId="{98079317-928D-4C8C-A1AD-3D1F15914A91}" destId="{ECB9AB1E-F74D-42F5-B2ED-6CFD6A4F3B19}" srcOrd="1" destOrd="0" presId="urn:microsoft.com/office/officeart/2005/8/layout/hierarchy1"/>
    <dgm:cxn modelId="{8D6CDD4A-8714-4436-825D-F937FADE24A6}" type="presParOf" srcId="{4725076A-B2FD-429C-8A4D-D4368DA64838}" destId="{A103E269-F870-406E-80AC-E91A90E9205A}" srcOrd="1" destOrd="0" presId="urn:microsoft.com/office/officeart/2005/8/layout/hierarchy1"/>
    <dgm:cxn modelId="{E1BE4812-C7C6-434A-80E8-EA2AE932E3BC}" type="presParOf" srcId="{A103E269-F870-406E-80AC-E91A90E9205A}" destId="{ECBA78AB-57AA-4EC3-8A00-1155A6068738}" srcOrd="0" destOrd="0" presId="urn:microsoft.com/office/officeart/2005/8/layout/hierarchy1"/>
    <dgm:cxn modelId="{3529E623-F18E-40AB-B70F-C61FA6D54F60}" type="presParOf" srcId="{A103E269-F870-406E-80AC-E91A90E9205A}" destId="{DC119C7B-3CF2-4FEF-B9CE-7EFF3AD94644}" srcOrd="1" destOrd="0" presId="urn:microsoft.com/office/officeart/2005/8/layout/hierarchy1"/>
    <dgm:cxn modelId="{E8342B1C-A93A-4B2C-A739-08F313FE6967}" type="presParOf" srcId="{DC119C7B-3CF2-4FEF-B9CE-7EFF3AD94644}" destId="{178CFE94-FD79-4C1A-B102-19FBF6715FFF}" srcOrd="0" destOrd="0" presId="urn:microsoft.com/office/officeart/2005/8/layout/hierarchy1"/>
    <dgm:cxn modelId="{7A787627-9DF2-4727-996F-713293E64F20}" type="presParOf" srcId="{178CFE94-FD79-4C1A-B102-19FBF6715FFF}" destId="{2155663E-15F5-470B-97E4-44A6FF3FCB01}" srcOrd="0" destOrd="0" presId="urn:microsoft.com/office/officeart/2005/8/layout/hierarchy1"/>
    <dgm:cxn modelId="{86E263D9-993A-4204-9DB8-6924F3213992}" type="presParOf" srcId="{178CFE94-FD79-4C1A-B102-19FBF6715FFF}" destId="{84536260-7DF8-4B66-B095-EC76C3A773C6}" srcOrd="1" destOrd="0" presId="urn:microsoft.com/office/officeart/2005/8/layout/hierarchy1"/>
    <dgm:cxn modelId="{7D8DC25C-68E2-4317-99B0-FE39F467A53C}" type="presParOf" srcId="{DC119C7B-3CF2-4FEF-B9CE-7EFF3AD94644}" destId="{1D0E5B43-F634-47A4-93DA-1AA61C70D541}" srcOrd="1" destOrd="0" presId="urn:microsoft.com/office/officeart/2005/8/layout/hierarchy1"/>
    <dgm:cxn modelId="{B98F75E2-6688-42A6-901B-4EF1F870C0BE}" type="presParOf" srcId="{B88346C6-D1E8-45FD-8A78-1399CD3760BB}" destId="{949D8F5C-4022-4257-85DB-01E478D8CDD0}" srcOrd="2" destOrd="0" presId="urn:microsoft.com/office/officeart/2005/8/layout/hierarchy1"/>
    <dgm:cxn modelId="{295EC0C1-FA80-414A-B9F1-FBE323E90C8D}" type="presParOf" srcId="{B88346C6-D1E8-45FD-8A78-1399CD3760BB}" destId="{A08A597D-120C-45C8-B4E7-C85CAA4C54C0}" srcOrd="3" destOrd="0" presId="urn:microsoft.com/office/officeart/2005/8/layout/hierarchy1"/>
    <dgm:cxn modelId="{ECCFD8CA-507E-4BD9-8362-42351B20B182}" type="presParOf" srcId="{A08A597D-120C-45C8-B4E7-C85CAA4C54C0}" destId="{BD699A2B-6888-4CAC-8983-29DFDC4CC711}" srcOrd="0" destOrd="0" presId="urn:microsoft.com/office/officeart/2005/8/layout/hierarchy1"/>
    <dgm:cxn modelId="{45DA9775-1411-4016-977C-4DECE0AC8147}" type="presParOf" srcId="{BD699A2B-6888-4CAC-8983-29DFDC4CC711}" destId="{E4639D78-B19D-41F9-A316-5AA106289AFF}" srcOrd="0" destOrd="0" presId="urn:microsoft.com/office/officeart/2005/8/layout/hierarchy1"/>
    <dgm:cxn modelId="{F3DFADEE-96F1-4B99-89DA-41EC5F13C4ED}" type="presParOf" srcId="{BD699A2B-6888-4CAC-8983-29DFDC4CC711}" destId="{60F6F5B9-7915-4EC6-86BB-B4311FE57814}" srcOrd="1" destOrd="0" presId="urn:microsoft.com/office/officeart/2005/8/layout/hierarchy1"/>
    <dgm:cxn modelId="{E41C9044-F29F-40F5-9938-B64162F6AB0A}" type="presParOf" srcId="{A08A597D-120C-45C8-B4E7-C85CAA4C54C0}" destId="{4FEEA21E-1FF4-4DDF-AC47-A68B2C158F47}" srcOrd="1" destOrd="0" presId="urn:microsoft.com/office/officeart/2005/8/layout/hierarchy1"/>
    <dgm:cxn modelId="{FA44F942-F589-4BE8-B032-1F356A189EDC}" type="presParOf" srcId="{4FEEA21E-1FF4-4DDF-AC47-A68B2C158F47}" destId="{D87B02F9-409B-4F39-AD97-C60452BC1335}" srcOrd="0" destOrd="0" presId="urn:microsoft.com/office/officeart/2005/8/layout/hierarchy1"/>
    <dgm:cxn modelId="{560896D1-54A2-49E8-BEC2-1387543CDA87}" type="presParOf" srcId="{4FEEA21E-1FF4-4DDF-AC47-A68B2C158F47}" destId="{94EB7466-F279-49C0-81C6-EE6EDE0ACE1F}" srcOrd="1" destOrd="0" presId="urn:microsoft.com/office/officeart/2005/8/layout/hierarchy1"/>
    <dgm:cxn modelId="{8D36F65B-88BF-4DD8-85E9-21051133909A}" type="presParOf" srcId="{94EB7466-F279-49C0-81C6-EE6EDE0ACE1F}" destId="{23DDD14C-BA60-4852-87A6-9FDC042B6B26}" srcOrd="0" destOrd="0" presId="urn:microsoft.com/office/officeart/2005/8/layout/hierarchy1"/>
    <dgm:cxn modelId="{3AF68996-A9BD-487E-BBA3-B28B781D4F5C}" type="presParOf" srcId="{23DDD14C-BA60-4852-87A6-9FDC042B6B26}" destId="{0B74D49F-D4EF-4305-BCB3-EF7FC6F91E93}" srcOrd="0" destOrd="0" presId="urn:microsoft.com/office/officeart/2005/8/layout/hierarchy1"/>
    <dgm:cxn modelId="{1832C591-4F73-41A1-9428-6288AA88E160}" type="presParOf" srcId="{23DDD14C-BA60-4852-87A6-9FDC042B6B26}" destId="{B4B54129-D178-4869-B635-10BA1166016F}" srcOrd="1" destOrd="0" presId="urn:microsoft.com/office/officeart/2005/8/layout/hierarchy1"/>
    <dgm:cxn modelId="{77215D26-F5F8-4C92-A57F-5D9BCA3E02B5}" type="presParOf" srcId="{94EB7466-F279-49C0-81C6-EE6EDE0ACE1F}" destId="{577BB805-C3B1-4C46-8D7E-4889A921E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02F9-409B-4F39-AD97-C60452BC1335}">
      <dsp:nvSpPr>
        <dsp:cNvPr id="0" name=""/>
        <dsp:cNvSpPr/>
      </dsp:nvSpPr>
      <dsp:spPr>
        <a:xfrm>
          <a:off x="6416308" y="922957"/>
          <a:ext cx="91440" cy="1183385"/>
        </a:xfrm>
        <a:custGeom>
          <a:avLst/>
          <a:gdLst/>
          <a:ahLst/>
          <a:cxnLst/>
          <a:rect l="0" t="0" r="0" b="0"/>
          <a:pathLst>
            <a:path>
              <a:moveTo>
                <a:pt x="45720" y="0"/>
              </a:moveTo>
              <a:lnTo>
                <a:pt x="45720" y="1052447"/>
              </a:lnTo>
              <a:lnTo>
                <a:pt x="110836" y="1052447"/>
              </a:lnTo>
              <a:lnTo>
                <a:pt x="110836" y="11833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D8F5C-4022-4257-85DB-01E478D8CDD0}">
      <dsp:nvSpPr>
        <dsp:cNvPr id="0" name=""/>
        <dsp:cNvSpPr/>
      </dsp:nvSpPr>
      <dsp:spPr>
        <a:xfrm>
          <a:off x="4620319" y="245692"/>
          <a:ext cx="1841708" cy="355072"/>
        </a:xfrm>
        <a:custGeom>
          <a:avLst/>
          <a:gdLst/>
          <a:ahLst/>
          <a:cxnLst/>
          <a:rect l="0" t="0" r="0" b="0"/>
          <a:pathLst>
            <a:path>
              <a:moveTo>
                <a:pt x="0" y="0"/>
              </a:moveTo>
              <a:lnTo>
                <a:pt x="0" y="224135"/>
              </a:lnTo>
              <a:lnTo>
                <a:pt x="1841708" y="224135"/>
              </a:lnTo>
              <a:lnTo>
                <a:pt x="1841708" y="355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A78AB-57AA-4EC3-8A00-1155A6068738}">
      <dsp:nvSpPr>
        <dsp:cNvPr id="0" name=""/>
        <dsp:cNvSpPr/>
      </dsp:nvSpPr>
      <dsp:spPr>
        <a:xfrm>
          <a:off x="3393657" y="1638788"/>
          <a:ext cx="195221" cy="495453"/>
        </a:xfrm>
        <a:custGeom>
          <a:avLst/>
          <a:gdLst/>
          <a:ahLst/>
          <a:cxnLst/>
          <a:rect l="0" t="0" r="0" b="0"/>
          <a:pathLst>
            <a:path>
              <a:moveTo>
                <a:pt x="0" y="0"/>
              </a:moveTo>
              <a:lnTo>
                <a:pt x="0" y="364516"/>
              </a:lnTo>
              <a:lnTo>
                <a:pt x="195221" y="364516"/>
              </a:lnTo>
              <a:lnTo>
                <a:pt x="195221" y="49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042B7-CEA2-44A7-8877-C2BE567CFFD3}">
      <dsp:nvSpPr>
        <dsp:cNvPr id="0" name=""/>
        <dsp:cNvSpPr/>
      </dsp:nvSpPr>
      <dsp:spPr>
        <a:xfrm>
          <a:off x="2276070" y="857662"/>
          <a:ext cx="1117587" cy="359479"/>
        </a:xfrm>
        <a:custGeom>
          <a:avLst/>
          <a:gdLst/>
          <a:ahLst/>
          <a:cxnLst/>
          <a:rect l="0" t="0" r="0" b="0"/>
          <a:pathLst>
            <a:path>
              <a:moveTo>
                <a:pt x="0" y="0"/>
              </a:moveTo>
              <a:lnTo>
                <a:pt x="0" y="228542"/>
              </a:lnTo>
              <a:lnTo>
                <a:pt x="1117587" y="228542"/>
              </a:lnTo>
              <a:lnTo>
                <a:pt x="1117587" y="359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669E1-A03A-4A5B-A572-4FD907E8613E}">
      <dsp:nvSpPr>
        <dsp:cNvPr id="0" name=""/>
        <dsp:cNvSpPr/>
      </dsp:nvSpPr>
      <dsp:spPr>
        <a:xfrm>
          <a:off x="697687" y="1596263"/>
          <a:ext cx="265694" cy="533131"/>
        </a:xfrm>
        <a:custGeom>
          <a:avLst/>
          <a:gdLst/>
          <a:ahLst/>
          <a:cxnLst/>
          <a:rect l="0" t="0" r="0" b="0"/>
          <a:pathLst>
            <a:path>
              <a:moveTo>
                <a:pt x="0" y="0"/>
              </a:moveTo>
              <a:lnTo>
                <a:pt x="0" y="402194"/>
              </a:lnTo>
              <a:lnTo>
                <a:pt x="265694" y="402194"/>
              </a:lnTo>
              <a:lnTo>
                <a:pt x="265694" y="5331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53673-93E4-4FCC-9EC8-297B1B92EA3D}">
      <dsp:nvSpPr>
        <dsp:cNvPr id="0" name=""/>
        <dsp:cNvSpPr/>
      </dsp:nvSpPr>
      <dsp:spPr>
        <a:xfrm>
          <a:off x="697687" y="857662"/>
          <a:ext cx="1578382" cy="359470"/>
        </a:xfrm>
        <a:custGeom>
          <a:avLst/>
          <a:gdLst/>
          <a:ahLst/>
          <a:cxnLst/>
          <a:rect l="0" t="0" r="0" b="0"/>
          <a:pathLst>
            <a:path>
              <a:moveTo>
                <a:pt x="1578382" y="0"/>
              </a:moveTo>
              <a:lnTo>
                <a:pt x="1578382" y="228533"/>
              </a:lnTo>
              <a:lnTo>
                <a:pt x="0" y="228533"/>
              </a:lnTo>
              <a:lnTo>
                <a:pt x="0" y="359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CB75A-7A50-4567-A042-A2836AAA1525}">
      <dsp:nvSpPr>
        <dsp:cNvPr id="0" name=""/>
        <dsp:cNvSpPr/>
      </dsp:nvSpPr>
      <dsp:spPr>
        <a:xfrm>
          <a:off x="2276070" y="245692"/>
          <a:ext cx="2344249" cy="354956"/>
        </a:xfrm>
        <a:custGeom>
          <a:avLst/>
          <a:gdLst/>
          <a:ahLst/>
          <a:cxnLst/>
          <a:rect l="0" t="0" r="0" b="0"/>
          <a:pathLst>
            <a:path>
              <a:moveTo>
                <a:pt x="2344249" y="0"/>
              </a:moveTo>
              <a:lnTo>
                <a:pt x="2344249" y="224018"/>
              </a:lnTo>
              <a:lnTo>
                <a:pt x="0" y="224018"/>
              </a:lnTo>
              <a:lnTo>
                <a:pt x="0" y="354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2DDAC-3DE2-47B6-BF29-A876195A0A8F}">
      <dsp:nvSpPr>
        <dsp:cNvPr id="0" name=""/>
        <dsp:cNvSpPr/>
      </dsp:nvSpPr>
      <dsp:spPr>
        <a:xfrm>
          <a:off x="3241926" y="-40795"/>
          <a:ext cx="2756786" cy="28648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6ACFE-48E8-4464-B1BF-91CB13A35AB1}">
      <dsp:nvSpPr>
        <dsp:cNvPr id="0" name=""/>
        <dsp:cNvSpPr/>
      </dsp:nvSpPr>
      <dsp:spPr>
        <a:xfrm>
          <a:off x="3398972" y="108398"/>
          <a:ext cx="2756786" cy="2864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Sector Público No Financiero SPNF</a:t>
          </a:r>
        </a:p>
      </dsp:txBody>
      <dsp:txXfrm>
        <a:off x="3407363" y="116789"/>
        <a:ext cx="2740004" cy="269706"/>
      </dsp:txXfrm>
    </dsp:sp>
    <dsp:sp modelId="{788D5D58-347E-42DE-97ED-234DC9FAA10C}">
      <dsp:nvSpPr>
        <dsp:cNvPr id="0" name=""/>
        <dsp:cNvSpPr/>
      </dsp:nvSpPr>
      <dsp:spPr>
        <a:xfrm>
          <a:off x="1406239" y="600648"/>
          <a:ext cx="1739662" cy="25701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728A2-3544-4595-834E-17247CAFC522}">
      <dsp:nvSpPr>
        <dsp:cNvPr id="0" name=""/>
        <dsp:cNvSpPr/>
      </dsp:nvSpPr>
      <dsp:spPr>
        <a:xfrm>
          <a:off x="1563285" y="749842"/>
          <a:ext cx="1739662" cy="25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a:t>
          </a:r>
          <a:r>
            <a:rPr lang="es-SV" sz="1400" b="1" kern="1200" dirty="0">
              <a:solidFill>
                <a:srgbClr val="002060"/>
              </a:solidFill>
              <a:latin typeface="Museo Sans 300" panose="02000000000000000000" pitchFamily="50" charset="0"/>
            </a:rPr>
            <a:t> General</a:t>
          </a:r>
        </a:p>
      </dsp:txBody>
      <dsp:txXfrm>
        <a:off x="1570813" y="757370"/>
        <a:ext cx="1724606" cy="241957"/>
      </dsp:txXfrm>
    </dsp:sp>
    <dsp:sp modelId="{574E27CF-F4A5-476F-A222-1A3396C44E3B}">
      <dsp:nvSpPr>
        <dsp:cNvPr id="0" name=""/>
        <dsp:cNvSpPr/>
      </dsp:nvSpPr>
      <dsp:spPr>
        <a:xfrm>
          <a:off x="-9021" y="1217133"/>
          <a:ext cx="1413417" cy="37913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EC52F-DEBD-488F-8C71-1929B65DBA50}">
      <dsp:nvSpPr>
        <dsp:cNvPr id="0" name=""/>
        <dsp:cNvSpPr/>
      </dsp:nvSpPr>
      <dsp:spPr>
        <a:xfrm>
          <a:off x="148025" y="1366327"/>
          <a:ext cx="1413417" cy="3791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 Central Consolidado</a:t>
          </a:r>
        </a:p>
      </dsp:txBody>
      <dsp:txXfrm>
        <a:off x="159129" y="1377431"/>
        <a:ext cx="1391209" cy="356922"/>
      </dsp:txXfrm>
    </dsp:sp>
    <dsp:sp modelId="{AE6643A6-598B-4EB7-BA07-5D199967CA4B}">
      <dsp:nvSpPr>
        <dsp:cNvPr id="0" name=""/>
        <dsp:cNvSpPr/>
      </dsp:nvSpPr>
      <dsp:spPr>
        <a:xfrm>
          <a:off x="-9021" y="2129395"/>
          <a:ext cx="1944806" cy="283075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5D614-397C-400E-B90C-E1BABDC5DF14}">
      <dsp:nvSpPr>
        <dsp:cNvPr id="0" name=""/>
        <dsp:cNvSpPr/>
      </dsp:nvSpPr>
      <dsp:spPr>
        <a:xfrm>
          <a:off x="148025" y="2278589"/>
          <a:ext cx="1944806" cy="28307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Ejecutivo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Legislativo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Judicial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Ministerio Público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Otras Instituciones (C. de C., Tribunales, CNJ)</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Otras Instituciones del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SETEFE</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FOVIAL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-FANTEL</a:t>
          </a:r>
          <a:endParaRPr lang="es-SV" sz="950" kern="1200" baseline="0" dirty="0">
            <a:latin typeface="Museo Sans 300" panose="02000000000000000000" pitchFamily="50" charset="0"/>
          </a:endParaRPr>
        </a:p>
        <a:p>
          <a:pPr marL="0" lvl="0" indent="0" algn="just" defTabSz="422275">
            <a:lnSpc>
              <a:spcPct val="90000"/>
            </a:lnSpc>
            <a:spcBef>
              <a:spcPct val="0"/>
            </a:spcBef>
            <a:spcAft>
              <a:spcPct val="35000"/>
            </a:spcAft>
            <a:buNone/>
          </a:pPr>
          <a:endParaRPr lang="es-SV" sz="1000" kern="1200" baseline="0" dirty="0">
            <a:latin typeface="Museo Sans 300" panose="02000000000000000000" pitchFamily="50" charset="0"/>
          </a:endParaRPr>
        </a:p>
      </dsp:txBody>
      <dsp:txXfrm>
        <a:off x="204986" y="2335550"/>
        <a:ext cx="1830884" cy="2716829"/>
      </dsp:txXfrm>
    </dsp:sp>
    <dsp:sp modelId="{0FDDE421-EFED-4916-9C4D-7957B37207A8}">
      <dsp:nvSpPr>
        <dsp:cNvPr id="0" name=""/>
        <dsp:cNvSpPr/>
      </dsp:nvSpPr>
      <dsp:spPr>
        <a:xfrm>
          <a:off x="2048854" y="1217142"/>
          <a:ext cx="2689606" cy="42164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9AB1E-F74D-42F5-B2ED-6CFD6A4F3B19}">
      <dsp:nvSpPr>
        <dsp:cNvPr id="0" name=""/>
        <dsp:cNvSpPr/>
      </dsp:nvSpPr>
      <dsp:spPr>
        <a:xfrm>
          <a:off x="2205900" y="1366336"/>
          <a:ext cx="2689606" cy="421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Resto del Gobierno General</a:t>
          </a:r>
        </a:p>
      </dsp:txBody>
      <dsp:txXfrm>
        <a:off x="2218250" y="1378686"/>
        <a:ext cx="2664906" cy="396946"/>
      </dsp:txXfrm>
    </dsp:sp>
    <dsp:sp modelId="{2155663E-15F5-470B-97E4-44A6FF3FCB01}">
      <dsp:nvSpPr>
        <dsp:cNvPr id="0" name=""/>
        <dsp:cNvSpPr/>
      </dsp:nvSpPr>
      <dsp:spPr>
        <a:xfrm>
          <a:off x="2453890" y="2134242"/>
          <a:ext cx="2269977" cy="313114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36260-7DF8-4B66-B095-EC76C3A773C6}">
      <dsp:nvSpPr>
        <dsp:cNvPr id="0" name=""/>
        <dsp:cNvSpPr/>
      </dsp:nvSpPr>
      <dsp:spPr>
        <a:xfrm>
          <a:off x="2610937" y="2283436"/>
          <a:ext cx="2269977" cy="3131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ISSS (IVM y Régimen de Salud)</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Municipalidades (Transferencias  e Ingresos Propios)</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3. Otras Instituciones Descentralizadas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Caja mutual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ENA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CENTA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-INDES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ISTU</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CORSATUR</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CONACYT</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-Hospitales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UES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-Otros</a:t>
          </a:r>
        </a:p>
      </dsp:txBody>
      <dsp:txXfrm>
        <a:off x="2677422" y="2349921"/>
        <a:ext cx="2137007" cy="2998173"/>
      </dsp:txXfrm>
    </dsp:sp>
    <dsp:sp modelId="{E4639D78-B19D-41F9-A316-5AA106289AFF}">
      <dsp:nvSpPr>
        <dsp:cNvPr id="0" name=""/>
        <dsp:cNvSpPr/>
      </dsp:nvSpPr>
      <dsp:spPr>
        <a:xfrm>
          <a:off x="5404353" y="600765"/>
          <a:ext cx="2115349" cy="32219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6F5B9-7915-4EC6-86BB-B4311FE57814}">
      <dsp:nvSpPr>
        <dsp:cNvPr id="0" name=""/>
        <dsp:cNvSpPr/>
      </dsp:nvSpPr>
      <dsp:spPr>
        <a:xfrm>
          <a:off x="5561400" y="749959"/>
          <a:ext cx="2115349" cy="322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Empresas</a:t>
          </a:r>
          <a:r>
            <a:rPr lang="es-SV" sz="1400" b="1" kern="1200" dirty="0">
              <a:solidFill>
                <a:srgbClr val="002060"/>
              </a:solidFill>
              <a:latin typeface="Museo Sans 300" panose="02000000000000000000" pitchFamily="50" charset="0"/>
            </a:rPr>
            <a:t> Públicas No Financieras</a:t>
          </a:r>
        </a:p>
      </dsp:txBody>
      <dsp:txXfrm>
        <a:off x="5570837" y="759396"/>
        <a:ext cx="2096475" cy="303317"/>
      </dsp:txXfrm>
    </dsp:sp>
    <dsp:sp modelId="{0B74D49F-D4EF-4305-BCB3-EF7FC6F91E93}">
      <dsp:nvSpPr>
        <dsp:cNvPr id="0" name=""/>
        <dsp:cNvSpPr/>
      </dsp:nvSpPr>
      <dsp:spPr>
        <a:xfrm>
          <a:off x="5820435" y="2106342"/>
          <a:ext cx="1413417" cy="89752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54129-D178-4869-B635-10BA1166016F}">
      <dsp:nvSpPr>
        <dsp:cNvPr id="0" name=""/>
        <dsp:cNvSpPr/>
      </dsp:nvSpPr>
      <dsp:spPr>
        <a:xfrm>
          <a:off x="5977482" y="2255536"/>
          <a:ext cx="1413417" cy="8975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s-SV" sz="1000" kern="1200" baseline="0" dirty="0">
              <a:solidFill>
                <a:srgbClr val="002060"/>
              </a:solidFill>
              <a:latin typeface="Museo Sans 300" panose="02000000000000000000" pitchFamily="50" charset="0"/>
            </a:rPr>
            <a:t>- </a:t>
          </a:r>
          <a:r>
            <a:rPr lang="es-SV" sz="1000" b="1" kern="1200" baseline="0" dirty="0">
              <a:solidFill>
                <a:srgbClr val="002060"/>
              </a:solidFill>
              <a:latin typeface="Museo Sans 300" panose="02000000000000000000" pitchFamily="50" charset="0"/>
            </a:rPr>
            <a:t>CEL</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 CEPA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-ANDA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-LNB</a:t>
          </a:r>
        </a:p>
      </dsp:txBody>
      <dsp:txXfrm>
        <a:off x="6003769" y="2281823"/>
        <a:ext cx="1360843" cy="844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13/9/2023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72602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13/9/2023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89446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13/9/2023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19285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13/9/2023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78409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AB53FE-B917-4E74-8875-EA9A8C204A32}" type="datetimeFigureOut">
              <a:rPr lang="es-SV" smtClean="0"/>
              <a:t>13/9/2023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7125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AB53FE-B917-4E74-8875-EA9A8C204A32}" type="datetimeFigureOut">
              <a:rPr lang="es-SV" smtClean="0"/>
              <a:t>13/9/2023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5147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AB53FE-B917-4E74-8875-EA9A8C204A32}" type="datetimeFigureOut">
              <a:rPr lang="es-SV" smtClean="0"/>
              <a:t>13/9/2023</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818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AB53FE-B917-4E74-8875-EA9A8C204A32}" type="datetimeFigureOut">
              <a:rPr lang="es-SV" smtClean="0"/>
              <a:t>13/9/2023</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508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53FE-B917-4E74-8875-EA9A8C204A32}" type="datetimeFigureOut">
              <a:rPr lang="es-SV" smtClean="0"/>
              <a:t>13/9/2023</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8715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13/9/2023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60319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13/9/2023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39789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53FE-B917-4E74-8875-EA9A8C204A32}" type="datetimeFigureOut">
              <a:rPr lang="es-SV" smtClean="0"/>
              <a:t>13/9/2023</a:t>
            </a:fld>
            <a:endParaRPr lang="es-S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37F6-8269-47DA-A573-232BA8C11BA4}" type="slidenum">
              <a:rPr lang="es-SV" smtClean="0"/>
              <a:t>‹Nº›</a:t>
            </a:fld>
            <a:endParaRPr lang="es-SV"/>
          </a:p>
        </p:txBody>
      </p:sp>
    </p:spTree>
    <p:extLst>
      <p:ext uri="{BB962C8B-B14F-4D97-AF65-F5344CB8AC3E}">
        <p14:creationId xmlns:p14="http://schemas.microsoft.com/office/powerpoint/2010/main" val="419063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7.xlsx"/></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8.xlsx"/></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9.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10.xlsx"/></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11.xlsx"/></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12.xls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Excel_Worksheet13.xls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Excel_Worksheet14.xlsx"/></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package" Target="../embeddings/Microsoft_Excel_Worksheet15.xlsx"/></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Excel_Worksheet16.xlsx"/></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package" Target="../embeddings/Microsoft_Excel_Worksheet17.xlsx"/></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package" Target="../embeddings/Microsoft_Excel_Worksheet18.xlsx"/></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0.emf"/><Relationship Id="rId4" Type="http://schemas.openxmlformats.org/officeDocument/2006/relationships/package" Target="../embeddings/Microsoft_Excel_Worksheet19.xlsx"/></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package" Target="../embeddings/Microsoft_Excel_Worksheet23.xlsx"/></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2.emf"/><Relationship Id="rId4" Type="http://schemas.openxmlformats.org/officeDocument/2006/relationships/package" Target="../embeddings/Microsoft_Excel_Worksheet24.xlsx"/></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package" Target="../embeddings/Microsoft_Excel_Worksheet25.xlsx"/></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4.emf"/><Relationship Id="rId4" Type="http://schemas.openxmlformats.org/officeDocument/2006/relationships/package" Target="../embeddings/Microsoft_Excel_Worksheet26.xlsx"/></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5.emf"/><Relationship Id="rId4" Type="http://schemas.openxmlformats.org/officeDocument/2006/relationships/package" Target="../embeddings/Microsoft_Excel_Worksheet27.xlsx"/></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6.emf"/><Relationship Id="rId4" Type="http://schemas.openxmlformats.org/officeDocument/2006/relationships/package" Target="../embeddings/Microsoft_Excel_Worksheet28.xlsx"/></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7.emf"/><Relationship Id="rId4" Type="http://schemas.openxmlformats.org/officeDocument/2006/relationships/package" Target="../embeddings/Microsoft_Excel_Worksheet29.xlsx"/></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8.emf"/><Relationship Id="rId4" Type="http://schemas.openxmlformats.org/officeDocument/2006/relationships/package" Target="../embeddings/Microsoft_Excel_Worksheet30.xlsx"/></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29.emf"/><Relationship Id="rId4" Type="http://schemas.openxmlformats.org/officeDocument/2006/relationships/package" Target="../embeddings/Microsoft_Excel_Worksheet31.xlsx"/></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0.emf"/><Relationship Id="rId4" Type="http://schemas.openxmlformats.org/officeDocument/2006/relationships/package" Target="../embeddings/Microsoft_Excel_Worksheet32.xlsx"/></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1.emf"/><Relationship Id="rId4" Type="http://schemas.openxmlformats.org/officeDocument/2006/relationships/package" Target="../embeddings/Microsoft_Excel_Worksheet34.xlsx"/></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2.emf"/><Relationship Id="rId4" Type="http://schemas.openxmlformats.org/officeDocument/2006/relationships/package" Target="../embeddings/Microsoft_Excel_Worksheet35.xlsx"/></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3.emf"/><Relationship Id="rId4" Type="http://schemas.openxmlformats.org/officeDocument/2006/relationships/package" Target="../embeddings/Microsoft_Excel_Worksheet36.xlsx"/></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4.emf"/><Relationship Id="rId4" Type="http://schemas.openxmlformats.org/officeDocument/2006/relationships/package" Target="../embeddings/Microsoft_Excel_Worksheet37.xlsx"/></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5.emf"/><Relationship Id="rId4" Type="http://schemas.openxmlformats.org/officeDocument/2006/relationships/package" Target="../embeddings/Microsoft_Excel_Worksheet38.xlsx"/></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6.emf"/><Relationship Id="rId4" Type="http://schemas.openxmlformats.org/officeDocument/2006/relationships/package" Target="../embeddings/Microsoft_Excel_Worksheet39.xlsx"/></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7.emf"/><Relationship Id="rId4" Type="http://schemas.openxmlformats.org/officeDocument/2006/relationships/package" Target="../embeddings/Microsoft_Excel_Worksheet41.xlsx"/></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8.emf"/><Relationship Id="rId4" Type="http://schemas.openxmlformats.org/officeDocument/2006/relationships/package" Target="../embeddings/Microsoft_Excel_Worksheet42.xlsx"/></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39.emf"/><Relationship Id="rId4" Type="http://schemas.openxmlformats.org/officeDocument/2006/relationships/package" Target="../embeddings/Microsoft_Excel_Worksheet43.xlsx"/></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0.emf"/><Relationship Id="rId4" Type="http://schemas.openxmlformats.org/officeDocument/2006/relationships/package" Target="../embeddings/Microsoft_Excel_Worksheet44.xlsx"/></Relationships>
</file>

<file path=ppt/slides/_rels/slide5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1.emf"/><Relationship Id="rId4" Type="http://schemas.openxmlformats.org/officeDocument/2006/relationships/package" Target="../embeddings/Microsoft_Excel_Worksheet50.xlsx"/></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9F9687-B5AB-48F6-AD77-AF027DE1565D}"/>
              </a:ext>
            </a:extLst>
          </p:cNvPr>
          <p:cNvSpPr/>
          <p:nvPr/>
        </p:nvSpPr>
        <p:spPr>
          <a:xfrm>
            <a:off x="0" y="7706"/>
            <a:ext cx="9144000" cy="6858000"/>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5" name="Imagen 4">
            <a:extLst>
              <a:ext uri="{FF2B5EF4-FFF2-40B4-BE49-F238E27FC236}">
                <a16:creationId xmlns:a16="http://schemas.microsoft.com/office/drawing/2014/main" id="{31C09CD6-8A59-BC4E-AA50-20EC616AF9BF}"/>
              </a:ext>
            </a:extLst>
          </p:cNvPr>
          <p:cNvPicPr>
            <a:picLocks noChangeAspect="1"/>
          </p:cNvPicPr>
          <p:nvPr/>
        </p:nvPicPr>
        <p:blipFill rotWithShape="1">
          <a:blip r:embed="rId2">
            <a:extLst>
              <a:ext uri="{28A0092B-C50C-407E-A947-70E740481C1C}">
                <a14:useLocalDpi xmlns:a14="http://schemas.microsoft.com/office/drawing/2010/main" val="0"/>
              </a:ext>
            </a:extLst>
          </a:blip>
          <a:srcRect t="26483" b="26336"/>
          <a:stretch/>
        </p:blipFill>
        <p:spPr>
          <a:xfrm>
            <a:off x="2835667" y="2619910"/>
            <a:ext cx="3462392" cy="1633592"/>
          </a:xfrm>
          <a:prstGeom prst="rect">
            <a:avLst/>
          </a:prstGeom>
        </p:spPr>
      </p:pic>
    </p:spTree>
    <p:extLst>
      <p:ext uri="{BB962C8B-B14F-4D97-AF65-F5344CB8AC3E}">
        <p14:creationId xmlns:p14="http://schemas.microsoft.com/office/powerpoint/2010/main" val="20416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10</a:t>
            </a:fld>
            <a:endParaRPr lang="es-SV" sz="1050" dirty="0">
              <a:solidFill>
                <a:srgbClr val="111E60"/>
              </a:solidFill>
              <a:latin typeface="Museo Sans 500" panose="02000000000000000000" pitchFamily="2" charset="77"/>
            </a:endParaRPr>
          </a:p>
        </p:txBody>
      </p:sp>
      <p:graphicFrame>
        <p:nvGraphicFramePr>
          <p:cNvPr id="9" name="Objeto 10">
            <a:extLst>
              <a:ext uri="{FF2B5EF4-FFF2-40B4-BE49-F238E27FC236}">
                <a16:creationId xmlns:a16="http://schemas.microsoft.com/office/drawing/2014/main" id="{2A3DA96D-49B6-4EDE-A981-5B1AE1287BF8}"/>
              </a:ext>
            </a:extLst>
          </p:cNvPr>
          <p:cNvGraphicFramePr>
            <a:graphicFrameLocks noChangeAspect="1"/>
          </p:cNvGraphicFramePr>
          <p:nvPr>
            <p:extLst>
              <p:ext uri="{D42A27DB-BD31-4B8C-83A1-F6EECF244321}">
                <p14:modId xmlns:p14="http://schemas.microsoft.com/office/powerpoint/2010/main" val="2660036968"/>
              </p:ext>
            </p:extLst>
          </p:nvPr>
        </p:nvGraphicFramePr>
        <p:xfrm>
          <a:off x="2103438" y="898525"/>
          <a:ext cx="4975225" cy="5402263"/>
        </p:xfrm>
        <a:graphic>
          <a:graphicData uri="http://schemas.openxmlformats.org/presentationml/2006/ole">
            <mc:AlternateContent xmlns:mc="http://schemas.openxmlformats.org/markup-compatibility/2006">
              <mc:Choice xmlns:v="urn:schemas-microsoft-com:vml" Requires="v">
                <p:oleObj spid="_x0000_s1142" name="Worksheet" r:id="rId4" imgW="8677320" imgH="9420259" progId="Excel.Sheet.12">
                  <p:embed/>
                </p:oleObj>
              </mc:Choice>
              <mc:Fallback>
                <p:oleObj name="Worksheet" r:id="rId4" imgW="8677320" imgH="9420259" progId="Excel.Sheet.12">
                  <p:embed/>
                  <p:pic>
                    <p:nvPicPr>
                      <p:cNvPr id="13318" name="Objeto 10">
                        <a:extLst>
                          <a:ext uri="{FF2B5EF4-FFF2-40B4-BE49-F238E27FC236}">
                            <a16:creationId xmlns:a16="http://schemas.microsoft.com/office/drawing/2014/main" id="{F2756BA2-403F-42C7-B0C8-836B29EDE119}"/>
                          </a:ext>
                        </a:extLst>
                      </p:cNvPr>
                      <p:cNvPicPr>
                        <a:picLocks noChangeAspect="1" noChangeArrowheads="1"/>
                      </p:cNvPicPr>
                      <p:nvPr/>
                    </p:nvPicPr>
                    <p:blipFill>
                      <a:blip r:embed="rId5"/>
                      <a:srcRect/>
                      <a:stretch>
                        <a:fillRect/>
                      </a:stretch>
                    </p:blipFill>
                    <p:spPr bwMode="auto">
                      <a:xfrm>
                        <a:off x="2103438" y="898525"/>
                        <a:ext cx="4975225" cy="54022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5863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11</a:t>
            </a:fld>
            <a:endParaRPr lang="es-SV" sz="1050" dirty="0">
              <a:solidFill>
                <a:srgbClr val="111E60"/>
              </a:solidFill>
              <a:latin typeface="Museo Sans 500" panose="02000000000000000000" pitchFamily="2" charset="77"/>
            </a:endParaRPr>
          </a:p>
        </p:txBody>
      </p:sp>
      <p:graphicFrame>
        <p:nvGraphicFramePr>
          <p:cNvPr id="10" name="Objeto 10">
            <a:extLst>
              <a:ext uri="{FF2B5EF4-FFF2-40B4-BE49-F238E27FC236}">
                <a16:creationId xmlns:a16="http://schemas.microsoft.com/office/drawing/2014/main" id="{13E9B3E4-2F99-4977-9F77-479DE7C4718D}"/>
              </a:ext>
            </a:extLst>
          </p:cNvPr>
          <p:cNvGraphicFramePr>
            <a:graphicFrameLocks noChangeAspect="1"/>
          </p:cNvGraphicFramePr>
          <p:nvPr>
            <p:extLst>
              <p:ext uri="{D42A27DB-BD31-4B8C-83A1-F6EECF244321}">
                <p14:modId xmlns:p14="http://schemas.microsoft.com/office/powerpoint/2010/main" val="92880199"/>
              </p:ext>
            </p:extLst>
          </p:nvPr>
        </p:nvGraphicFramePr>
        <p:xfrm>
          <a:off x="2103438" y="898525"/>
          <a:ext cx="4975225" cy="5402263"/>
        </p:xfrm>
        <a:graphic>
          <a:graphicData uri="http://schemas.openxmlformats.org/presentationml/2006/ole">
            <mc:AlternateContent xmlns:mc="http://schemas.openxmlformats.org/markup-compatibility/2006">
              <mc:Choice xmlns:v="urn:schemas-microsoft-com:vml" Requires="v">
                <p:oleObj spid="_x0000_s2161" name="Worksheet" r:id="rId4" imgW="8677320" imgH="9420259" progId="Excel.Sheet.12">
                  <p:embed/>
                </p:oleObj>
              </mc:Choice>
              <mc:Fallback>
                <p:oleObj name="Worksheet" r:id="rId4" imgW="8677320" imgH="9420259" progId="Excel.Sheet.12">
                  <p:embed/>
                  <p:pic>
                    <p:nvPicPr>
                      <p:cNvPr id="9" name="Objeto 10">
                        <a:extLst>
                          <a:ext uri="{FF2B5EF4-FFF2-40B4-BE49-F238E27FC236}">
                            <a16:creationId xmlns:a16="http://schemas.microsoft.com/office/drawing/2014/main" id="{2A3DA96D-49B6-4EDE-A981-5B1AE1287BF8}"/>
                          </a:ext>
                        </a:extLst>
                      </p:cNvPr>
                      <p:cNvPicPr>
                        <a:picLocks noChangeAspect="1" noChangeArrowheads="1"/>
                      </p:cNvPicPr>
                      <p:nvPr/>
                    </p:nvPicPr>
                    <p:blipFill>
                      <a:blip r:embed="rId5"/>
                      <a:srcRect/>
                      <a:stretch>
                        <a:fillRect/>
                      </a:stretch>
                    </p:blipFill>
                    <p:spPr bwMode="auto">
                      <a:xfrm>
                        <a:off x="2103438" y="898525"/>
                        <a:ext cx="4975225" cy="54022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1333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Déficit del SPNF,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12</a:t>
            </a:fld>
            <a:endParaRPr lang="es-SV" sz="1050" dirty="0">
              <a:solidFill>
                <a:srgbClr val="111E60"/>
              </a:solidFill>
              <a:latin typeface="Museo Sans 500" panose="02000000000000000000" pitchFamily="2" charset="77"/>
            </a:endParaRPr>
          </a:p>
        </p:txBody>
      </p:sp>
      <p:graphicFrame>
        <p:nvGraphicFramePr>
          <p:cNvPr id="9" name="Gráfico 6">
            <a:extLst>
              <a:ext uri="{FF2B5EF4-FFF2-40B4-BE49-F238E27FC236}">
                <a16:creationId xmlns:a16="http://schemas.microsoft.com/office/drawing/2014/main" id="{10425D6D-CB18-4E7F-8FE9-3BD87E15BEE6}"/>
              </a:ext>
            </a:extLst>
          </p:cNvPr>
          <p:cNvGraphicFramePr>
            <a:graphicFrameLocks/>
          </p:cNvGraphicFramePr>
          <p:nvPr>
            <p:extLst>
              <p:ext uri="{D42A27DB-BD31-4B8C-83A1-F6EECF244321}">
                <p14:modId xmlns:p14="http://schemas.microsoft.com/office/powerpoint/2010/main" val="3177953455"/>
              </p:ext>
            </p:extLst>
          </p:nvPr>
        </p:nvGraphicFramePr>
        <p:xfrm>
          <a:off x="466725" y="939178"/>
          <a:ext cx="8201025" cy="4800258"/>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7412" y="6097019"/>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spTree>
    <p:extLst>
      <p:ext uri="{BB962C8B-B14F-4D97-AF65-F5344CB8AC3E}">
        <p14:creationId xmlns:p14="http://schemas.microsoft.com/office/powerpoint/2010/main" val="26921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Balance primario  del SPNF,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2650" y="6148388"/>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graphicFrame>
        <p:nvGraphicFramePr>
          <p:cNvPr id="10" name="Gráfico 9">
            <a:extLst>
              <a:ext uri="{FF2B5EF4-FFF2-40B4-BE49-F238E27FC236}">
                <a16:creationId xmlns:a16="http://schemas.microsoft.com/office/drawing/2014/main" id="{222FB0BC-FB8E-420C-A6F3-2A9AB80912F9}"/>
              </a:ext>
            </a:extLst>
          </p:cNvPr>
          <p:cNvGraphicFramePr>
            <a:graphicFrameLocks/>
          </p:cNvGraphicFramePr>
          <p:nvPr>
            <p:extLst>
              <p:ext uri="{D42A27DB-BD31-4B8C-83A1-F6EECF244321}">
                <p14:modId xmlns:p14="http://schemas.microsoft.com/office/powerpoint/2010/main" val="468745713"/>
              </p:ext>
            </p:extLst>
          </p:nvPr>
        </p:nvGraphicFramePr>
        <p:xfrm>
          <a:off x="476250" y="900114"/>
          <a:ext cx="8181976" cy="5071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67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A0082932-2F24-41B1-9C3C-AE9DF0EF4C81}"/>
              </a:ext>
            </a:extLst>
          </p:cNvPr>
          <p:cNvGraphicFramePr>
            <a:graphicFrameLocks noChangeAspect="1"/>
          </p:cNvGraphicFramePr>
          <p:nvPr>
            <p:extLst>
              <p:ext uri="{D42A27DB-BD31-4B8C-83A1-F6EECF244321}">
                <p14:modId xmlns:p14="http://schemas.microsoft.com/office/powerpoint/2010/main" val="1716852524"/>
              </p:ext>
            </p:extLst>
          </p:nvPr>
        </p:nvGraphicFramePr>
        <p:xfrm>
          <a:off x="1222375" y="885825"/>
          <a:ext cx="6667500" cy="5521325"/>
        </p:xfrm>
        <a:graphic>
          <a:graphicData uri="http://schemas.openxmlformats.org/presentationml/2006/ole">
            <mc:AlternateContent xmlns:mc="http://schemas.openxmlformats.org/markup-compatibility/2006">
              <mc:Choice xmlns:v="urn:schemas-microsoft-com:vml" Requires="v">
                <p:oleObj spid="_x0000_s6255" name="Worksheet" r:id="rId4" imgW="11363331" imgH="9848884" progId="Excel.Sheet.12">
                  <p:embed/>
                </p:oleObj>
              </mc:Choice>
              <mc:Fallback>
                <p:oleObj name="Worksheet" r:id="rId4" imgW="11363331" imgH="9848884" progId="Excel.Sheet.12">
                  <p:embed/>
                  <p:pic>
                    <p:nvPicPr>
                      <p:cNvPr id="20486" name="Objeto 6">
                        <a:extLst>
                          <a:ext uri="{FF2B5EF4-FFF2-40B4-BE49-F238E27FC236}">
                            <a16:creationId xmlns:a16="http://schemas.microsoft.com/office/drawing/2014/main" id="{B35BF3EF-75EB-49C7-82BD-39559FE4CB57}"/>
                          </a:ext>
                        </a:extLst>
                      </p:cNvPr>
                      <p:cNvPicPr>
                        <a:picLocks noChangeAspect="1" noChangeArrowheads="1"/>
                      </p:cNvPicPr>
                      <p:nvPr/>
                    </p:nvPicPr>
                    <p:blipFill>
                      <a:blip r:embed="rId5"/>
                      <a:srcRect/>
                      <a:stretch>
                        <a:fillRect/>
                      </a:stretch>
                    </p:blipFill>
                    <p:spPr bwMode="auto">
                      <a:xfrm>
                        <a:off x="1222375" y="885825"/>
                        <a:ext cx="6667500" cy="55213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4865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15</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CF798302-4541-4FF5-90DD-E69D9A993B61}"/>
              </a:ext>
            </a:extLst>
          </p:cNvPr>
          <p:cNvGraphicFramePr>
            <a:graphicFrameLocks noChangeAspect="1"/>
          </p:cNvGraphicFramePr>
          <p:nvPr>
            <p:extLst>
              <p:ext uri="{D42A27DB-BD31-4B8C-83A1-F6EECF244321}">
                <p14:modId xmlns:p14="http://schemas.microsoft.com/office/powerpoint/2010/main" val="3327469198"/>
              </p:ext>
            </p:extLst>
          </p:nvPr>
        </p:nvGraphicFramePr>
        <p:xfrm>
          <a:off x="1138238" y="862697"/>
          <a:ext cx="6853237" cy="5571659"/>
        </p:xfrm>
        <a:graphic>
          <a:graphicData uri="http://schemas.openxmlformats.org/presentationml/2006/ole">
            <mc:AlternateContent xmlns:mc="http://schemas.openxmlformats.org/markup-compatibility/2006">
              <mc:Choice xmlns:v="urn:schemas-microsoft-com:vml" Requires="v">
                <p:oleObj spid="_x0000_s7279" name="Worksheet" r:id="rId4" imgW="11363331" imgH="9705907" progId="Excel.Sheet.12">
                  <p:embed/>
                </p:oleObj>
              </mc:Choice>
              <mc:Fallback>
                <p:oleObj name="Worksheet" r:id="rId4" imgW="11363331" imgH="9705907" progId="Excel.Sheet.12">
                  <p:embed/>
                  <p:pic>
                    <p:nvPicPr>
                      <p:cNvPr id="21510" name="Objeto 8">
                        <a:extLst>
                          <a:ext uri="{FF2B5EF4-FFF2-40B4-BE49-F238E27FC236}">
                            <a16:creationId xmlns:a16="http://schemas.microsoft.com/office/drawing/2014/main" id="{7E71987B-8029-4F4C-A93D-A28564C00BCA}"/>
                          </a:ext>
                        </a:extLst>
                      </p:cNvPr>
                      <p:cNvPicPr>
                        <a:picLocks noChangeAspect="1" noChangeArrowheads="1"/>
                      </p:cNvPicPr>
                      <p:nvPr/>
                    </p:nvPicPr>
                    <p:blipFill>
                      <a:blip r:embed="rId5"/>
                      <a:srcRect/>
                      <a:stretch>
                        <a:fillRect/>
                      </a:stretch>
                    </p:blipFill>
                    <p:spPr bwMode="auto">
                      <a:xfrm>
                        <a:off x="1138238" y="862697"/>
                        <a:ext cx="6853237" cy="55716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1186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16</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3473162336"/>
              </p:ext>
            </p:extLst>
          </p:nvPr>
        </p:nvGraphicFramePr>
        <p:xfrm>
          <a:off x="1180214" y="920767"/>
          <a:ext cx="6783572" cy="5459560"/>
        </p:xfrm>
        <a:graphic>
          <a:graphicData uri="http://schemas.openxmlformats.org/presentationml/2006/ole">
            <mc:AlternateContent xmlns:mc="http://schemas.openxmlformats.org/markup-compatibility/2006">
              <mc:Choice xmlns:v="urn:schemas-microsoft-com:vml" Requires="v">
                <p:oleObj spid="_x0000_s8302" name="Worksheet" r:id="rId4" imgW="11411039" imgH="9610691" progId="Excel.Sheet.12">
                  <p:embed/>
                </p:oleObj>
              </mc:Choice>
              <mc:Fallback>
                <p:oleObj name="Worksheet" r:id="rId4" imgW="11411039" imgH="9610691" progId="Excel.Sheet.12">
                  <p:embed/>
                  <p:pic>
                    <p:nvPicPr>
                      <p:cNvPr id="22534" name="Objeto 8">
                        <a:extLst>
                          <a:ext uri="{FF2B5EF4-FFF2-40B4-BE49-F238E27FC236}">
                            <a16:creationId xmlns:a16="http://schemas.microsoft.com/office/drawing/2014/main" id="{A1270808-8B2F-405B-8266-F135E6F4A297}"/>
                          </a:ext>
                        </a:extLst>
                      </p:cNvPr>
                      <p:cNvPicPr>
                        <a:picLocks noChangeAspect="1" noChangeArrowheads="1"/>
                      </p:cNvPicPr>
                      <p:nvPr/>
                    </p:nvPicPr>
                    <p:blipFill>
                      <a:blip r:embed="rId5"/>
                      <a:srcRect/>
                      <a:stretch>
                        <a:fillRect/>
                      </a:stretch>
                    </p:blipFill>
                    <p:spPr bwMode="auto">
                      <a:xfrm>
                        <a:off x="1180214" y="920767"/>
                        <a:ext cx="6783572" cy="54595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4131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17</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1668917744"/>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7188"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6106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1726437947"/>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9197"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9330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3906192418"/>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55314"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7614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61884"/>
          </a:xfrm>
          <a:prstGeom prst="rect">
            <a:avLst/>
          </a:prstGeom>
          <a:ln>
            <a:noFill/>
          </a:ln>
        </p:spPr>
        <p:txBody>
          <a:bodyPr wrap="square">
            <a:spAutoFit/>
          </a:bodyPr>
          <a:lstStyle/>
          <a:p>
            <a:pPr algn="ctr">
              <a:lnSpc>
                <a:spcPct val="100000"/>
              </a:lnSpc>
              <a:spcBef>
                <a:spcPct val="0"/>
              </a:spcBef>
              <a:buFontTx/>
              <a:buNone/>
            </a:pPr>
            <a:r>
              <a:rPr lang="es-SV" altLang="es-SV" sz="2000" b="1" dirty="0">
                <a:solidFill>
                  <a:srgbClr val="111E60"/>
                </a:solidFill>
                <a:latin typeface="Bembo Std" panose="02020605060306020A03" pitchFamily="18" charset="0"/>
                <a:cs typeface="Arial" panose="020B0604020202020204" pitchFamily="34" charset="0"/>
              </a:rPr>
              <a:t>ESTADISTICAS BASICAS SOBRE LAS FINANZAS PUBLICAS</a:t>
            </a:r>
          </a:p>
          <a:p>
            <a:pPr algn="ctr">
              <a:lnSpc>
                <a:spcPct val="100000"/>
              </a:lnSpc>
              <a:spcBef>
                <a:spcPct val="0"/>
              </a:spcBef>
              <a:buFontTx/>
              <a:buNone/>
            </a:pPr>
            <a:r>
              <a:rPr lang="es-ES" altLang="es-SV" sz="2000" b="1" dirty="0">
                <a:solidFill>
                  <a:srgbClr val="111E60"/>
                </a:solidFill>
                <a:latin typeface="Bembo Std" panose="02020605060306020A03" pitchFamily="18" charset="0"/>
                <a:cs typeface="Arial" panose="020B0604020202020204" pitchFamily="34" charset="0"/>
              </a:rPr>
              <a:t>a junio de 2023 (Preliminar) </a:t>
            </a:r>
            <a:endParaRPr lang="es-SV" altLang="es-SV" sz="20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b="1" dirty="0">
              <a:solidFill>
                <a:srgbClr val="313945"/>
              </a:solidFill>
              <a:latin typeface="Bembo Std" panose="02020605060306020A03" pitchFamily="18" charset="0"/>
              <a:cs typeface="Arial" panose="020B0604020202020204" pitchFamily="34" charset="0"/>
            </a:endParaRPr>
          </a:p>
          <a:p>
            <a:pPr algn="ctr">
              <a:lnSpc>
                <a:spcPct val="100000"/>
              </a:lnSpc>
              <a:spcBef>
                <a:spcPct val="0"/>
              </a:spcBef>
              <a:buFontTx/>
              <a:buNone/>
            </a:pPr>
            <a:r>
              <a:rPr lang="es-SV" altLang="es-SV" dirty="0">
                <a:solidFill>
                  <a:srgbClr val="313945"/>
                </a:solidFill>
                <a:latin typeface="Bembo Std" panose="02020605060306020A03" pitchFamily="18" charset="0"/>
                <a:cs typeface="Arial" panose="020B0604020202020204" pitchFamily="34" charset="0"/>
              </a:rPr>
              <a:t>DIRECCION DE POLITICA ECONOMICA Y FISCAL</a:t>
            </a:r>
          </a:p>
        </p:txBody>
      </p:sp>
      <p:sp>
        <p:nvSpPr>
          <p:cNvPr id="5" name="Rectángulo 4">
            <a:extLst>
              <a:ext uri="{FF2B5EF4-FFF2-40B4-BE49-F238E27FC236}">
                <a16:creationId xmlns:a16="http://schemas.microsoft.com/office/drawing/2014/main" id="{0199129E-6F3B-4820-B11C-E8A40FD79C98}"/>
              </a:ext>
            </a:extLst>
          </p:cNvPr>
          <p:cNvSpPr>
            <a:spLocks noChangeArrowheads="1"/>
          </p:cNvSpPr>
          <p:nvPr/>
        </p:nvSpPr>
        <p:spPr bwMode="auto">
          <a:xfrm>
            <a:off x="11113" y="57118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solidFill>
                <a:srgbClr val="313945"/>
              </a:solidFill>
              <a:latin typeface="Bembo Std"/>
              <a:cs typeface="Arial" panose="020B0604020202020204" pitchFamily="34" charset="0"/>
            </a:endParaRPr>
          </a:p>
          <a:p>
            <a:pPr algn="ctr" eaLnBrk="1" hangingPunct="1">
              <a:lnSpc>
                <a:spcPct val="100000"/>
              </a:lnSpc>
              <a:spcBef>
                <a:spcPct val="0"/>
              </a:spcBef>
              <a:buFontTx/>
              <a:buNone/>
            </a:pPr>
            <a:r>
              <a:rPr lang="es-SV" altLang="es-SV" sz="1800" dirty="0">
                <a:solidFill>
                  <a:srgbClr val="313945"/>
                </a:solidFill>
                <a:latin typeface="Bembo Std"/>
                <a:cs typeface="Arial" panose="020B0604020202020204" pitchFamily="34" charset="0"/>
              </a:rPr>
              <a:t>San Salvador, 28 de agosto de 2023</a:t>
            </a:r>
          </a:p>
        </p:txBody>
      </p:sp>
    </p:spTree>
    <p:extLst>
      <p:ext uri="{BB962C8B-B14F-4D97-AF65-F5344CB8AC3E}">
        <p14:creationId xmlns:p14="http://schemas.microsoft.com/office/powerpoint/2010/main" val="96074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20</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3DC9A8F1-F1F1-4792-853B-4B0FBC13C30D}"/>
              </a:ext>
            </a:extLst>
          </p:cNvPr>
          <p:cNvGraphicFramePr>
            <a:graphicFrameLocks noChangeAspect="1"/>
          </p:cNvGraphicFramePr>
          <p:nvPr>
            <p:extLst>
              <p:ext uri="{D42A27DB-BD31-4B8C-83A1-F6EECF244321}">
                <p14:modId xmlns:p14="http://schemas.microsoft.com/office/powerpoint/2010/main" val="561635583"/>
              </p:ext>
            </p:extLst>
          </p:nvPr>
        </p:nvGraphicFramePr>
        <p:xfrm>
          <a:off x="1147763" y="889000"/>
          <a:ext cx="6826250" cy="5489575"/>
        </p:xfrm>
        <a:graphic>
          <a:graphicData uri="http://schemas.openxmlformats.org/presentationml/2006/ole">
            <mc:AlternateContent xmlns:mc="http://schemas.openxmlformats.org/markup-compatibility/2006">
              <mc:Choice xmlns:v="urn:schemas-microsoft-com:vml" Requires="v">
                <p:oleObj spid="_x0000_s48208" name="Worksheet" r:id="rId4" imgW="11411039" imgH="9601200" progId="Excel.Sheet.12">
                  <p:embed/>
                </p:oleObj>
              </mc:Choice>
              <mc:Fallback>
                <p:oleObj name="Worksheet" r:id="rId4" imgW="11411039" imgH="9601200"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4895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11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53997"/>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D34ACE98-3EAB-47A0-BD3C-8F43267491D7}"/>
              </a:ext>
            </a:extLst>
          </p:cNvPr>
          <p:cNvGraphicFramePr>
            <a:graphicFrameLocks noChangeAspect="1"/>
          </p:cNvGraphicFramePr>
          <p:nvPr>
            <p:extLst>
              <p:ext uri="{D42A27DB-BD31-4B8C-83A1-F6EECF244321}">
                <p14:modId xmlns:p14="http://schemas.microsoft.com/office/powerpoint/2010/main" val="1015774032"/>
              </p:ext>
            </p:extLst>
          </p:nvPr>
        </p:nvGraphicFramePr>
        <p:xfrm>
          <a:off x="2000250" y="919163"/>
          <a:ext cx="5159375" cy="5257800"/>
        </p:xfrm>
        <a:graphic>
          <a:graphicData uri="http://schemas.openxmlformats.org/presentationml/2006/ole">
            <mc:AlternateContent xmlns:mc="http://schemas.openxmlformats.org/markup-compatibility/2006">
              <mc:Choice xmlns:v="urn:schemas-microsoft-com:vml" Requires="v">
                <p:oleObj spid="_x0000_s10354" name="Worksheet" r:id="rId4" imgW="7391349" imgH="9963082" progId="Excel.Sheet.12">
                  <p:embed/>
                </p:oleObj>
              </mc:Choice>
              <mc:Fallback>
                <p:oleObj name="Worksheet" r:id="rId4" imgW="7391349" imgH="9963082" progId="Excel.Sheet.12">
                  <p:embed/>
                  <p:pic>
                    <p:nvPicPr>
                      <p:cNvPr id="24582" name="Objeto 6">
                        <a:extLst>
                          <a:ext uri="{FF2B5EF4-FFF2-40B4-BE49-F238E27FC236}">
                            <a16:creationId xmlns:a16="http://schemas.microsoft.com/office/drawing/2014/main" id="{57CA271F-E98C-41C4-9577-BDD5F47F3208}"/>
                          </a:ext>
                        </a:extLst>
                      </p:cNvPr>
                      <p:cNvPicPr>
                        <a:picLocks noChangeAspect="1" noChangeArrowheads="1"/>
                      </p:cNvPicPr>
                      <p:nvPr/>
                    </p:nvPicPr>
                    <p:blipFill>
                      <a:blip r:embed="rId5"/>
                      <a:srcRect/>
                      <a:stretch>
                        <a:fillRect/>
                      </a:stretch>
                    </p:blipFill>
                    <p:spPr bwMode="auto">
                      <a:xfrm>
                        <a:off x="2000250" y="919163"/>
                        <a:ext cx="5159375" cy="52578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45934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22</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BE201DB4-7337-4B7F-885A-CBBCE0B7BF78}"/>
              </a:ext>
            </a:extLst>
          </p:cNvPr>
          <p:cNvGraphicFramePr>
            <a:graphicFrameLocks noChangeAspect="1"/>
          </p:cNvGraphicFramePr>
          <p:nvPr>
            <p:extLst>
              <p:ext uri="{D42A27DB-BD31-4B8C-83A1-F6EECF244321}">
                <p14:modId xmlns:p14="http://schemas.microsoft.com/office/powerpoint/2010/main" val="3841308379"/>
              </p:ext>
            </p:extLst>
          </p:nvPr>
        </p:nvGraphicFramePr>
        <p:xfrm>
          <a:off x="523875" y="914400"/>
          <a:ext cx="8115300" cy="5026025"/>
        </p:xfrm>
        <a:graphic>
          <a:graphicData uri="http://schemas.openxmlformats.org/presentationml/2006/ole">
            <mc:AlternateContent xmlns:mc="http://schemas.openxmlformats.org/markup-compatibility/2006">
              <mc:Choice xmlns:v="urn:schemas-microsoft-com:vml" Requires="v">
                <p:oleObj spid="_x0000_s14449" name="Worksheet" r:id="rId4" imgW="11639486" imgH="7191409" progId="Excel.Sheet.12">
                  <p:embed/>
                </p:oleObj>
              </mc:Choice>
              <mc:Fallback>
                <p:oleObj name="Worksheet" r:id="rId4" imgW="11639486" imgH="7191409" progId="Excel.Sheet.12">
                  <p:embed/>
                  <p:pic>
                    <p:nvPicPr>
                      <p:cNvPr id="28678" name="Objeto 6">
                        <a:extLst>
                          <a:ext uri="{FF2B5EF4-FFF2-40B4-BE49-F238E27FC236}">
                            <a16:creationId xmlns:a16="http://schemas.microsoft.com/office/drawing/2014/main" id="{D930D0E1-F937-4A6D-B247-F8517D0CA030}"/>
                          </a:ext>
                        </a:extLst>
                      </p:cNvPr>
                      <p:cNvPicPr>
                        <a:picLocks noChangeAspect="1" noChangeArrowheads="1"/>
                      </p:cNvPicPr>
                      <p:nvPr/>
                    </p:nvPicPr>
                    <p:blipFill>
                      <a:blip r:embed="rId5"/>
                      <a:srcRect/>
                      <a:stretch>
                        <a:fillRect/>
                      </a:stretch>
                    </p:blipFill>
                    <p:spPr bwMode="auto">
                      <a:xfrm>
                        <a:off x="523875" y="914400"/>
                        <a:ext cx="8115300" cy="50260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2839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23</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481E908-05B2-4069-8110-39197E11DF8A}"/>
              </a:ext>
            </a:extLst>
          </p:cNvPr>
          <p:cNvGraphicFramePr>
            <a:graphicFrameLocks noChangeAspect="1"/>
          </p:cNvGraphicFramePr>
          <p:nvPr>
            <p:extLst>
              <p:ext uri="{D42A27DB-BD31-4B8C-83A1-F6EECF244321}">
                <p14:modId xmlns:p14="http://schemas.microsoft.com/office/powerpoint/2010/main" val="2542150732"/>
              </p:ext>
            </p:extLst>
          </p:nvPr>
        </p:nvGraphicFramePr>
        <p:xfrm>
          <a:off x="463550" y="904875"/>
          <a:ext cx="8223250" cy="5226050"/>
        </p:xfrm>
        <a:graphic>
          <a:graphicData uri="http://schemas.openxmlformats.org/presentationml/2006/ole">
            <mc:AlternateContent xmlns:mc="http://schemas.openxmlformats.org/markup-compatibility/2006">
              <mc:Choice xmlns:v="urn:schemas-microsoft-com:vml" Requires="v">
                <p:oleObj spid="_x0000_s15473" name="Worksheet" r:id="rId4" imgW="11648967" imgH="7381841" progId="Excel.Sheet.12">
                  <p:embed/>
                </p:oleObj>
              </mc:Choice>
              <mc:Fallback>
                <p:oleObj name="Worksheet" r:id="rId4" imgW="11648967" imgH="7381841" progId="Excel.Sheet.12">
                  <p:embed/>
                  <p:pic>
                    <p:nvPicPr>
                      <p:cNvPr id="29702" name="Objeto 8">
                        <a:extLst>
                          <a:ext uri="{FF2B5EF4-FFF2-40B4-BE49-F238E27FC236}">
                            <a16:creationId xmlns:a16="http://schemas.microsoft.com/office/drawing/2014/main" id="{A225BA95-F67D-4A22-B150-5DB35D37ECC9}"/>
                          </a:ext>
                        </a:extLst>
                      </p:cNvPr>
                      <p:cNvPicPr>
                        <a:picLocks noChangeAspect="1" noChangeArrowheads="1"/>
                      </p:cNvPicPr>
                      <p:nvPr/>
                    </p:nvPicPr>
                    <p:blipFill>
                      <a:blip r:embed="rId5"/>
                      <a:srcRect/>
                      <a:stretch>
                        <a:fillRect/>
                      </a:stretch>
                    </p:blipFill>
                    <p:spPr bwMode="auto">
                      <a:xfrm>
                        <a:off x="463550" y="904875"/>
                        <a:ext cx="8223250" cy="52260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0025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24</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164273948"/>
              </p:ext>
            </p:extLst>
          </p:nvPr>
        </p:nvGraphicFramePr>
        <p:xfrm>
          <a:off x="457200" y="919163"/>
          <a:ext cx="8216900" cy="5230812"/>
        </p:xfrm>
        <a:graphic>
          <a:graphicData uri="http://schemas.openxmlformats.org/presentationml/2006/ole">
            <mc:AlternateContent xmlns:mc="http://schemas.openxmlformats.org/markup-compatibility/2006">
              <mc:Choice xmlns:v="urn:schemas-microsoft-com:vml" Requires="v">
                <p:oleObj spid="_x0000_s16497" name="Worksheet" r:id="rId4" imgW="11630006" imgH="7381841" progId="Excel.Sheet.12">
                  <p:embed/>
                </p:oleObj>
              </mc:Choice>
              <mc:Fallback>
                <p:oleObj name="Worksheet" r:id="rId4" imgW="11630006" imgH="7381841" progId="Excel.Sheet.12">
                  <p:embed/>
                  <p:pic>
                    <p:nvPicPr>
                      <p:cNvPr id="30726" name="Objeto 8">
                        <a:extLst>
                          <a:ext uri="{FF2B5EF4-FFF2-40B4-BE49-F238E27FC236}">
                            <a16:creationId xmlns:a16="http://schemas.microsoft.com/office/drawing/2014/main" id="{073332C0-46CC-44E9-995E-C3384238D372}"/>
                          </a:ext>
                        </a:extLst>
                      </p:cNvPr>
                      <p:cNvPicPr>
                        <a:picLocks noChangeAspect="1" noChangeArrowheads="1"/>
                      </p:cNvPicPr>
                      <p:nvPr/>
                    </p:nvPicPr>
                    <p:blipFill>
                      <a:blip r:embed="rId5"/>
                      <a:srcRect/>
                      <a:stretch>
                        <a:fillRect/>
                      </a:stretch>
                    </p:blipFill>
                    <p:spPr bwMode="auto">
                      <a:xfrm>
                        <a:off x="457200" y="919163"/>
                        <a:ext cx="8216900" cy="52308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7453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25</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962659307"/>
              </p:ext>
            </p:extLst>
          </p:nvPr>
        </p:nvGraphicFramePr>
        <p:xfrm>
          <a:off x="568325" y="895350"/>
          <a:ext cx="7983538" cy="4883150"/>
        </p:xfrm>
        <a:graphic>
          <a:graphicData uri="http://schemas.openxmlformats.org/presentationml/2006/ole">
            <mc:AlternateContent xmlns:mc="http://schemas.openxmlformats.org/markup-compatibility/2006">
              <mc:Choice xmlns:v="urn:schemas-microsoft-com:vml" Requires="v">
                <p:oleObj spid="_x0000_s46169" name="Worksheet" r:id="rId4" imgW="11468227" imgH="7000977" progId="Excel.Sheet.12">
                  <p:embed/>
                </p:oleObj>
              </mc:Choice>
              <mc:Fallback>
                <p:oleObj name="Worksheet" r:id="rId4" imgW="11468227" imgH="7000977"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68325" y="895350"/>
                        <a:ext cx="7983538" cy="4883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54963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26</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111860363"/>
              </p:ext>
            </p:extLst>
          </p:nvPr>
        </p:nvGraphicFramePr>
        <p:xfrm>
          <a:off x="585788" y="912813"/>
          <a:ext cx="7983537" cy="5148262"/>
        </p:xfrm>
        <a:graphic>
          <a:graphicData uri="http://schemas.openxmlformats.org/presentationml/2006/ole">
            <mc:AlternateContent xmlns:mc="http://schemas.openxmlformats.org/markup-compatibility/2006">
              <mc:Choice xmlns:v="urn:schemas-microsoft-com:vml" Requires="v">
                <p:oleObj spid="_x0000_s52264" name="Worksheet" r:id="rId4" imgW="11468227" imgH="7381841" progId="Excel.Sheet.12">
                  <p:embed/>
                </p:oleObj>
              </mc:Choice>
              <mc:Fallback>
                <p:oleObj name="Worksheet" r:id="rId4" imgW="11468227" imgH="7381841"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1482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687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junio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27</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4042507997"/>
              </p:ext>
            </p:extLst>
          </p:nvPr>
        </p:nvGraphicFramePr>
        <p:xfrm>
          <a:off x="585788" y="912813"/>
          <a:ext cx="7983537" cy="5014912"/>
        </p:xfrm>
        <a:graphic>
          <a:graphicData uri="http://schemas.openxmlformats.org/presentationml/2006/ole">
            <mc:AlternateContent xmlns:mc="http://schemas.openxmlformats.org/markup-compatibility/2006">
              <mc:Choice xmlns:v="urn:schemas-microsoft-com:vml" Requires="v">
                <p:oleObj spid="_x0000_s54290" name="Worksheet" r:id="rId4" imgW="11468227" imgH="7191409" progId="Excel.Sheet.12">
                  <p:embed/>
                </p:oleObj>
              </mc:Choice>
              <mc:Fallback>
                <p:oleObj name="Worksheet" r:id="rId4" imgW="11468227" imgH="7191409"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0149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51488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2"/>
            </a:pPr>
            <a:r>
              <a:rPr lang="es-SV" altLang="es-SV" sz="2400" b="1" dirty="0">
                <a:solidFill>
                  <a:srgbClr val="111E60"/>
                </a:solidFill>
                <a:latin typeface="Bembo Std" panose="02020605060306020A03" pitchFamily="18" charset="0"/>
                <a:cs typeface="Arial" panose="020B0604020202020204" pitchFamily="34" charset="0"/>
              </a:rPr>
              <a:t>Ingresos Fiscales</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82025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1DD6AAE6-E4C1-4CEB-8EF9-6B55950A9343}"/>
              </a:ext>
            </a:extLst>
          </p:cNvPr>
          <p:cNvGraphicFramePr>
            <a:graphicFrameLocks noChangeAspect="1"/>
          </p:cNvGraphicFramePr>
          <p:nvPr>
            <p:extLst>
              <p:ext uri="{D42A27DB-BD31-4B8C-83A1-F6EECF244321}">
                <p14:modId xmlns:p14="http://schemas.microsoft.com/office/powerpoint/2010/main" val="687873357"/>
              </p:ext>
            </p:extLst>
          </p:nvPr>
        </p:nvGraphicFramePr>
        <p:xfrm>
          <a:off x="1476375" y="896938"/>
          <a:ext cx="6213475" cy="5275262"/>
        </p:xfrm>
        <a:graphic>
          <a:graphicData uri="http://schemas.openxmlformats.org/presentationml/2006/ole">
            <mc:AlternateContent xmlns:mc="http://schemas.openxmlformats.org/markup-compatibility/2006">
              <mc:Choice xmlns:v="urn:schemas-microsoft-com:vml" Requires="v">
                <p:oleObj spid="_x0000_s17521" name="Worksheet" r:id="rId4" imgW="8839098" imgH="8439014" progId="Excel.Sheet.12">
                  <p:embed/>
                </p:oleObj>
              </mc:Choice>
              <mc:Fallback>
                <p:oleObj name="Worksheet" r:id="rId4" imgW="8839098" imgH="8439014" progId="Excel.Sheet.12">
                  <p:embed/>
                  <p:pic>
                    <p:nvPicPr>
                      <p:cNvPr id="32774" name="Objeto 8">
                        <a:extLst>
                          <a:ext uri="{FF2B5EF4-FFF2-40B4-BE49-F238E27FC236}">
                            <a16:creationId xmlns:a16="http://schemas.microsoft.com/office/drawing/2014/main" id="{E4599060-F640-4F74-BBD0-0F1E029AC3C8}"/>
                          </a:ext>
                        </a:extLst>
                      </p:cNvPr>
                      <p:cNvPicPr>
                        <a:picLocks noChangeAspect="1" noChangeArrowheads="1"/>
                      </p:cNvPicPr>
                      <p:nvPr/>
                    </p:nvPicPr>
                    <p:blipFill>
                      <a:blip r:embed="rId5"/>
                      <a:srcRect/>
                      <a:stretch>
                        <a:fillRect/>
                      </a:stretch>
                    </p:blipFill>
                    <p:spPr bwMode="auto">
                      <a:xfrm>
                        <a:off x="1476375" y="896938"/>
                        <a:ext cx="6213475" cy="52752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0381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074FE7C0-7E2A-47C5-9AE2-816CE18B1334}"/>
              </a:ext>
            </a:extLst>
          </p:cNvPr>
          <p:cNvGraphicFramePr>
            <a:graphicFrameLocks noGrp="1"/>
          </p:cNvGraphicFramePr>
          <p:nvPr>
            <p:extLst>
              <p:ext uri="{D42A27DB-BD31-4B8C-83A1-F6EECF244321}">
                <p14:modId xmlns:p14="http://schemas.microsoft.com/office/powerpoint/2010/main" val="1505064202"/>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SV" sz="1200" b="1" dirty="0">
                          <a:latin typeface="Museo Sans 300" panose="02000000000000000000" pitchFamily="50" charset="0"/>
                          <a:cs typeface="Arial" panose="020B0604020202020204" pitchFamily="34" charset="0"/>
                        </a:rPr>
                        <a:t>Introducción</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7</a:t>
                      </a:r>
                    </a:p>
                  </a:txBody>
                  <a:tcPr marL="91433" marR="91433" marT="45727" marB="45727"/>
                </a:tc>
                <a:extLst>
                  <a:ext uri="{0D108BD9-81ED-4DB2-BD59-A6C34878D82A}">
                    <a16:rowId xmlns:a16="http://schemas.microsoft.com/office/drawing/2014/main" val="10001"/>
                  </a:ext>
                </a:extLst>
              </a:tr>
              <a:tr h="274362">
                <a:tc>
                  <a:txBody>
                    <a:bodyPr/>
                    <a:lstStyle/>
                    <a:p>
                      <a:r>
                        <a:rPr lang="es-ES" sz="1200" b="1" dirty="0">
                          <a:latin typeface="Museo Sans 300" panose="02000000000000000000" pitchFamily="50" charset="0"/>
                          <a:cs typeface="Arial" panose="020B0604020202020204" pitchFamily="34" charset="0"/>
                        </a:rPr>
                        <a:t>Estructura del Sector Público No Financiero</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8</a:t>
                      </a:r>
                    </a:p>
                  </a:txBody>
                  <a:tcPr marL="91433" marR="91433" marT="45727" marB="45727"/>
                </a:tc>
                <a:extLst>
                  <a:ext uri="{0D108BD9-81ED-4DB2-BD59-A6C34878D82A}">
                    <a16:rowId xmlns:a16="http://schemas.microsoft.com/office/drawing/2014/main" val="10002"/>
                  </a:ext>
                </a:extLst>
              </a:tr>
              <a:tr h="274362">
                <a:tc>
                  <a:txBody>
                    <a:bodyPr/>
                    <a:lstStyle/>
                    <a:p>
                      <a:pPr marL="285750" indent="-285750">
                        <a:buFont typeface="+mj-lt"/>
                        <a:buAutoNum type="romanUcPeriod"/>
                      </a:pPr>
                      <a:r>
                        <a:rPr lang="es-SV" sz="1200" b="1" dirty="0">
                          <a:latin typeface="Museo Sans 300" panose="02000000000000000000" pitchFamily="50" charset="0"/>
                          <a:cs typeface="Arial" panose="020B0604020202020204" pitchFamily="34" charset="0"/>
                        </a:rPr>
                        <a:t>Situación Financiera (Balance Fiscal)</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9</a:t>
                      </a:r>
                    </a:p>
                  </a:txBody>
                  <a:tcPr marL="91433" marR="91433" marT="45727" marB="45727"/>
                </a:tc>
                <a:extLst>
                  <a:ext uri="{0D108BD9-81ED-4DB2-BD59-A6C34878D82A}">
                    <a16:rowId xmlns:a16="http://schemas.microsoft.com/office/drawing/2014/main" val="10003"/>
                  </a:ext>
                </a:extLst>
              </a:tr>
              <a:tr h="274362">
                <a:tc>
                  <a:txBody>
                    <a:bodyPr/>
                    <a:lstStyle/>
                    <a:p>
                      <a:r>
                        <a:rPr lang="es-ES" sz="1200" dirty="0">
                          <a:latin typeface="Museo Sans 300" panose="02000000000000000000" pitchFamily="50" charset="0"/>
                          <a:cs typeface="Arial" panose="020B0604020202020204" pitchFamily="34" charset="0"/>
                        </a:rPr>
                        <a:t>Situación Financiera del Sector Público No Financiero (SPNF), 2018 – a junio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10</a:t>
                      </a:r>
                    </a:p>
                  </a:txBody>
                  <a:tcPr marL="91433" marR="91433" marT="45727" marB="45727"/>
                </a:tc>
                <a:extLst>
                  <a:ext uri="{0D108BD9-81ED-4DB2-BD59-A6C34878D82A}">
                    <a16:rowId xmlns:a16="http://schemas.microsoft.com/office/drawing/2014/main" val="10004"/>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2018 – a junio 2023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11</a:t>
                      </a:r>
                    </a:p>
                  </a:txBody>
                  <a:tcPr marL="91433" marR="91433" marT="45727" marB="45727"/>
                </a:tc>
                <a:extLst>
                  <a:ext uri="{0D108BD9-81ED-4DB2-BD59-A6C34878D82A}">
                    <a16:rowId xmlns:a16="http://schemas.microsoft.com/office/drawing/2014/main" val="10005"/>
                  </a:ext>
                </a:extLst>
              </a:tr>
              <a:tr h="274362">
                <a:tc>
                  <a:txBody>
                    <a:bodyPr/>
                    <a:lstStyle/>
                    <a:p>
                      <a:r>
                        <a:rPr lang="es-ES" sz="1200" dirty="0">
                          <a:latin typeface="Museo Sans 300" panose="02000000000000000000" pitchFamily="50" charset="0"/>
                          <a:cs typeface="Arial" panose="020B0604020202020204" pitchFamily="34" charset="0"/>
                        </a:rPr>
                        <a:t>Déficit del SPNF, 2018 – a junio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12</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Balance Primario del SPNF, 2018 – 2023 sin intereses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13</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2018</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14</a:t>
                      </a:r>
                    </a:p>
                  </a:txBody>
                  <a:tcPr marL="91433" marR="91433" marT="45727" marB="45727"/>
                </a:tc>
                <a:extLst>
                  <a:ext uri="{0D108BD9-81ED-4DB2-BD59-A6C34878D82A}">
                    <a16:rowId xmlns:a16="http://schemas.microsoft.com/office/drawing/2014/main" val="10008"/>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15</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16</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17</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18</a:t>
                      </a:r>
                    </a:p>
                  </a:txBody>
                  <a:tcPr marL="91433" marR="91433" marT="45727" marB="45727"/>
                </a:tc>
                <a:extLst>
                  <a:ext uri="{0D108BD9-81ED-4DB2-BD59-A6C34878D82A}">
                    <a16:rowId xmlns:a16="http://schemas.microsoft.com/office/drawing/2014/main" val="10012"/>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junio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19</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junio de 2023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20</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y Gastos del Gobierno Central, 2018 – a junio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21</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y Gastos del Gobierno Central, enero – diciembre de 2018</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22</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6982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30</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6BABBC58-E0C8-4D3C-8746-8A93DFD4FF73}"/>
              </a:ext>
            </a:extLst>
          </p:cNvPr>
          <p:cNvGraphicFramePr>
            <a:graphicFrameLocks noChangeAspect="1"/>
          </p:cNvGraphicFramePr>
          <p:nvPr>
            <p:extLst>
              <p:ext uri="{D42A27DB-BD31-4B8C-83A1-F6EECF244321}">
                <p14:modId xmlns:p14="http://schemas.microsoft.com/office/powerpoint/2010/main" val="2750542759"/>
              </p:ext>
            </p:extLst>
          </p:nvPr>
        </p:nvGraphicFramePr>
        <p:xfrm>
          <a:off x="1520825" y="896938"/>
          <a:ext cx="6107113" cy="5440362"/>
        </p:xfrm>
        <a:graphic>
          <a:graphicData uri="http://schemas.openxmlformats.org/presentationml/2006/ole">
            <mc:AlternateContent xmlns:mc="http://schemas.openxmlformats.org/markup-compatibility/2006">
              <mc:Choice xmlns:v="urn:schemas-microsoft-com:vml" Requires="v">
                <p:oleObj spid="_x0000_s43102" name="Worksheet" r:id="rId4" imgW="8839098" imgH="8858148" progId="Excel.Sheet.12">
                  <p:embed/>
                </p:oleObj>
              </mc:Choice>
              <mc:Fallback>
                <p:oleObj name="Worksheet" r:id="rId4" imgW="8839098" imgH="8858148" progId="Excel.Sheet.12">
                  <p:embed/>
                  <p:pic>
                    <p:nvPicPr>
                      <p:cNvPr id="10" name="Objeto 8">
                        <a:extLst>
                          <a:ext uri="{FF2B5EF4-FFF2-40B4-BE49-F238E27FC236}">
                            <a16:creationId xmlns:a16="http://schemas.microsoft.com/office/drawing/2014/main" id="{1DD6AAE6-E4C1-4CEB-8EF9-6B55950A9343}"/>
                          </a:ext>
                        </a:extLst>
                      </p:cNvPr>
                      <p:cNvPicPr>
                        <a:picLocks noChangeAspect="1" noChangeArrowheads="1"/>
                      </p:cNvPicPr>
                      <p:nvPr/>
                    </p:nvPicPr>
                    <p:blipFill>
                      <a:blip r:embed="rId5"/>
                      <a:srcRect/>
                      <a:stretch>
                        <a:fillRect/>
                      </a:stretch>
                    </p:blipFill>
                    <p:spPr bwMode="auto">
                      <a:xfrm>
                        <a:off x="1520825" y="896938"/>
                        <a:ext cx="6107113" cy="54403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5877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Carga Tributaria Bruta,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31</a:t>
            </a:fld>
            <a:endParaRPr lang="es-SV" sz="1050" dirty="0">
              <a:solidFill>
                <a:srgbClr val="111E60"/>
              </a:solidFill>
              <a:latin typeface="Museo Sans 500" panose="02000000000000000000" pitchFamily="2" charset="77"/>
            </a:endParaRPr>
          </a:p>
        </p:txBody>
      </p:sp>
      <p:graphicFrame>
        <p:nvGraphicFramePr>
          <p:cNvPr id="9" name="Gráfico 4">
            <a:extLst>
              <a:ext uri="{FF2B5EF4-FFF2-40B4-BE49-F238E27FC236}">
                <a16:creationId xmlns:a16="http://schemas.microsoft.com/office/drawing/2014/main" id="{927D0CB4-3D8D-4954-AD6B-6E4F89A3C7DE}"/>
              </a:ext>
            </a:extLst>
          </p:cNvPr>
          <p:cNvGraphicFramePr>
            <a:graphicFrameLocks/>
          </p:cNvGraphicFramePr>
          <p:nvPr>
            <p:extLst>
              <p:ext uri="{D42A27DB-BD31-4B8C-83A1-F6EECF244321}">
                <p14:modId xmlns:p14="http://schemas.microsoft.com/office/powerpoint/2010/main" val="1115719609"/>
              </p:ext>
            </p:extLst>
          </p:nvPr>
        </p:nvGraphicFramePr>
        <p:xfrm>
          <a:off x="796924" y="919178"/>
          <a:ext cx="7550151" cy="487761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36895" y="6056604"/>
            <a:ext cx="7919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 y del Banco Central de Reserva de El Salvador.</a:t>
            </a:r>
          </a:p>
        </p:txBody>
      </p:sp>
    </p:spTree>
    <p:extLst>
      <p:ext uri="{BB962C8B-B14F-4D97-AF65-F5344CB8AC3E}">
        <p14:creationId xmlns:p14="http://schemas.microsoft.com/office/powerpoint/2010/main" val="18875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Composición de la Carga Tributaria Bruta,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32</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01650" y="6215995"/>
            <a:ext cx="7845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10" name="Marcador de contenido 10">
            <a:extLst>
              <a:ext uri="{FF2B5EF4-FFF2-40B4-BE49-F238E27FC236}">
                <a16:creationId xmlns:a16="http://schemas.microsoft.com/office/drawing/2014/main" id="{C224D63B-0A04-492C-9C86-3D0617EC98E4}"/>
              </a:ext>
            </a:extLst>
          </p:cNvPr>
          <p:cNvGraphicFramePr>
            <a:graphicFrameLocks/>
          </p:cNvGraphicFramePr>
          <p:nvPr>
            <p:extLst>
              <p:ext uri="{D42A27DB-BD31-4B8C-83A1-F6EECF244321}">
                <p14:modId xmlns:p14="http://schemas.microsoft.com/office/powerpoint/2010/main" val="2497930225"/>
              </p:ext>
            </p:extLst>
          </p:nvPr>
        </p:nvGraphicFramePr>
        <p:xfrm>
          <a:off x="501650" y="915988"/>
          <a:ext cx="8140700" cy="517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12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de los Ingresos Tributarios Brutos,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796924" y="6190886"/>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9" name="Marcador de contenido 10">
            <a:extLst>
              <a:ext uri="{FF2B5EF4-FFF2-40B4-BE49-F238E27FC236}">
                <a16:creationId xmlns:a16="http://schemas.microsoft.com/office/drawing/2014/main" id="{2829C956-8D0B-439D-910E-28F1949BD7FC}"/>
              </a:ext>
            </a:extLst>
          </p:cNvPr>
          <p:cNvGraphicFramePr>
            <a:graphicFrameLocks/>
          </p:cNvGraphicFramePr>
          <p:nvPr>
            <p:extLst>
              <p:ext uri="{D42A27DB-BD31-4B8C-83A1-F6EECF244321}">
                <p14:modId xmlns:p14="http://schemas.microsoft.com/office/powerpoint/2010/main" val="426238082"/>
              </p:ext>
            </p:extLst>
          </p:nvPr>
        </p:nvGraphicFramePr>
        <p:xfrm>
          <a:off x="679508" y="947955"/>
          <a:ext cx="7801762" cy="502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79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34</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B50F75F-44B2-4669-B7AF-4C45866D0359}"/>
              </a:ext>
            </a:extLst>
          </p:cNvPr>
          <p:cNvGraphicFramePr>
            <a:graphicFrameLocks noChangeAspect="1"/>
          </p:cNvGraphicFramePr>
          <p:nvPr>
            <p:extLst>
              <p:ext uri="{D42A27DB-BD31-4B8C-83A1-F6EECF244321}">
                <p14:modId xmlns:p14="http://schemas.microsoft.com/office/powerpoint/2010/main" val="3283425037"/>
              </p:ext>
            </p:extLst>
          </p:nvPr>
        </p:nvGraphicFramePr>
        <p:xfrm>
          <a:off x="381001" y="905447"/>
          <a:ext cx="8432812" cy="5505896"/>
        </p:xfrm>
        <a:graphic>
          <a:graphicData uri="http://schemas.openxmlformats.org/presentationml/2006/ole">
            <mc:AlternateContent xmlns:mc="http://schemas.openxmlformats.org/markup-compatibility/2006">
              <mc:Choice xmlns:v="urn:schemas-microsoft-com:vml" Requires="v">
                <p:oleObj spid="_x0000_s22637" name="Worksheet" r:id="rId4" imgW="11048949" imgH="8553518" progId="Excel.Sheet.12">
                  <p:embed/>
                </p:oleObj>
              </mc:Choice>
              <mc:Fallback>
                <p:oleObj name="Worksheet" r:id="rId4" imgW="11048949" imgH="8553518" progId="Excel.Sheet.12">
                  <p:embed/>
                  <p:pic>
                    <p:nvPicPr>
                      <p:cNvPr id="41990" name="Objeto 8">
                        <a:extLst>
                          <a:ext uri="{FF2B5EF4-FFF2-40B4-BE49-F238E27FC236}">
                            <a16:creationId xmlns:a16="http://schemas.microsoft.com/office/drawing/2014/main" id="{08A8C0C8-6B18-44D2-A61B-41EEC83F2326}"/>
                          </a:ext>
                        </a:extLst>
                      </p:cNvPr>
                      <p:cNvPicPr>
                        <a:picLocks noChangeAspect="1" noChangeArrowheads="1"/>
                      </p:cNvPicPr>
                      <p:nvPr/>
                    </p:nvPicPr>
                    <p:blipFill>
                      <a:blip r:embed="rId5"/>
                      <a:srcRect/>
                      <a:stretch>
                        <a:fillRect/>
                      </a:stretch>
                    </p:blipFill>
                    <p:spPr bwMode="auto">
                      <a:xfrm>
                        <a:off x="381001" y="905447"/>
                        <a:ext cx="8432812" cy="550589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528984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35</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86767E29-65B8-4D5C-AD25-FB64D61ED661}"/>
              </a:ext>
            </a:extLst>
          </p:cNvPr>
          <p:cNvGraphicFramePr>
            <a:graphicFrameLocks noChangeAspect="1"/>
          </p:cNvGraphicFramePr>
          <p:nvPr>
            <p:extLst>
              <p:ext uri="{D42A27DB-BD31-4B8C-83A1-F6EECF244321}">
                <p14:modId xmlns:p14="http://schemas.microsoft.com/office/powerpoint/2010/main" val="4181449112"/>
              </p:ext>
            </p:extLst>
          </p:nvPr>
        </p:nvGraphicFramePr>
        <p:xfrm>
          <a:off x="390528" y="913926"/>
          <a:ext cx="8391522" cy="5478939"/>
        </p:xfrm>
        <a:graphic>
          <a:graphicData uri="http://schemas.openxmlformats.org/presentationml/2006/ole">
            <mc:AlternateContent xmlns:mc="http://schemas.openxmlformats.org/markup-compatibility/2006">
              <mc:Choice xmlns:v="urn:schemas-microsoft-com:vml" Requires="v">
                <p:oleObj spid="_x0000_s23662" name="Worksheet" r:id="rId4" imgW="11048949" imgH="8553518" progId="Excel.Sheet.12">
                  <p:embed/>
                </p:oleObj>
              </mc:Choice>
              <mc:Fallback>
                <p:oleObj name="Worksheet" r:id="rId4" imgW="11048949" imgH="8553518" progId="Excel.Sheet.12">
                  <p:embed/>
                  <p:pic>
                    <p:nvPicPr>
                      <p:cNvPr id="43014" name="Objeto 6">
                        <a:extLst>
                          <a:ext uri="{FF2B5EF4-FFF2-40B4-BE49-F238E27FC236}">
                            <a16:creationId xmlns:a16="http://schemas.microsoft.com/office/drawing/2014/main" id="{6FBCA102-2545-4E33-8C65-A9CE5C85747C}"/>
                          </a:ext>
                        </a:extLst>
                      </p:cNvPr>
                      <p:cNvPicPr>
                        <a:picLocks noChangeAspect="1" noChangeArrowheads="1"/>
                      </p:cNvPicPr>
                      <p:nvPr/>
                    </p:nvPicPr>
                    <p:blipFill>
                      <a:blip r:embed="rId5"/>
                      <a:srcRect/>
                      <a:stretch>
                        <a:fillRect/>
                      </a:stretch>
                    </p:blipFill>
                    <p:spPr bwMode="auto">
                      <a:xfrm>
                        <a:off x="390528" y="913926"/>
                        <a:ext cx="8391522" cy="54789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0194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562118891"/>
              </p:ext>
            </p:extLst>
          </p:nvPr>
        </p:nvGraphicFramePr>
        <p:xfrm>
          <a:off x="495301" y="937063"/>
          <a:ext cx="8164242" cy="5460556"/>
        </p:xfrm>
        <a:graphic>
          <a:graphicData uri="http://schemas.openxmlformats.org/presentationml/2006/ole">
            <mc:AlternateContent xmlns:mc="http://schemas.openxmlformats.org/markup-compatibility/2006">
              <mc:Choice xmlns:v="urn:schemas-microsoft-com:vml" Requires="v">
                <p:oleObj spid="_x0000_s24685" name="Worksheet" r:id="rId4" imgW="11048949" imgH="8762932" progId="Excel.Sheet.12">
                  <p:embed/>
                </p:oleObj>
              </mc:Choice>
              <mc:Fallback>
                <p:oleObj name="Worksheet" r:id="rId4" imgW="11048949" imgH="8762932" progId="Excel.Sheet.12">
                  <p:embed/>
                  <p:pic>
                    <p:nvPicPr>
                      <p:cNvPr id="44038" name="Objeto 6">
                        <a:extLst>
                          <a:ext uri="{FF2B5EF4-FFF2-40B4-BE49-F238E27FC236}">
                            <a16:creationId xmlns:a16="http://schemas.microsoft.com/office/drawing/2014/main" id="{1F55A6F4-8276-43CA-A4CA-8B885F95E516}"/>
                          </a:ext>
                        </a:extLst>
                      </p:cNvPr>
                      <p:cNvPicPr>
                        <a:picLocks noChangeAspect="1" noChangeArrowheads="1"/>
                      </p:cNvPicPr>
                      <p:nvPr/>
                    </p:nvPicPr>
                    <p:blipFill>
                      <a:blip r:embed="rId5"/>
                      <a:srcRect/>
                      <a:stretch>
                        <a:fillRect/>
                      </a:stretch>
                    </p:blipFill>
                    <p:spPr bwMode="auto">
                      <a:xfrm>
                        <a:off x="495301" y="937063"/>
                        <a:ext cx="8164242" cy="546055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6280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37</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537242235"/>
              </p:ext>
            </p:extLst>
          </p:nvPr>
        </p:nvGraphicFramePr>
        <p:xfrm>
          <a:off x="457200" y="900113"/>
          <a:ext cx="8248650" cy="5516562"/>
        </p:xfrm>
        <a:graphic>
          <a:graphicData uri="http://schemas.openxmlformats.org/presentationml/2006/ole">
            <mc:AlternateContent xmlns:mc="http://schemas.openxmlformats.org/markup-compatibility/2006">
              <mc:Choice xmlns:v="urn:schemas-microsoft-com:vml" Requires="v">
                <p:oleObj spid="_x0000_s44125" name="Worksheet" r:id="rId4" imgW="11048949" imgH="8762932" progId="Excel.Sheet.12">
                  <p:embed/>
                </p:oleObj>
              </mc:Choice>
              <mc:Fallback>
                <p:oleObj name="Worksheet" r:id="rId4" imgW="11048949" imgH="8762932"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5165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4993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38</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946844406"/>
              </p:ext>
            </p:extLst>
          </p:nvPr>
        </p:nvGraphicFramePr>
        <p:xfrm>
          <a:off x="457200" y="900113"/>
          <a:ext cx="8248650" cy="5073650"/>
        </p:xfrm>
        <a:graphic>
          <a:graphicData uri="http://schemas.openxmlformats.org/presentationml/2006/ole">
            <mc:AlternateContent xmlns:mc="http://schemas.openxmlformats.org/markup-compatibility/2006">
              <mc:Choice xmlns:v="urn:schemas-microsoft-com:vml" Requires="v">
                <p:oleObj spid="_x0000_s51244" name="Worksheet" r:id="rId4" imgW="11048949" imgH="8058150" progId="Excel.Sheet.12">
                  <p:embed/>
                </p:oleObj>
              </mc:Choice>
              <mc:Fallback>
                <p:oleObj name="Worksheet" r:id="rId4" imgW="11048949" imgH="8058150"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0736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79841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junio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39</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641890722"/>
              </p:ext>
            </p:extLst>
          </p:nvPr>
        </p:nvGraphicFramePr>
        <p:xfrm>
          <a:off x="457200" y="900113"/>
          <a:ext cx="8248650" cy="5519737"/>
        </p:xfrm>
        <a:graphic>
          <a:graphicData uri="http://schemas.openxmlformats.org/presentationml/2006/ole">
            <mc:AlternateContent xmlns:mc="http://schemas.openxmlformats.org/markup-compatibility/2006">
              <mc:Choice xmlns:v="urn:schemas-microsoft-com:vml" Requires="v">
                <p:oleObj spid="_x0000_s53267" name="Worksheet" r:id="rId4" imgW="11048949" imgH="8762932" progId="Excel.Sheet.12">
                  <p:embed/>
                </p:oleObj>
              </mc:Choice>
              <mc:Fallback>
                <p:oleObj name="Worksheet" r:id="rId4" imgW="11048949" imgH="8762932"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5197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4668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475AD594-9C7D-4CDA-8C3D-4E687C484628}"/>
              </a:ext>
            </a:extLst>
          </p:cNvPr>
          <p:cNvGraphicFramePr>
            <a:graphicFrameLocks noGrp="1"/>
          </p:cNvGraphicFramePr>
          <p:nvPr>
            <p:extLst>
              <p:ext uri="{D42A27DB-BD31-4B8C-83A1-F6EECF244321}">
                <p14:modId xmlns:p14="http://schemas.microsoft.com/office/powerpoint/2010/main" val="3917577996"/>
              </p:ext>
            </p:extLst>
          </p:nvPr>
        </p:nvGraphicFramePr>
        <p:xfrm>
          <a:off x="763588" y="914400"/>
          <a:ext cx="7650162" cy="4491315"/>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2019</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23</a:t>
                      </a:r>
                    </a:p>
                  </a:txBody>
                  <a:tcPr marL="91433" marR="91433" marT="45727" marB="45727"/>
                </a:tc>
                <a:extLst>
                  <a:ext uri="{0D108BD9-81ED-4DB2-BD59-A6C34878D82A}">
                    <a16:rowId xmlns:a16="http://schemas.microsoft.com/office/drawing/2014/main" val="10001"/>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2020</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24</a:t>
                      </a:r>
                    </a:p>
                  </a:txBody>
                  <a:tcPr marL="91433" marR="91433" marT="45727" marB="45727"/>
                </a:tc>
                <a:extLst>
                  <a:ext uri="{0D108BD9-81ED-4DB2-BD59-A6C34878D82A}">
                    <a16:rowId xmlns:a16="http://schemas.microsoft.com/office/drawing/2014/main" val="10002"/>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2021</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25</a:t>
                      </a:r>
                    </a:p>
                  </a:txBody>
                  <a:tcPr marL="91433" marR="91433" marT="45727" marB="45727"/>
                </a:tc>
                <a:extLst>
                  <a:ext uri="{0D108BD9-81ED-4DB2-BD59-A6C34878D82A}">
                    <a16:rowId xmlns:a16="http://schemas.microsoft.com/office/drawing/2014/main" val="10003"/>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26</a:t>
                      </a:r>
                    </a:p>
                  </a:txBody>
                  <a:tcPr marL="91433" marR="91433" marT="45727" marB="45727"/>
                </a:tc>
                <a:extLst>
                  <a:ext uri="{0D108BD9-81ED-4DB2-BD59-A6C34878D82A}">
                    <a16:rowId xmlns:a16="http://schemas.microsoft.com/office/drawing/2014/main" val="10004"/>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junio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27</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2"/>
                      </a:pPr>
                      <a:r>
                        <a:rPr lang="es-SV" sz="1200" b="1" dirty="0">
                          <a:latin typeface="Museo Sans 300" panose="02000000000000000000" pitchFamily="50" charset="0"/>
                          <a:cs typeface="Arial" panose="020B0604020202020204" pitchFamily="34" charset="0"/>
                        </a:rPr>
                        <a:t>Ingresos Fiscales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28</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2018 – a junio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29</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2018 – a junio 2023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30</a:t>
                      </a:r>
                    </a:p>
                  </a:txBody>
                  <a:tcPr marL="91433" marR="91433" marT="45727" marB="45727"/>
                </a:tc>
                <a:extLst>
                  <a:ext uri="{0D108BD9-81ED-4DB2-BD59-A6C34878D82A}">
                    <a16:rowId xmlns:a16="http://schemas.microsoft.com/office/drawing/2014/main" val="10008"/>
                  </a:ext>
                </a:extLst>
              </a:tr>
              <a:tr h="274362">
                <a:tc>
                  <a:txBody>
                    <a:bodyPr/>
                    <a:lstStyle/>
                    <a:p>
                      <a:r>
                        <a:rPr lang="es-SV" sz="1200" dirty="0">
                          <a:latin typeface="Museo Sans 300" panose="02000000000000000000" pitchFamily="50" charset="0"/>
                          <a:cs typeface="Arial" panose="020B0604020202020204" pitchFamily="34" charset="0"/>
                        </a:rPr>
                        <a:t>Carga Tributaria Bruta, 2018 – a junio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31</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Composición de la Carga Tributaria Bruta, 2018 – a junio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32</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Estructura de los Ingresos Tributarios Brutos, 2018 – a junio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33</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2018</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34</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35</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36</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37</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25380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99C30A01-909E-402D-A7DF-AF63633CFFFB}"/>
              </a:ext>
            </a:extLst>
          </p:cNvPr>
          <p:cNvGraphicFramePr>
            <a:graphicFrameLocks noChangeAspect="1"/>
          </p:cNvGraphicFramePr>
          <p:nvPr>
            <p:extLst>
              <p:ext uri="{D42A27DB-BD31-4B8C-83A1-F6EECF244321}">
                <p14:modId xmlns:p14="http://schemas.microsoft.com/office/powerpoint/2010/main" val="1071434787"/>
              </p:ext>
            </p:extLst>
          </p:nvPr>
        </p:nvGraphicFramePr>
        <p:xfrm>
          <a:off x="1543050" y="919163"/>
          <a:ext cx="6218238" cy="5410200"/>
        </p:xfrm>
        <a:graphic>
          <a:graphicData uri="http://schemas.openxmlformats.org/presentationml/2006/ole">
            <mc:AlternateContent xmlns:mc="http://schemas.openxmlformats.org/markup-compatibility/2006">
              <mc:Choice xmlns:v="urn:schemas-microsoft-com:vml" Requires="v">
                <p:oleObj spid="_x0000_s26733" name="Worksheet" r:id="rId4" imgW="8725027" imgH="8334307" progId="Excel.Sheet.12">
                  <p:embed/>
                </p:oleObj>
              </mc:Choice>
              <mc:Fallback>
                <p:oleObj name="Worksheet" r:id="rId4" imgW="8725027" imgH="8334307" progId="Excel.Sheet.12">
                  <p:embed/>
                  <p:pic>
                    <p:nvPicPr>
                      <p:cNvPr id="7" name="Objeto 8">
                        <a:extLst>
                          <a:ext uri="{FF2B5EF4-FFF2-40B4-BE49-F238E27FC236}">
                            <a16:creationId xmlns:a16="http://schemas.microsoft.com/office/drawing/2014/main" id="{A57FB02C-8C70-4D2C-B755-746FDD58B876}"/>
                          </a:ext>
                        </a:extLst>
                      </p:cNvPr>
                      <p:cNvPicPr>
                        <a:picLocks noChangeAspect="1" noChangeArrowheads="1"/>
                      </p:cNvPicPr>
                      <p:nvPr/>
                    </p:nvPicPr>
                    <p:blipFill>
                      <a:blip r:embed="rId5"/>
                      <a:srcRect/>
                      <a:stretch>
                        <a:fillRect/>
                      </a:stretch>
                    </p:blipFill>
                    <p:spPr bwMode="auto">
                      <a:xfrm>
                        <a:off x="1543050" y="919163"/>
                        <a:ext cx="6218238" cy="54102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233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41</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00380F42-A3F4-44DD-9F25-E2C530F735B7}"/>
              </a:ext>
            </a:extLst>
          </p:cNvPr>
          <p:cNvGraphicFramePr>
            <a:graphicFrameLocks noChangeAspect="1"/>
          </p:cNvGraphicFramePr>
          <p:nvPr>
            <p:extLst>
              <p:ext uri="{D42A27DB-BD31-4B8C-83A1-F6EECF244321}">
                <p14:modId xmlns:p14="http://schemas.microsoft.com/office/powerpoint/2010/main" val="2210504691"/>
              </p:ext>
            </p:extLst>
          </p:nvPr>
        </p:nvGraphicFramePr>
        <p:xfrm>
          <a:off x="1543050" y="919163"/>
          <a:ext cx="6218238" cy="5343525"/>
        </p:xfrm>
        <a:graphic>
          <a:graphicData uri="http://schemas.openxmlformats.org/presentationml/2006/ole">
            <mc:AlternateContent xmlns:mc="http://schemas.openxmlformats.org/markup-compatibility/2006">
              <mc:Choice xmlns:v="urn:schemas-microsoft-com:vml" Requires="v">
                <p:oleObj spid="_x0000_s45145" name="Worksheet" r:id="rId4" imgW="8725027" imgH="8229600" progId="Excel.Sheet.12">
                  <p:embed/>
                </p:oleObj>
              </mc:Choice>
              <mc:Fallback>
                <p:oleObj name="Worksheet" r:id="rId4" imgW="8725027" imgH="8229600" progId="Excel.Sheet.12">
                  <p:embed/>
                  <p:pic>
                    <p:nvPicPr>
                      <p:cNvPr id="10" name="Objeto 8">
                        <a:extLst>
                          <a:ext uri="{FF2B5EF4-FFF2-40B4-BE49-F238E27FC236}">
                            <a16:creationId xmlns:a16="http://schemas.microsoft.com/office/drawing/2014/main" id="{99C30A01-909E-402D-A7DF-AF63633CFFFB}"/>
                          </a:ext>
                        </a:extLst>
                      </p:cNvPr>
                      <p:cNvPicPr>
                        <a:picLocks noChangeAspect="1" noChangeArrowheads="1"/>
                      </p:cNvPicPr>
                      <p:nvPr/>
                    </p:nvPicPr>
                    <p:blipFill>
                      <a:blip r:embed="rId5"/>
                      <a:srcRect/>
                      <a:stretch>
                        <a:fillRect/>
                      </a:stretch>
                    </p:blipFill>
                    <p:spPr bwMode="auto">
                      <a:xfrm>
                        <a:off x="1543050" y="919163"/>
                        <a:ext cx="6218238" cy="53435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262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42</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A9E3C829-6F92-49F8-9C45-76AB3479C34B}"/>
              </a:ext>
            </a:extLst>
          </p:cNvPr>
          <p:cNvGraphicFramePr>
            <a:graphicFrameLocks noChangeAspect="1"/>
          </p:cNvGraphicFramePr>
          <p:nvPr>
            <p:extLst>
              <p:ext uri="{D42A27DB-BD31-4B8C-83A1-F6EECF244321}">
                <p14:modId xmlns:p14="http://schemas.microsoft.com/office/powerpoint/2010/main" val="552663398"/>
              </p:ext>
            </p:extLst>
          </p:nvPr>
        </p:nvGraphicFramePr>
        <p:xfrm>
          <a:off x="1543050" y="919163"/>
          <a:ext cx="6218238" cy="5557837"/>
        </p:xfrm>
        <a:graphic>
          <a:graphicData uri="http://schemas.openxmlformats.org/presentationml/2006/ole">
            <mc:AlternateContent xmlns:mc="http://schemas.openxmlformats.org/markup-compatibility/2006">
              <mc:Choice xmlns:v="urn:schemas-microsoft-com:vml" Requires="v">
                <p:oleObj spid="_x0000_s27755" name="Worksheet" r:id="rId4" imgW="8725027" imgH="8563009" progId="Excel.Sheet.12">
                  <p:embed/>
                </p:oleObj>
              </mc:Choice>
              <mc:Fallback>
                <p:oleObj name="Worksheet" r:id="rId4" imgW="8725027" imgH="8563009" progId="Excel.Sheet.12">
                  <p:embed/>
                  <p:pic>
                    <p:nvPicPr>
                      <p:cNvPr id="10" name="Objeto 8">
                        <a:extLst>
                          <a:ext uri="{FF2B5EF4-FFF2-40B4-BE49-F238E27FC236}">
                            <a16:creationId xmlns:a16="http://schemas.microsoft.com/office/drawing/2014/main" id="{99C30A01-909E-402D-A7DF-AF63633CFFFB}"/>
                          </a:ext>
                        </a:extLst>
                      </p:cNvPr>
                      <p:cNvPicPr>
                        <a:picLocks noChangeAspect="1" noChangeArrowheads="1"/>
                      </p:cNvPicPr>
                      <p:nvPr/>
                    </p:nvPicPr>
                    <p:blipFill>
                      <a:blip r:embed="rId5"/>
                      <a:srcRect/>
                      <a:stretch>
                        <a:fillRect/>
                      </a:stretch>
                    </p:blipFill>
                    <p:spPr bwMode="auto">
                      <a:xfrm>
                        <a:off x="1543050" y="919163"/>
                        <a:ext cx="6218238" cy="55578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7164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3"/>
            </a:pPr>
            <a:r>
              <a:rPr lang="es-SV" altLang="es-SV" sz="2400" b="1" dirty="0">
                <a:solidFill>
                  <a:srgbClr val="111E60"/>
                </a:solidFill>
                <a:latin typeface="Bembo Std" panose="02020605060306020A03" pitchFamily="18" charset="0"/>
                <a:cs typeface="Arial" panose="020B0604020202020204" pitchFamily="34" charset="0"/>
              </a:rPr>
              <a:t>Ejecución Presupuestaria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2802858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44</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AA522551-6340-403C-8DC6-8830670DBE6B}"/>
              </a:ext>
            </a:extLst>
          </p:cNvPr>
          <p:cNvGraphicFramePr>
            <a:graphicFrameLocks noChangeAspect="1"/>
          </p:cNvGraphicFramePr>
          <p:nvPr>
            <p:extLst>
              <p:ext uri="{D42A27DB-BD31-4B8C-83A1-F6EECF244321}">
                <p14:modId xmlns:p14="http://schemas.microsoft.com/office/powerpoint/2010/main" val="1239787157"/>
              </p:ext>
            </p:extLst>
          </p:nvPr>
        </p:nvGraphicFramePr>
        <p:xfrm>
          <a:off x="601663" y="1185863"/>
          <a:ext cx="7913687" cy="2636837"/>
        </p:xfrm>
        <a:graphic>
          <a:graphicData uri="http://schemas.openxmlformats.org/presentationml/2006/ole">
            <mc:AlternateContent xmlns:mc="http://schemas.openxmlformats.org/markup-compatibility/2006">
              <mc:Choice xmlns:v="urn:schemas-microsoft-com:vml" Requires="v">
                <p:oleObj spid="_x0000_s29804" name="Worksheet" r:id="rId4" imgW="7867510" imgH="2619511" progId="Excel.Sheet.12">
                  <p:embed/>
                </p:oleObj>
              </mc:Choice>
              <mc:Fallback>
                <p:oleObj name="Worksheet" r:id="rId4" imgW="7867510" imgH="2619511" progId="Excel.Sheet.12">
                  <p:embed/>
                  <p:pic>
                    <p:nvPicPr>
                      <p:cNvPr id="49158" name="Objeto 8">
                        <a:extLst>
                          <a:ext uri="{FF2B5EF4-FFF2-40B4-BE49-F238E27FC236}">
                            <a16:creationId xmlns:a16="http://schemas.microsoft.com/office/drawing/2014/main" id="{33E08CA2-DF23-4C4B-BFFD-839EE06514EA}"/>
                          </a:ext>
                        </a:extLst>
                      </p:cNvPr>
                      <p:cNvPicPr>
                        <a:picLocks noChangeAspect="1" noChangeArrowheads="1"/>
                      </p:cNvPicPr>
                      <p:nvPr/>
                    </p:nvPicPr>
                    <p:blipFill>
                      <a:blip r:embed="rId5"/>
                      <a:srcRect/>
                      <a:stretch>
                        <a:fillRect/>
                      </a:stretch>
                    </p:blipFill>
                    <p:spPr bwMode="auto">
                      <a:xfrm>
                        <a:off x="601663" y="1185863"/>
                        <a:ext cx="79136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C2DC3A7E-9328-4004-9F81-EBD68BA0D8E2}"/>
              </a:ext>
            </a:extLst>
          </p:cNvPr>
          <p:cNvSpPr txBox="1">
            <a:spLocks noChangeArrowheads="1"/>
          </p:cNvSpPr>
          <p:nvPr/>
        </p:nvSpPr>
        <p:spPr bwMode="auto">
          <a:xfrm>
            <a:off x="337599" y="5740605"/>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2018-2022, emitido por la Dirección General de Contabilidad Gubernamental. Y el Informe de Seguimiento y Evaluación de los Resultados Presupuestarios del Gobierno Central al mes de junio 2023,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426155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2018 – a junio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45</a:t>
            </a:fld>
            <a:endParaRPr lang="es-SV" sz="1050" dirty="0">
              <a:solidFill>
                <a:srgbClr val="111E60"/>
              </a:solidFill>
              <a:latin typeface="Museo Sans 500" panose="02000000000000000000" pitchFamily="2" charset="77"/>
            </a:endParaRPr>
          </a:p>
        </p:txBody>
      </p:sp>
      <p:graphicFrame>
        <p:nvGraphicFramePr>
          <p:cNvPr id="9" name="Marcador de contenido 8">
            <a:extLst>
              <a:ext uri="{FF2B5EF4-FFF2-40B4-BE49-F238E27FC236}">
                <a16:creationId xmlns:a16="http://schemas.microsoft.com/office/drawing/2014/main" id="{863A4EDF-6689-4AF1-9780-76959B50F5B0}"/>
              </a:ext>
            </a:extLst>
          </p:cNvPr>
          <p:cNvGraphicFramePr>
            <a:graphicFrameLocks/>
          </p:cNvGraphicFramePr>
          <p:nvPr>
            <p:extLst>
              <p:ext uri="{D42A27DB-BD31-4B8C-83A1-F6EECF244321}">
                <p14:modId xmlns:p14="http://schemas.microsoft.com/office/powerpoint/2010/main" val="38178470"/>
              </p:ext>
            </p:extLst>
          </p:nvPr>
        </p:nvGraphicFramePr>
        <p:xfrm>
          <a:off x="721453" y="986933"/>
          <a:ext cx="7726261" cy="4520512"/>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F797C919-BB37-4DAB-9A68-0EB4607A3091}"/>
              </a:ext>
            </a:extLst>
          </p:cNvPr>
          <p:cNvSpPr txBox="1">
            <a:spLocks noChangeArrowheads="1"/>
          </p:cNvSpPr>
          <p:nvPr/>
        </p:nvSpPr>
        <p:spPr bwMode="auto">
          <a:xfrm>
            <a:off x="337599" y="586644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2018-2022, emitido por la Dirección General de Contabilidad Gubernamental. Y el Informe de Seguimiento y Evaluación de los Resultados Presupuestarios del Gobierno Central al mes de junio 2023,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384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a junio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0AEC19F8-7BFD-4D2A-BE47-40A528D1DFD9}"/>
              </a:ext>
            </a:extLst>
          </p:cNvPr>
          <p:cNvGraphicFramePr>
            <a:graphicFrameLocks noChangeAspect="1"/>
          </p:cNvGraphicFramePr>
          <p:nvPr>
            <p:extLst>
              <p:ext uri="{D42A27DB-BD31-4B8C-83A1-F6EECF244321}">
                <p14:modId xmlns:p14="http://schemas.microsoft.com/office/powerpoint/2010/main" val="1543943192"/>
              </p:ext>
            </p:extLst>
          </p:nvPr>
        </p:nvGraphicFramePr>
        <p:xfrm>
          <a:off x="139700" y="1168400"/>
          <a:ext cx="8716963" cy="2446338"/>
        </p:xfrm>
        <a:graphic>
          <a:graphicData uri="http://schemas.openxmlformats.org/presentationml/2006/ole">
            <mc:AlternateContent xmlns:mc="http://schemas.openxmlformats.org/markup-compatibility/2006">
              <mc:Choice xmlns:v="urn:schemas-microsoft-com:vml" Requires="v">
                <p:oleObj spid="_x0000_s30827" name="Worksheet" r:id="rId4" imgW="10687165" imgH="2962411" progId="Excel.Sheet.12">
                  <p:embed/>
                </p:oleObj>
              </mc:Choice>
              <mc:Fallback>
                <p:oleObj name="Worksheet" r:id="rId4" imgW="10687165" imgH="2962411" progId="Excel.Sheet.12">
                  <p:embed/>
                  <p:pic>
                    <p:nvPicPr>
                      <p:cNvPr id="51206" name="Objeto 6">
                        <a:extLst>
                          <a:ext uri="{FF2B5EF4-FFF2-40B4-BE49-F238E27FC236}">
                            <a16:creationId xmlns:a16="http://schemas.microsoft.com/office/drawing/2014/main" id="{7D19453C-8E65-445B-AFC1-DEEF172B37FD}"/>
                          </a:ext>
                        </a:extLst>
                      </p:cNvPr>
                      <p:cNvPicPr>
                        <a:picLocks noChangeAspect="1" noChangeArrowheads="1"/>
                      </p:cNvPicPr>
                      <p:nvPr/>
                    </p:nvPicPr>
                    <p:blipFill>
                      <a:blip r:embed="rId5"/>
                      <a:srcRect/>
                      <a:stretch>
                        <a:fillRect/>
                      </a:stretch>
                    </p:blipFill>
                    <p:spPr bwMode="auto">
                      <a:xfrm>
                        <a:off x="139700" y="1168400"/>
                        <a:ext cx="8716963"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38A0A4F1-C31D-40C7-83EB-27BBA24A1649}"/>
              </a:ext>
            </a:extLst>
          </p:cNvPr>
          <p:cNvSpPr txBox="1">
            <a:spLocks noChangeArrowheads="1"/>
          </p:cNvSpPr>
          <p:nvPr/>
        </p:nvSpPr>
        <p:spPr bwMode="auto">
          <a:xfrm>
            <a:off x="337599" y="5866440"/>
            <a:ext cx="8335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 Informe de Seguimiento y Evaluación de los Resultados Presupuestarios del Gobierno Central al mes de junio de 2022 y 2023, Dirección General del Presupuesto.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66739109-A464-4CCF-80A2-99183BE6670C}"/>
              </a:ext>
            </a:extLst>
          </p:cNvPr>
          <p:cNvSpPr txBox="1">
            <a:spLocks noChangeArrowheads="1"/>
          </p:cNvSpPr>
          <p:nvPr/>
        </p:nvSpPr>
        <p:spPr bwMode="auto">
          <a:xfrm>
            <a:off x="213160" y="383482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953462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Económica del Gasto de Gobierno Central,  a junio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47</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1402167-972C-4E11-9477-B6B5B9E7E14A}"/>
              </a:ext>
            </a:extLst>
          </p:cNvPr>
          <p:cNvGraphicFramePr>
            <a:graphicFrameLocks noChangeAspect="1"/>
          </p:cNvGraphicFramePr>
          <p:nvPr>
            <p:extLst>
              <p:ext uri="{D42A27DB-BD31-4B8C-83A1-F6EECF244321}">
                <p14:modId xmlns:p14="http://schemas.microsoft.com/office/powerpoint/2010/main" val="1000423302"/>
              </p:ext>
            </p:extLst>
          </p:nvPr>
        </p:nvGraphicFramePr>
        <p:xfrm>
          <a:off x="190500" y="979488"/>
          <a:ext cx="8766175" cy="4203700"/>
        </p:xfrm>
        <a:graphic>
          <a:graphicData uri="http://schemas.openxmlformats.org/presentationml/2006/ole">
            <mc:AlternateContent xmlns:mc="http://schemas.openxmlformats.org/markup-compatibility/2006">
              <mc:Choice xmlns:v="urn:schemas-microsoft-com:vml" Requires="v">
                <p:oleObj spid="_x0000_s31853" name="Worksheet" r:id="rId4" imgW="10582269" imgH="5067266" progId="Excel.Sheet.12">
                  <p:embed/>
                </p:oleObj>
              </mc:Choice>
              <mc:Fallback>
                <p:oleObj name="Worksheet" r:id="rId4" imgW="10582269" imgH="5067266" progId="Excel.Sheet.12">
                  <p:embed/>
                  <p:pic>
                    <p:nvPicPr>
                      <p:cNvPr id="52230" name="Objeto 6">
                        <a:extLst>
                          <a:ext uri="{FF2B5EF4-FFF2-40B4-BE49-F238E27FC236}">
                            <a16:creationId xmlns:a16="http://schemas.microsoft.com/office/drawing/2014/main" id="{9A8B9089-D878-4704-B0F0-7C734E9FD189}"/>
                          </a:ext>
                        </a:extLst>
                      </p:cNvPr>
                      <p:cNvPicPr>
                        <a:picLocks noChangeAspect="1" noChangeArrowheads="1"/>
                      </p:cNvPicPr>
                      <p:nvPr/>
                    </p:nvPicPr>
                    <p:blipFill>
                      <a:blip r:embed="rId5"/>
                      <a:srcRect/>
                      <a:stretch>
                        <a:fillRect/>
                      </a:stretch>
                    </p:blipFill>
                    <p:spPr bwMode="auto">
                      <a:xfrm>
                        <a:off x="190500" y="979488"/>
                        <a:ext cx="8766175" cy="4203700"/>
                      </a:xfrm>
                      <a:prstGeom prst="rect">
                        <a:avLst/>
                      </a:prstGeom>
                      <a:noFill/>
                      <a:ln>
                        <a:noFill/>
                      </a:ln>
                      <a:extLst/>
                    </p:spPr>
                  </p:pic>
                </p:oleObj>
              </mc:Fallback>
            </mc:AlternateContent>
          </a:graphicData>
        </a:graphic>
      </p:graphicFrame>
      <p:sp>
        <p:nvSpPr>
          <p:cNvPr id="10" name="CuadroTexto 9">
            <a:extLst>
              <a:ext uri="{FF2B5EF4-FFF2-40B4-BE49-F238E27FC236}">
                <a16:creationId xmlns:a16="http://schemas.microsoft.com/office/drawing/2014/main" id="{3C70ECE6-6755-4F1D-A483-B5264BDF23FB}"/>
              </a:ext>
            </a:extLst>
          </p:cNvPr>
          <p:cNvSpPr txBox="1">
            <a:spLocks noChangeArrowheads="1"/>
          </p:cNvSpPr>
          <p:nvPr/>
        </p:nvSpPr>
        <p:spPr bwMode="auto">
          <a:xfrm>
            <a:off x="201335" y="538283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8FA1EDA9-B247-475A-9BAF-69F8349D3DE8}"/>
              </a:ext>
            </a:extLst>
          </p:cNvPr>
          <p:cNvSpPr txBox="1">
            <a:spLocks noChangeArrowheads="1"/>
          </p:cNvSpPr>
          <p:nvPr/>
        </p:nvSpPr>
        <p:spPr bwMode="auto">
          <a:xfrm>
            <a:off x="337599" y="5809270"/>
            <a:ext cx="8335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Seguimiento y Evaluación de los Resultados Presupuestarios del Gobierno Central al mes de junio de 2022 y 2023, Dirección General del Presupuesto.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4126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612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Ejecución Presupuestaria de Gastos por Unidades Primarias,  2018 – a junio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E82017B0-B7E0-45C8-B613-D91DD3BB7A5C}"/>
              </a:ext>
            </a:extLst>
          </p:cNvPr>
          <p:cNvGraphicFramePr>
            <a:graphicFrameLocks noChangeAspect="1"/>
          </p:cNvGraphicFramePr>
          <p:nvPr>
            <p:extLst>
              <p:ext uri="{D42A27DB-BD31-4B8C-83A1-F6EECF244321}">
                <p14:modId xmlns:p14="http://schemas.microsoft.com/office/powerpoint/2010/main" val="3270395213"/>
              </p:ext>
            </p:extLst>
          </p:nvPr>
        </p:nvGraphicFramePr>
        <p:xfrm>
          <a:off x="1709272" y="894447"/>
          <a:ext cx="5724525" cy="5627688"/>
        </p:xfrm>
        <a:graphic>
          <a:graphicData uri="http://schemas.openxmlformats.org/presentationml/2006/ole">
            <mc:AlternateContent xmlns:mc="http://schemas.openxmlformats.org/markup-compatibility/2006">
              <mc:Choice xmlns:v="urn:schemas-microsoft-com:vml" Requires="v">
                <p:oleObj spid="_x0000_s32876" name="Worksheet" r:id="rId4" imgW="8686800" imgH="9001125" progId="Excel.Sheet.12">
                  <p:embed/>
                </p:oleObj>
              </mc:Choice>
              <mc:Fallback>
                <p:oleObj name="Worksheet" r:id="rId4" imgW="8686800" imgH="9001125" progId="Excel.Sheet.12">
                  <p:embed/>
                  <p:pic>
                    <p:nvPicPr>
                      <p:cNvPr id="53254" name="Objeto 8">
                        <a:extLst>
                          <a:ext uri="{FF2B5EF4-FFF2-40B4-BE49-F238E27FC236}">
                            <a16:creationId xmlns:a16="http://schemas.microsoft.com/office/drawing/2014/main" id="{6936479A-60F1-48F9-A95C-9FD29411DDFB}"/>
                          </a:ext>
                        </a:extLst>
                      </p:cNvPr>
                      <p:cNvPicPr>
                        <a:picLocks noChangeAspect="1" noChangeArrowheads="1"/>
                      </p:cNvPicPr>
                      <p:nvPr/>
                    </p:nvPicPr>
                    <p:blipFill>
                      <a:blip r:embed="rId5"/>
                      <a:srcRect/>
                      <a:stretch>
                        <a:fillRect/>
                      </a:stretch>
                    </p:blipFill>
                    <p:spPr bwMode="auto">
                      <a:xfrm>
                        <a:off x="1709272" y="894447"/>
                        <a:ext cx="5724525" cy="56276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095242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156340"/>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Ejecución Presupuestaria de Gastos por Unidades Primarias,  a junio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49</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926BCDCD-DA0D-4D7A-8B68-C1D9664593B0}"/>
              </a:ext>
            </a:extLst>
          </p:cNvPr>
          <p:cNvGraphicFramePr>
            <a:graphicFrameLocks noChangeAspect="1"/>
          </p:cNvGraphicFramePr>
          <p:nvPr>
            <p:extLst>
              <p:ext uri="{D42A27DB-BD31-4B8C-83A1-F6EECF244321}">
                <p14:modId xmlns:p14="http://schemas.microsoft.com/office/powerpoint/2010/main" val="2188128557"/>
              </p:ext>
            </p:extLst>
          </p:nvPr>
        </p:nvGraphicFramePr>
        <p:xfrm>
          <a:off x="847725" y="858689"/>
          <a:ext cx="7450138" cy="5563376"/>
        </p:xfrm>
        <a:graphic>
          <a:graphicData uri="http://schemas.openxmlformats.org/presentationml/2006/ole">
            <mc:AlternateContent xmlns:mc="http://schemas.openxmlformats.org/markup-compatibility/2006">
              <mc:Choice xmlns:v="urn:schemas-microsoft-com:vml" Requires="v">
                <p:oleObj spid="_x0000_s33900" name="Worksheet" r:id="rId4" imgW="11163325" imgH="8610464" progId="Excel.Sheet.12">
                  <p:embed/>
                </p:oleObj>
              </mc:Choice>
              <mc:Fallback>
                <p:oleObj name="Worksheet" r:id="rId4" imgW="11163325" imgH="8610464" progId="Excel.Sheet.12">
                  <p:embed/>
                  <p:pic>
                    <p:nvPicPr>
                      <p:cNvPr id="54278" name="Objeto 6">
                        <a:extLst>
                          <a:ext uri="{FF2B5EF4-FFF2-40B4-BE49-F238E27FC236}">
                            <a16:creationId xmlns:a16="http://schemas.microsoft.com/office/drawing/2014/main" id="{0AF6441B-F525-4936-A6F9-EAA72844CFA2}"/>
                          </a:ext>
                        </a:extLst>
                      </p:cNvPr>
                      <p:cNvPicPr>
                        <a:picLocks noChangeAspect="1" noChangeArrowheads="1"/>
                      </p:cNvPicPr>
                      <p:nvPr/>
                    </p:nvPicPr>
                    <p:blipFill>
                      <a:blip r:embed="rId5"/>
                      <a:srcRect/>
                      <a:stretch>
                        <a:fillRect/>
                      </a:stretch>
                    </p:blipFill>
                    <p:spPr bwMode="auto">
                      <a:xfrm>
                        <a:off x="847725" y="858689"/>
                        <a:ext cx="7450138" cy="556337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3455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7D7FA339-ED35-427D-843C-208ECFD31708}"/>
              </a:ext>
            </a:extLst>
          </p:cNvPr>
          <p:cNvGraphicFramePr>
            <a:graphicFrameLocks noGrp="1"/>
          </p:cNvGraphicFramePr>
          <p:nvPr>
            <p:extLst>
              <p:ext uri="{D42A27DB-BD31-4B8C-83A1-F6EECF244321}">
                <p14:modId xmlns:p14="http://schemas.microsoft.com/office/powerpoint/2010/main" val="4239553457"/>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2022</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38</a:t>
                      </a:r>
                    </a:p>
                  </a:txBody>
                  <a:tcPr marL="91433" marR="91433" marT="45727" marB="45727"/>
                </a:tc>
                <a:extLst>
                  <a:ext uri="{0D108BD9-81ED-4DB2-BD59-A6C34878D82A}">
                    <a16:rowId xmlns:a16="http://schemas.microsoft.com/office/drawing/2014/main" val="1000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junio de 2023</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39</a:t>
                      </a:r>
                    </a:p>
                  </a:txBody>
                  <a:tcPr marL="91433" marR="91433" marT="45727" marB="45727"/>
                </a:tc>
                <a:extLst>
                  <a:ext uri="{0D108BD9-81ED-4DB2-BD59-A6C34878D82A}">
                    <a16:rowId xmlns:a16="http://schemas.microsoft.com/office/drawing/2014/main" val="1000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2018 – a junio 2023</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40</a:t>
                      </a:r>
                    </a:p>
                  </a:txBody>
                  <a:tcPr marL="91433" marR="91433" marT="45727" marB="45727"/>
                </a:tc>
                <a:extLst>
                  <a:ext uri="{0D108BD9-81ED-4DB2-BD59-A6C34878D82A}">
                    <a16:rowId xmlns:a16="http://schemas.microsoft.com/office/drawing/2014/main" val="10003"/>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2018 – a junio 2023 (porcentajes de participación)</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41</a:t>
                      </a:r>
                    </a:p>
                  </a:txBody>
                  <a:tcPr marL="91433" marR="91433" marT="45727" marB="45727"/>
                </a:tc>
                <a:extLst>
                  <a:ext uri="{0D108BD9-81ED-4DB2-BD59-A6C34878D82A}">
                    <a16:rowId xmlns:a16="http://schemas.microsoft.com/office/drawing/2014/main" val="10004"/>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2018 – a junio 2023 (porcentajes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42</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3"/>
                      </a:pPr>
                      <a:r>
                        <a:rPr lang="es-SV" sz="1200" b="1" dirty="0">
                          <a:latin typeface="Museo Sans 300" panose="02000000000000000000" pitchFamily="50" charset="0"/>
                          <a:cs typeface="Arial" panose="020B0604020202020204" pitchFamily="34" charset="0"/>
                        </a:rPr>
                        <a:t>Ejecución Presupuestaria GOES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43</a:t>
                      </a:r>
                    </a:p>
                  </a:txBody>
                  <a:tcPr marL="91433" marR="91433" marT="45727" marB="45727"/>
                </a:tc>
                <a:extLst>
                  <a:ext uri="{0D108BD9-81ED-4DB2-BD59-A6C34878D82A}">
                    <a16:rowId xmlns:a16="http://schemas.microsoft.com/office/drawing/2014/main" val="10006"/>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2018 – a junio 2023</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44</a:t>
                      </a:r>
                    </a:p>
                  </a:txBody>
                  <a:tcPr marL="91433" marR="91433" marT="45727" marB="45727"/>
                </a:tc>
                <a:extLst>
                  <a:ext uri="{0D108BD9-81ED-4DB2-BD59-A6C34878D82A}">
                    <a16:rowId xmlns:a16="http://schemas.microsoft.com/office/drawing/2014/main" val="10007"/>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2018 – a junio 2023 (Gráfico)</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45</a:t>
                      </a:r>
                    </a:p>
                  </a:txBody>
                  <a:tcPr marL="91433" marR="91433" marT="45727" marB="45727"/>
                </a:tc>
                <a:extLst>
                  <a:ext uri="{0D108BD9-81ED-4DB2-BD59-A6C34878D82A}">
                    <a16:rowId xmlns:a16="http://schemas.microsoft.com/office/drawing/2014/main" val="10008"/>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por</a:t>
                      </a:r>
                      <a:r>
                        <a:rPr lang="es-SV" sz="1200" baseline="0" dirty="0">
                          <a:latin typeface="Museo Sans 300" panose="02000000000000000000" pitchFamily="50" charset="0"/>
                          <a:cs typeface="Arial" panose="020B0604020202020204" pitchFamily="34" charset="0"/>
                        </a:rPr>
                        <a:t> Áreas de Gestión del Gobierno Central, a junio 2022 – 2023</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46</a:t>
                      </a:r>
                    </a:p>
                  </a:txBody>
                  <a:tcPr marL="91433" marR="91433" marT="45727" marB="45727"/>
                </a:tc>
                <a:extLst>
                  <a:ext uri="{0D108BD9-81ED-4DB2-BD59-A6C34878D82A}">
                    <a16:rowId xmlns:a16="http://schemas.microsoft.com/office/drawing/2014/main" val="10009"/>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Estructura Económica del Gasto del Gobierno Central</a:t>
                      </a:r>
                      <a:r>
                        <a:rPr lang="es-SV" sz="1200" baseline="0" dirty="0">
                          <a:latin typeface="Museo Sans 300" panose="02000000000000000000" pitchFamily="50" charset="0"/>
                          <a:cs typeface="Arial" panose="020B0604020202020204" pitchFamily="34" charset="0"/>
                        </a:rPr>
                        <a:t>, a junio 2022 – 2023</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47</a:t>
                      </a:r>
                    </a:p>
                  </a:txBody>
                  <a:tcPr marL="91433" marR="91433" marT="45727" marB="45727"/>
                </a:tc>
                <a:extLst>
                  <a:ext uri="{0D108BD9-81ED-4DB2-BD59-A6C34878D82A}">
                    <a16:rowId xmlns:a16="http://schemas.microsoft.com/office/drawing/2014/main" val="10010"/>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t>
                      </a:r>
                      <a:r>
                        <a:rPr lang="es-SV" sz="1200" baseline="0" dirty="0">
                          <a:latin typeface="Museo Sans 300" panose="02000000000000000000" pitchFamily="50" charset="0"/>
                          <a:cs typeface="Arial" panose="020B0604020202020204" pitchFamily="34" charset="0"/>
                        </a:rPr>
                        <a:t>2018 – a junio 2023 </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48</a:t>
                      </a:r>
                    </a:p>
                  </a:txBody>
                  <a:tcPr marL="91433" marR="91433" marT="45727" marB="45727"/>
                </a:tc>
                <a:extLst>
                  <a:ext uri="{0D108BD9-81ED-4DB2-BD59-A6C34878D82A}">
                    <a16:rowId xmlns:a16="http://schemas.microsoft.com/office/drawing/2014/main" val="10011"/>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 junio 2022 –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49</a:t>
                      </a:r>
                    </a:p>
                  </a:txBody>
                  <a:tcPr marL="91433" marR="91433" marT="45727" marB="45727"/>
                </a:tc>
                <a:extLst>
                  <a:ext uri="{0D108BD9-81ED-4DB2-BD59-A6C34878D82A}">
                    <a16:rowId xmlns:a16="http://schemas.microsoft.com/office/drawing/2014/main" val="1001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Subsidios y Devoluciones de Impuestos, 2018 – a junio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50</a:t>
                      </a:r>
                    </a:p>
                  </a:txBody>
                  <a:tcPr marL="91433" marR="91433" marT="45727" marB="45727"/>
                </a:tc>
                <a:extLst>
                  <a:ext uri="{0D108BD9-81ED-4DB2-BD59-A6C34878D82A}">
                    <a16:rowId xmlns:a16="http://schemas.microsoft.com/office/drawing/2014/main" val="10013"/>
                  </a:ext>
                </a:extLst>
              </a:tr>
              <a:tr h="274362">
                <a:tc>
                  <a:txBody>
                    <a:bodyPr/>
                    <a:lstStyle/>
                    <a:p>
                      <a:r>
                        <a:rPr lang="es-SV" sz="1200" dirty="0">
                          <a:latin typeface="Museo Sans 300" panose="02000000000000000000" pitchFamily="50" charset="0"/>
                          <a:cs typeface="Arial" panose="020B0604020202020204" pitchFamily="34" charset="0"/>
                        </a:rPr>
                        <a:t>Notas de Crédito del Tesoro Público (NCTP), 2018 – a junio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51</a:t>
                      </a:r>
                    </a:p>
                  </a:txBody>
                  <a:tcPr marL="91433" marR="91433" marT="45727" marB="45727"/>
                </a:tc>
                <a:extLst>
                  <a:ext uri="{0D108BD9-81ED-4DB2-BD59-A6C34878D82A}">
                    <a16:rowId xmlns:a16="http://schemas.microsoft.com/office/drawing/2014/main" val="10014"/>
                  </a:ext>
                </a:extLst>
              </a:tr>
              <a:tr h="274362">
                <a:tc>
                  <a:txBody>
                    <a:bodyPr/>
                    <a:lstStyle/>
                    <a:p>
                      <a:pPr marL="285750" indent="-285750">
                        <a:buFont typeface="+mj-lt"/>
                        <a:buAutoNum type="romanUcPeriod" startAt="4"/>
                      </a:pPr>
                      <a:r>
                        <a:rPr lang="es-SV" sz="1200" b="1" dirty="0">
                          <a:latin typeface="Museo Sans 300" panose="02000000000000000000" pitchFamily="50" charset="0"/>
                          <a:cs typeface="Arial" panose="020B0604020202020204" pitchFamily="34" charset="0"/>
                        </a:rPr>
                        <a:t>Ejecución de la Inversión Pública SPNF</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52</a:t>
                      </a:r>
                    </a:p>
                  </a:txBody>
                  <a:tcPr marL="91433" marR="91433" marT="45727" marB="45727"/>
                </a:tc>
                <a:extLst>
                  <a:ext uri="{0D108BD9-81ED-4DB2-BD59-A6C34878D82A}">
                    <a16:rowId xmlns:a16="http://schemas.microsoft.com/office/drawing/2014/main" val="10015"/>
                  </a:ext>
                </a:extLst>
              </a:tr>
              <a:tr h="29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Inversión Pública Bruta del SPNF, 2018 – a junio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53</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33610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Subsidios y devoluciones de impuestos,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5998A0D5-EDC3-45D0-B613-063A99FB1900}"/>
              </a:ext>
            </a:extLst>
          </p:cNvPr>
          <p:cNvGraphicFramePr>
            <a:graphicFrameLocks noChangeAspect="1"/>
          </p:cNvGraphicFramePr>
          <p:nvPr>
            <p:extLst>
              <p:ext uri="{D42A27DB-BD31-4B8C-83A1-F6EECF244321}">
                <p14:modId xmlns:p14="http://schemas.microsoft.com/office/powerpoint/2010/main" val="1424345954"/>
              </p:ext>
            </p:extLst>
          </p:nvPr>
        </p:nvGraphicFramePr>
        <p:xfrm>
          <a:off x="719138" y="906463"/>
          <a:ext cx="7713662" cy="5113337"/>
        </p:xfrm>
        <a:graphic>
          <a:graphicData uri="http://schemas.openxmlformats.org/presentationml/2006/ole">
            <mc:AlternateContent xmlns:mc="http://schemas.openxmlformats.org/markup-compatibility/2006">
              <mc:Choice xmlns:v="urn:schemas-microsoft-com:vml" Requires="v">
                <p:oleObj spid="_x0000_s34921" name="Worksheet" r:id="rId4" imgW="7134155" imgH="5105536" progId="Excel.Sheet.12">
                  <p:embed/>
                </p:oleObj>
              </mc:Choice>
              <mc:Fallback>
                <p:oleObj name="Worksheet" r:id="rId4" imgW="7134155" imgH="5105536" progId="Excel.Sheet.12">
                  <p:embed/>
                  <p:pic>
                    <p:nvPicPr>
                      <p:cNvPr id="55302" name="Objeto 8">
                        <a:extLst>
                          <a:ext uri="{FF2B5EF4-FFF2-40B4-BE49-F238E27FC236}">
                            <a16:creationId xmlns:a16="http://schemas.microsoft.com/office/drawing/2014/main" id="{48B80A5F-C264-4C27-93D2-574988F7CBB9}"/>
                          </a:ext>
                        </a:extLst>
                      </p:cNvPr>
                      <p:cNvPicPr>
                        <a:picLocks noChangeAspect="1" noChangeArrowheads="1"/>
                      </p:cNvPicPr>
                      <p:nvPr/>
                    </p:nvPicPr>
                    <p:blipFill>
                      <a:blip r:embed="rId5"/>
                      <a:srcRect/>
                      <a:stretch>
                        <a:fillRect/>
                      </a:stretch>
                    </p:blipFill>
                    <p:spPr bwMode="auto">
                      <a:xfrm>
                        <a:off x="719138" y="906463"/>
                        <a:ext cx="7713662" cy="51133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76926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Notas de Crédito del Tesoro Publico (NCTP),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76D9502-514E-4FF6-BF09-5DA22A28D3BD}"/>
              </a:ext>
            </a:extLst>
          </p:cNvPr>
          <p:cNvGraphicFramePr>
            <a:graphicFrameLocks noChangeAspect="1"/>
          </p:cNvGraphicFramePr>
          <p:nvPr>
            <p:extLst>
              <p:ext uri="{D42A27DB-BD31-4B8C-83A1-F6EECF244321}">
                <p14:modId xmlns:p14="http://schemas.microsoft.com/office/powerpoint/2010/main" val="3556801806"/>
              </p:ext>
            </p:extLst>
          </p:nvPr>
        </p:nvGraphicFramePr>
        <p:xfrm>
          <a:off x="304800" y="1285875"/>
          <a:ext cx="8482013" cy="2973388"/>
        </p:xfrm>
        <a:graphic>
          <a:graphicData uri="http://schemas.openxmlformats.org/presentationml/2006/ole">
            <mc:AlternateContent xmlns:mc="http://schemas.openxmlformats.org/markup-compatibility/2006">
              <mc:Choice xmlns:v="urn:schemas-microsoft-com:vml" Requires="v">
                <p:oleObj spid="_x0000_s35945" name="Worksheet" r:id="rId4" imgW="7848549" imgH="2752691" progId="Excel.Sheet.12">
                  <p:embed/>
                </p:oleObj>
              </mc:Choice>
              <mc:Fallback>
                <p:oleObj name="Worksheet" r:id="rId4" imgW="7848549" imgH="2752691" progId="Excel.Sheet.12">
                  <p:embed/>
                  <p:pic>
                    <p:nvPicPr>
                      <p:cNvPr id="56326" name="Objeto 6">
                        <a:extLst>
                          <a:ext uri="{FF2B5EF4-FFF2-40B4-BE49-F238E27FC236}">
                            <a16:creationId xmlns:a16="http://schemas.microsoft.com/office/drawing/2014/main" id="{28981455-B67F-4295-9124-15A37E49641B}"/>
                          </a:ext>
                        </a:extLst>
                      </p:cNvPr>
                      <p:cNvPicPr>
                        <a:picLocks noChangeAspect="1" noChangeArrowheads="1"/>
                      </p:cNvPicPr>
                      <p:nvPr/>
                    </p:nvPicPr>
                    <p:blipFill>
                      <a:blip r:embed="rId5"/>
                      <a:srcRect/>
                      <a:stretch>
                        <a:fillRect/>
                      </a:stretch>
                    </p:blipFill>
                    <p:spPr bwMode="auto">
                      <a:xfrm>
                        <a:off x="304800" y="1285875"/>
                        <a:ext cx="84820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uadroTexto 9">
            <a:extLst>
              <a:ext uri="{FF2B5EF4-FFF2-40B4-BE49-F238E27FC236}">
                <a16:creationId xmlns:a16="http://schemas.microsoft.com/office/drawing/2014/main" id="{E18DB0DA-0E4C-447F-8C45-5EDD9CE36E13}"/>
              </a:ext>
            </a:extLst>
          </p:cNvPr>
          <p:cNvSpPr txBox="1">
            <a:spLocks noChangeArrowheads="1"/>
          </p:cNvSpPr>
          <p:nvPr/>
        </p:nvSpPr>
        <p:spPr bwMode="auto">
          <a:xfrm>
            <a:off x="337599" y="562901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 </a:t>
            </a:r>
            <a:r>
              <a:rPr lang="es-ES" altLang="es-SV" sz="1000" b="1" dirty="0">
                <a:latin typeface="Museo Sans 100" panose="02000000000000000000" pitchFamily="50" charset="0"/>
                <a:cs typeface="Arial" panose="020B0604020202020204" pitchFamily="34" charset="0"/>
              </a:rPr>
              <a:t>Otros: incluye el pago de Deuda a Distribuidoras de Energía Eléctrica.</a:t>
            </a: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Tesorería</a:t>
            </a:r>
            <a:r>
              <a:rPr lang="es-ES" altLang="es-SV" sz="1000" dirty="0">
                <a:latin typeface="Museo Sans 100" panose="02000000000000000000" pitchFamily="50" charset="0"/>
                <a:cs typeface="Arial" panose="020B0604020202020204" pitchFamily="34" charset="0"/>
              </a:rPr>
              <a:t>.</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106180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4"/>
            </a:pPr>
            <a:r>
              <a:rPr lang="es-SV" altLang="es-SV" sz="2400" b="1" dirty="0">
                <a:solidFill>
                  <a:srgbClr val="111E60"/>
                </a:solidFill>
                <a:latin typeface="Bembo Std" panose="02020605060306020A03" pitchFamily="18" charset="0"/>
                <a:cs typeface="Arial" panose="020B0604020202020204" pitchFamily="34" charset="0"/>
              </a:rPr>
              <a:t>Ejecución de la Inversión</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Del SPNF</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3337885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Bruta del SPNF (base caja),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53</a:t>
            </a:fld>
            <a:endParaRPr lang="es-SV" sz="1050" dirty="0">
              <a:solidFill>
                <a:srgbClr val="111E60"/>
              </a:solidFill>
              <a:latin typeface="Museo Sans 500" panose="02000000000000000000" pitchFamily="2" charset="77"/>
            </a:endParaRPr>
          </a:p>
        </p:txBody>
      </p:sp>
      <p:graphicFrame>
        <p:nvGraphicFramePr>
          <p:cNvPr id="10" name="Marcador de contenido 7">
            <a:extLst>
              <a:ext uri="{FF2B5EF4-FFF2-40B4-BE49-F238E27FC236}">
                <a16:creationId xmlns:a16="http://schemas.microsoft.com/office/drawing/2014/main" id="{81A48CD6-5031-42C4-B41D-2F6BA7DFE7F4}"/>
              </a:ext>
            </a:extLst>
          </p:cNvPr>
          <p:cNvGraphicFramePr>
            <a:graphicFrameLocks/>
          </p:cNvGraphicFramePr>
          <p:nvPr>
            <p:extLst>
              <p:ext uri="{D42A27DB-BD31-4B8C-83A1-F6EECF244321}">
                <p14:modId xmlns:p14="http://schemas.microsoft.com/office/powerpoint/2010/main" val="2664941141"/>
              </p:ext>
            </p:extLst>
          </p:nvPr>
        </p:nvGraphicFramePr>
        <p:xfrm>
          <a:off x="450850" y="1119188"/>
          <a:ext cx="810895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FEAF846A-3FFC-4C3D-9D1B-52C9AADEC712}"/>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elaborado con base  a datos de la Dirección General de Inversión y Crédito Público y la Dirección General de Tesorería.</a:t>
            </a:r>
          </a:p>
        </p:txBody>
      </p:sp>
    </p:spTree>
    <p:extLst>
      <p:ext uri="{BB962C8B-B14F-4D97-AF65-F5344CB8AC3E}">
        <p14:creationId xmlns:p14="http://schemas.microsoft.com/office/powerpoint/2010/main" val="3175406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Instituciones, a junio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58EFA690-66EE-4832-B318-5858EE190B6A}"/>
              </a:ext>
            </a:extLst>
          </p:cNvPr>
          <p:cNvGraphicFramePr>
            <a:graphicFrameLocks noChangeAspect="1"/>
          </p:cNvGraphicFramePr>
          <p:nvPr>
            <p:extLst>
              <p:ext uri="{D42A27DB-BD31-4B8C-83A1-F6EECF244321}">
                <p14:modId xmlns:p14="http://schemas.microsoft.com/office/powerpoint/2010/main" val="1910737850"/>
              </p:ext>
            </p:extLst>
          </p:nvPr>
        </p:nvGraphicFramePr>
        <p:xfrm>
          <a:off x="2305050" y="884238"/>
          <a:ext cx="4548188" cy="5302250"/>
        </p:xfrm>
        <a:graphic>
          <a:graphicData uri="http://schemas.openxmlformats.org/presentationml/2006/ole">
            <mc:AlternateContent xmlns:mc="http://schemas.openxmlformats.org/markup-compatibility/2006">
              <mc:Choice xmlns:v="urn:schemas-microsoft-com:vml" Requires="v">
                <p:oleObj spid="_x0000_s36970" name="Worksheet" r:id="rId4" imgW="7286759" imgH="9886848" progId="Excel.Sheet.12">
                  <p:embed/>
                </p:oleObj>
              </mc:Choice>
              <mc:Fallback>
                <p:oleObj name="Worksheet" r:id="rId4" imgW="7286759" imgH="9886848" progId="Excel.Sheet.12">
                  <p:embed/>
                  <p:pic>
                    <p:nvPicPr>
                      <p:cNvPr id="59398" name="Objeto 6">
                        <a:extLst>
                          <a:ext uri="{FF2B5EF4-FFF2-40B4-BE49-F238E27FC236}">
                            <a16:creationId xmlns:a16="http://schemas.microsoft.com/office/drawing/2014/main" id="{2AF63F28-9445-4925-A962-E1D38FC5FCB1}"/>
                          </a:ext>
                        </a:extLst>
                      </p:cNvPr>
                      <p:cNvPicPr>
                        <a:picLocks noChangeAspect="1" noChangeArrowheads="1"/>
                      </p:cNvPicPr>
                      <p:nvPr/>
                    </p:nvPicPr>
                    <p:blipFill>
                      <a:blip r:embed="rId5"/>
                      <a:srcRect/>
                      <a:stretch>
                        <a:fillRect/>
                      </a:stretch>
                    </p:blipFill>
                    <p:spPr bwMode="auto">
                      <a:xfrm>
                        <a:off x="2305050" y="884238"/>
                        <a:ext cx="4548188" cy="53022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6453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Actividad , a junio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744844E6-94E4-40DA-A9AB-20F72D1F0E81}"/>
              </a:ext>
            </a:extLst>
          </p:cNvPr>
          <p:cNvGraphicFramePr>
            <a:graphicFrameLocks noChangeAspect="1"/>
          </p:cNvGraphicFramePr>
          <p:nvPr>
            <p:extLst>
              <p:ext uri="{D42A27DB-BD31-4B8C-83A1-F6EECF244321}">
                <p14:modId xmlns:p14="http://schemas.microsoft.com/office/powerpoint/2010/main" val="3458173883"/>
              </p:ext>
            </p:extLst>
          </p:nvPr>
        </p:nvGraphicFramePr>
        <p:xfrm>
          <a:off x="2160588" y="858838"/>
          <a:ext cx="4794250" cy="5030787"/>
        </p:xfrm>
        <a:graphic>
          <a:graphicData uri="http://schemas.openxmlformats.org/presentationml/2006/ole">
            <mc:AlternateContent xmlns:mc="http://schemas.openxmlformats.org/markup-compatibility/2006">
              <mc:Choice xmlns:v="urn:schemas-microsoft-com:vml" Requires="v">
                <p:oleObj spid="_x0000_s37986" name="Worksheet" r:id="rId4" imgW="5743594" imgH="6029223" progId="Excel.Sheet.12">
                  <p:embed/>
                </p:oleObj>
              </mc:Choice>
              <mc:Fallback>
                <p:oleObj name="Worksheet" r:id="rId4" imgW="5743594" imgH="6029223" progId="Excel.Sheet.12">
                  <p:embed/>
                  <p:pic>
                    <p:nvPicPr>
                      <p:cNvPr id="60422" name="Objeto 8">
                        <a:extLst>
                          <a:ext uri="{FF2B5EF4-FFF2-40B4-BE49-F238E27FC236}">
                            <a16:creationId xmlns:a16="http://schemas.microsoft.com/office/drawing/2014/main" id="{A00AA000-8F0E-4D5B-9558-72318A4A8AD3}"/>
                          </a:ext>
                        </a:extLst>
                      </p:cNvPr>
                      <p:cNvPicPr>
                        <a:picLocks noChangeAspect="1" noChangeArrowheads="1"/>
                      </p:cNvPicPr>
                      <p:nvPr/>
                    </p:nvPicPr>
                    <p:blipFill>
                      <a:blip r:embed="rId5"/>
                      <a:srcRect/>
                      <a:stretch>
                        <a:fillRect/>
                      </a:stretch>
                    </p:blipFill>
                    <p:spPr bwMode="auto">
                      <a:xfrm>
                        <a:off x="2160588" y="858838"/>
                        <a:ext cx="4794250" cy="5030787"/>
                      </a:xfrm>
                      <a:prstGeom prst="rect">
                        <a:avLst/>
                      </a:prstGeom>
                      <a:noFill/>
                      <a:ln>
                        <a:noFill/>
                      </a:ln>
                      <a:extLst/>
                    </p:spPr>
                  </p:pic>
                </p:oleObj>
              </mc:Fallback>
            </mc:AlternateContent>
          </a:graphicData>
        </a:graphic>
      </p:graphicFrame>
      <p:sp>
        <p:nvSpPr>
          <p:cNvPr id="9" name="CuadroTexto 8">
            <a:extLst>
              <a:ext uri="{FF2B5EF4-FFF2-40B4-BE49-F238E27FC236}">
                <a16:creationId xmlns:a16="http://schemas.microsoft.com/office/drawing/2014/main" id="{45230B40-1158-40A0-B69A-81271152D004}"/>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 y Dirección General de Tesorería.</a:t>
            </a:r>
          </a:p>
        </p:txBody>
      </p:sp>
    </p:spTree>
    <p:extLst>
      <p:ext uri="{BB962C8B-B14F-4D97-AF65-F5344CB8AC3E}">
        <p14:creationId xmlns:p14="http://schemas.microsoft.com/office/powerpoint/2010/main" val="2965619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5"/>
            </a:pPr>
            <a:r>
              <a:rPr lang="es-SV" altLang="es-SV" sz="2400" b="1" dirty="0">
                <a:solidFill>
                  <a:srgbClr val="111E60"/>
                </a:solidFill>
                <a:latin typeface="Bembo Std" panose="02020605060306020A03" pitchFamily="18" charset="0"/>
                <a:cs typeface="Arial" panose="020B0604020202020204" pitchFamily="34" charset="0"/>
              </a:rPr>
              <a:t>Deuda Pública</a:t>
            </a:r>
          </a:p>
          <a:p>
            <a:pPr algn="ctr">
              <a:lnSpc>
                <a:spcPct val="100000"/>
              </a:lnSpc>
              <a:spcBef>
                <a:spcPct val="0"/>
              </a:spcBef>
            </a:pPr>
            <a:r>
              <a:rPr lang="es-SV" altLang="es-SV" sz="2400" b="1" dirty="0">
                <a:solidFill>
                  <a:srgbClr val="111E60"/>
                </a:solidFill>
                <a:latin typeface="Bembo Std" panose="02020605060306020A03" pitchFamily="18" charset="0"/>
                <a:cs typeface="Arial" panose="020B0604020202020204" pitchFamily="34" charset="0"/>
              </a:rPr>
              <a:t>SPNF / GOES</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855905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por deudor,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57</a:t>
            </a:fld>
            <a:endParaRPr lang="es-SV" sz="1050" dirty="0">
              <a:solidFill>
                <a:srgbClr val="111E60"/>
              </a:solidFill>
              <a:latin typeface="Museo Sans 500" panose="02000000000000000000" pitchFamily="2" charset="77"/>
            </a:endParaRPr>
          </a:p>
        </p:txBody>
      </p:sp>
      <p:graphicFrame>
        <p:nvGraphicFramePr>
          <p:cNvPr id="9" name="Marcador de contenido 3">
            <a:extLst>
              <a:ext uri="{FF2B5EF4-FFF2-40B4-BE49-F238E27FC236}">
                <a16:creationId xmlns:a16="http://schemas.microsoft.com/office/drawing/2014/main" id="{95CC8E2E-5FA4-4E3B-8AEA-F629867AB2BC}"/>
              </a:ext>
            </a:extLst>
          </p:cNvPr>
          <p:cNvGraphicFramePr>
            <a:graphicFrameLocks noChangeAspect="1"/>
          </p:cNvGraphicFramePr>
          <p:nvPr>
            <p:extLst>
              <p:ext uri="{D42A27DB-BD31-4B8C-83A1-F6EECF244321}">
                <p14:modId xmlns:p14="http://schemas.microsoft.com/office/powerpoint/2010/main" val="3764739309"/>
              </p:ext>
            </p:extLst>
          </p:nvPr>
        </p:nvGraphicFramePr>
        <p:xfrm>
          <a:off x="749300" y="969963"/>
          <a:ext cx="7632700" cy="4427537"/>
        </p:xfrm>
        <a:graphic>
          <a:graphicData uri="http://schemas.openxmlformats.org/presentationml/2006/ole">
            <mc:AlternateContent xmlns:mc="http://schemas.openxmlformats.org/markup-compatibility/2006">
              <mc:Choice xmlns:v="urn:schemas-microsoft-com:vml" Requires="v">
                <p:oleObj spid="_x0000_s39009" name="Worksheet" r:id="rId4" imgW="12230024" imgH="7096193" progId="Excel.Sheet.12">
                  <p:embed/>
                </p:oleObj>
              </mc:Choice>
              <mc:Fallback>
                <p:oleObj name="Worksheet" r:id="rId4" imgW="12230024" imgH="7096193" progId="Excel.Sheet.12">
                  <p:embed/>
                  <p:pic>
                    <p:nvPicPr>
                      <p:cNvPr id="62470" name="Marcador de contenido 3">
                        <a:extLst>
                          <a:ext uri="{FF2B5EF4-FFF2-40B4-BE49-F238E27FC236}">
                            <a16:creationId xmlns:a16="http://schemas.microsoft.com/office/drawing/2014/main" id="{C53FC14A-5A0B-4855-B85A-B0A107A14069}"/>
                          </a:ext>
                        </a:extLst>
                      </p:cNvPr>
                      <p:cNvPicPr>
                        <a:picLocks noGrp="1" noChangeAspect="1" noChangeArrowheads="1"/>
                      </p:cNvPicPr>
                      <p:nvPr/>
                    </p:nvPicPr>
                    <p:blipFill>
                      <a:blip r:embed="rId5"/>
                      <a:srcRect/>
                      <a:stretch>
                        <a:fillRect/>
                      </a:stretch>
                    </p:blipFill>
                    <p:spPr bwMode="auto">
                      <a:xfrm>
                        <a:off x="749300" y="969963"/>
                        <a:ext cx="7632700" cy="44275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1947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a junio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0CFF36DA-ED42-4E7E-AF74-A5C66F5DEDA5}"/>
              </a:ext>
            </a:extLst>
          </p:cNvPr>
          <p:cNvGraphicFramePr>
            <a:graphicFrameLocks noChangeAspect="1"/>
          </p:cNvGraphicFramePr>
          <p:nvPr>
            <p:extLst>
              <p:ext uri="{D42A27DB-BD31-4B8C-83A1-F6EECF244321}">
                <p14:modId xmlns:p14="http://schemas.microsoft.com/office/powerpoint/2010/main" val="237300719"/>
              </p:ext>
            </p:extLst>
          </p:nvPr>
        </p:nvGraphicFramePr>
        <p:xfrm>
          <a:off x="2606793" y="893764"/>
          <a:ext cx="3942862" cy="5420232"/>
        </p:xfrm>
        <a:graphic>
          <a:graphicData uri="http://schemas.openxmlformats.org/presentationml/2006/ole">
            <mc:AlternateContent xmlns:mc="http://schemas.openxmlformats.org/markup-compatibility/2006">
              <mc:Choice xmlns:v="urn:schemas-microsoft-com:vml" Requires="v">
                <p:oleObj spid="_x0000_s40031" name="Worksheet" r:id="rId4" imgW="6934149" imgH="10077586" progId="Excel.Sheet.12">
                  <p:embed/>
                </p:oleObj>
              </mc:Choice>
              <mc:Fallback>
                <p:oleObj name="Worksheet" r:id="rId4" imgW="6934149" imgH="10077586" progId="Excel.Sheet.12">
                  <p:embed/>
                  <p:pic>
                    <p:nvPicPr>
                      <p:cNvPr id="63494" name="Marcador de contenido 4">
                        <a:extLst>
                          <a:ext uri="{FF2B5EF4-FFF2-40B4-BE49-F238E27FC236}">
                            <a16:creationId xmlns:a16="http://schemas.microsoft.com/office/drawing/2014/main" id="{70D61152-1E0F-4528-BAAD-5AD3E90B0214}"/>
                          </a:ext>
                        </a:extLst>
                      </p:cNvPr>
                      <p:cNvPicPr>
                        <a:picLocks noGrp="1" noChangeAspect="1" noChangeArrowheads="1"/>
                      </p:cNvPicPr>
                      <p:nvPr/>
                    </p:nvPicPr>
                    <p:blipFill>
                      <a:blip r:embed="rId5"/>
                      <a:srcRect/>
                      <a:stretch>
                        <a:fillRect/>
                      </a:stretch>
                    </p:blipFill>
                    <p:spPr bwMode="auto">
                      <a:xfrm>
                        <a:off x="2606793" y="893764"/>
                        <a:ext cx="3942862" cy="542023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64842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SPNF: Saldo de la Deuda, 2018 –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59</a:t>
            </a:fld>
            <a:endParaRPr lang="es-SV" sz="1050" dirty="0">
              <a:solidFill>
                <a:srgbClr val="111E60"/>
              </a:solidFill>
              <a:latin typeface="Museo Sans 500" panose="02000000000000000000" pitchFamily="2" charset="77"/>
            </a:endParaRPr>
          </a:p>
        </p:txBody>
      </p:sp>
      <p:graphicFrame>
        <p:nvGraphicFramePr>
          <p:cNvPr id="9" name="Marcador de contenido 7">
            <a:extLst>
              <a:ext uri="{FF2B5EF4-FFF2-40B4-BE49-F238E27FC236}">
                <a16:creationId xmlns:a16="http://schemas.microsoft.com/office/drawing/2014/main" id="{A34804CD-B0C6-4175-BDE0-2B4E5A74F30D}"/>
              </a:ext>
            </a:extLst>
          </p:cNvPr>
          <p:cNvGraphicFramePr>
            <a:graphicFrameLocks/>
          </p:cNvGraphicFramePr>
          <p:nvPr>
            <p:extLst>
              <p:ext uri="{D42A27DB-BD31-4B8C-83A1-F6EECF244321}">
                <p14:modId xmlns:p14="http://schemas.microsoft.com/office/powerpoint/2010/main" val="3390115016"/>
              </p:ext>
            </p:extLst>
          </p:nvPr>
        </p:nvGraphicFramePr>
        <p:xfrm>
          <a:off x="384175" y="908050"/>
          <a:ext cx="8116888" cy="48609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9">
            <a:extLst>
              <a:ext uri="{FF2B5EF4-FFF2-40B4-BE49-F238E27FC236}">
                <a16:creationId xmlns:a16="http://schemas.microsoft.com/office/drawing/2014/main" id="{8D60C414-3850-4A49-BDB8-CE2BE4F753C2}"/>
              </a:ext>
            </a:extLst>
          </p:cNvPr>
          <p:cNvSpPr txBox="1">
            <a:spLocks noChangeArrowheads="1"/>
          </p:cNvSpPr>
          <p:nvPr/>
        </p:nvSpPr>
        <p:spPr bwMode="auto">
          <a:xfrm>
            <a:off x="787399" y="6035674"/>
            <a:ext cx="756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b="1" dirty="0">
                <a:latin typeface="Museo Sans 100" panose="02000000000000000000" pitchFamily="50" charset="0"/>
                <a:cs typeface="Arial" panose="020B0604020202020204" pitchFamily="34" charset="0"/>
              </a:rPr>
              <a:t>Fuente</a:t>
            </a:r>
            <a:r>
              <a:rPr lang="es-SV" altLang="es-SV" sz="1200" dirty="0">
                <a:latin typeface="Museo Sans 100" panose="02000000000000000000" pitchFamily="50" charset="0"/>
                <a:cs typeface="Arial" panose="020B0604020202020204" pitchFamily="34" charset="0"/>
              </a:rPr>
              <a:t>: Elaborado con base datos del Ministerio de Hacienda y Banco Central de Reserva de El Salvador.</a:t>
            </a:r>
          </a:p>
        </p:txBody>
      </p:sp>
    </p:spTree>
    <p:extLst>
      <p:ext uri="{BB962C8B-B14F-4D97-AF65-F5344CB8AC3E}">
        <p14:creationId xmlns:p14="http://schemas.microsoft.com/office/powerpoint/2010/main" val="282097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8490DA94-5A60-47D4-A28B-3DA072E3AFAE}"/>
              </a:ext>
            </a:extLst>
          </p:cNvPr>
          <p:cNvGraphicFramePr>
            <a:graphicFrameLocks noGrp="1"/>
          </p:cNvGraphicFramePr>
          <p:nvPr>
            <p:extLst>
              <p:ext uri="{D42A27DB-BD31-4B8C-83A1-F6EECF244321}">
                <p14:modId xmlns:p14="http://schemas.microsoft.com/office/powerpoint/2010/main" val="2530163909"/>
              </p:ext>
            </p:extLst>
          </p:nvPr>
        </p:nvGraphicFramePr>
        <p:xfrm>
          <a:off x="763588" y="914400"/>
          <a:ext cx="7650162" cy="310038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57">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4" marB="45724"/>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4" marB="45724"/>
                </a:tc>
                <a:extLst>
                  <a:ext uri="{0D108BD9-81ED-4DB2-BD59-A6C34878D82A}">
                    <a16:rowId xmlns:a16="http://schemas.microsoft.com/office/drawing/2014/main" val="10000"/>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instituciones, a junio 2022 – 2023</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54</a:t>
                      </a:r>
                    </a:p>
                  </a:txBody>
                  <a:tcPr marL="91433" marR="91433" marT="45724" marB="45724"/>
                </a:tc>
                <a:extLst>
                  <a:ext uri="{0D108BD9-81ED-4DB2-BD59-A6C34878D82A}">
                    <a16:rowId xmlns:a16="http://schemas.microsoft.com/office/drawing/2014/main" val="10001"/>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actividad, a junio 2022 – 2023</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55</a:t>
                      </a:r>
                    </a:p>
                  </a:txBody>
                  <a:tcPr marL="91433" marR="91433" marT="45724" marB="45724"/>
                </a:tc>
                <a:extLst>
                  <a:ext uri="{0D108BD9-81ED-4DB2-BD59-A6C34878D82A}">
                    <a16:rowId xmlns:a16="http://schemas.microsoft.com/office/drawing/2014/main" val="10002"/>
                  </a:ext>
                </a:extLst>
              </a:tr>
              <a:tr h="274343">
                <a:tc>
                  <a:txBody>
                    <a:bodyPr/>
                    <a:lstStyle/>
                    <a:p>
                      <a:pPr marL="285750" indent="-285750">
                        <a:buFont typeface="+mj-lt"/>
                        <a:buAutoNum type="romanUcPeriod" startAt="5"/>
                      </a:pPr>
                      <a:r>
                        <a:rPr lang="es-SV" sz="1200" b="1" dirty="0">
                          <a:latin typeface="Museo Sans 300" panose="02000000000000000000" pitchFamily="50" charset="0"/>
                          <a:cs typeface="Arial" panose="020B0604020202020204" pitchFamily="34" charset="0"/>
                        </a:rPr>
                        <a:t>Deuda Pública total SPNF</a:t>
                      </a:r>
                    </a:p>
                  </a:txBody>
                  <a:tcPr marL="91433" marR="91433" marT="45724" marB="45724"/>
                </a:tc>
                <a:tc>
                  <a:txBody>
                    <a:bodyPr/>
                    <a:lstStyle/>
                    <a:p>
                      <a:pPr algn="ctr"/>
                      <a:r>
                        <a:rPr lang="es-SV" sz="1200" b="1" dirty="0">
                          <a:latin typeface="Museo Sans 300" panose="02000000000000000000" pitchFamily="50" charset="0"/>
                          <a:cs typeface="Arial" panose="020B0604020202020204" pitchFamily="34" charset="0"/>
                        </a:rPr>
                        <a:t>56</a:t>
                      </a:r>
                    </a:p>
                  </a:txBody>
                  <a:tcPr marL="91433" marR="91433" marT="45724" marB="45724"/>
                </a:tc>
                <a:extLst>
                  <a:ext uri="{0D108BD9-81ED-4DB2-BD59-A6C34878D82A}">
                    <a16:rowId xmlns:a16="http://schemas.microsoft.com/office/drawing/2014/main" val="10003"/>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por Deudor,</a:t>
                      </a:r>
                      <a:r>
                        <a:rPr lang="es-SV" sz="1200" baseline="0" dirty="0">
                          <a:latin typeface="Museo Sans 300" panose="02000000000000000000" pitchFamily="50" charset="0"/>
                          <a:cs typeface="Arial" panose="020B0604020202020204" pitchFamily="34" charset="0"/>
                        </a:rPr>
                        <a:t> 2018 – a junio 2023</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57</a:t>
                      </a:r>
                    </a:p>
                  </a:txBody>
                  <a:tcPr marL="91433" marR="91433" marT="45724" marB="45724"/>
                </a:tc>
                <a:extLst>
                  <a:ext uri="{0D108BD9-81ED-4DB2-BD59-A6C34878D82A}">
                    <a16:rowId xmlns:a16="http://schemas.microsoft.com/office/drawing/2014/main" val="10004"/>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a junio 2022 –</a:t>
                      </a:r>
                      <a:r>
                        <a:rPr lang="es-SV" sz="1200" baseline="0" dirty="0">
                          <a:latin typeface="Museo Sans 300" panose="02000000000000000000" pitchFamily="50" charset="0"/>
                          <a:cs typeface="Arial" panose="020B0604020202020204" pitchFamily="34" charset="0"/>
                        </a:rPr>
                        <a:t> 2023</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58</a:t>
                      </a:r>
                    </a:p>
                  </a:txBody>
                  <a:tcPr marL="91433" marR="91433" marT="45724" marB="45724"/>
                </a:tc>
                <a:extLst>
                  <a:ext uri="{0D108BD9-81ED-4DB2-BD59-A6C34878D82A}">
                    <a16:rowId xmlns:a16="http://schemas.microsoft.com/office/drawing/2014/main" val="10005"/>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Tendencia de la Deuda total SPNF, 2018 – a junio 2023 (Gráfico)</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59</a:t>
                      </a:r>
                    </a:p>
                  </a:txBody>
                  <a:tcPr marL="91433" marR="91433" marT="45724" marB="45724"/>
                </a:tc>
                <a:extLst>
                  <a:ext uri="{0D108BD9-81ED-4DB2-BD59-A6C34878D82A}">
                    <a16:rowId xmlns:a16="http://schemas.microsoft.com/office/drawing/2014/main" val="10006"/>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Perfil de la Deuda del SPNF, a junio 2023 (Gráfico)</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60</a:t>
                      </a:r>
                    </a:p>
                  </a:txBody>
                  <a:tcPr marL="91433" marR="91433" marT="45724" marB="45724"/>
                </a:tc>
                <a:extLst>
                  <a:ext uri="{0D108BD9-81ED-4DB2-BD59-A6C34878D82A}">
                    <a16:rowId xmlns:a16="http://schemas.microsoft.com/office/drawing/2014/main" val="10007"/>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Saldo, colocación y pagos de LETES, de enero 2022 a junio 2023</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61</a:t>
                      </a:r>
                    </a:p>
                  </a:txBody>
                  <a:tcPr marL="91433" marR="91433" marT="45724" marB="45724"/>
                </a:tc>
                <a:extLst>
                  <a:ext uri="{0D108BD9-81ED-4DB2-BD59-A6C34878D82A}">
                    <a16:rowId xmlns:a16="http://schemas.microsoft.com/office/drawing/2014/main" val="10008"/>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Características de las emisiones de Eurobonos por la República de El Salvador</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62</a:t>
                      </a:r>
                    </a:p>
                  </a:txBody>
                  <a:tcPr marL="91433" marR="91433" marT="45724" marB="45724"/>
                </a:tc>
                <a:extLst>
                  <a:ext uri="{0D108BD9-81ED-4DB2-BD59-A6C34878D82A}">
                    <a16:rowId xmlns:a16="http://schemas.microsoft.com/office/drawing/2014/main" val="10009"/>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endParaRPr lang="es-SV" sz="1200" dirty="0">
                        <a:latin typeface="Museo Sans 300" panose="02000000000000000000" pitchFamily="50" charset="0"/>
                        <a:cs typeface="Arial" panose="020B0604020202020204" pitchFamily="34" charset="0"/>
                      </a:endParaRPr>
                    </a:p>
                  </a:txBody>
                  <a:tcPr marL="91433" marR="91433" marT="45724" marB="4572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0826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Perfil de la deuda del SPNF, a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60</a:t>
            </a:fld>
            <a:endParaRPr lang="es-SV" sz="1050" dirty="0">
              <a:solidFill>
                <a:srgbClr val="111E60"/>
              </a:solidFill>
              <a:latin typeface="Museo Sans 500" panose="02000000000000000000" pitchFamily="2" charset="77"/>
            </a:endParaRPr>
          </a:p>
        </p:txBody>
      </p:sp>
      <p:graphicFrame>
        <p:nvGraphicFramePr>
          <p:cNvPr id="2" name="Marcador de contenido 14">
            <a:extLst>
              <a:ext uri="{FF2B5EF4-FFF2-40B4-BE49-F238E27FC236}">
                <a16:creationId xmlns:a16="http://schemas.microsoft.com/office/drawing/2014/main" id="{3473CF3F-D6AD-4AC2-9EF9-7C9880F42CB8}"/>
              </a:ext>
            </a:extLst>
          </p:cNvPr>
          <p:cNvGraphicFramePr>
            <a:graphicFrameLocks/>
          </p:cNvGraphicFramePr>
          <p:nvPr>
            <p:extLst>
              <p:ext uri="{D42A27DB-BD31-4B8C-83A1-F6EECF244321}">
                <p14:modId xmlns:p14="http://schemas.microsoft.com/office/powerpoint/2010/main" val="2856989692"/>
              </p:ext>
            </p:extLst>
          </p:nvPr>
        </p:nvGraphicFramePr>
        <p:xfrm>
          <a:off x="184150" y="905335"/>
          <a:ext cx="4287838" cy="244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Marcador de contenido 14">
            <a:extLst>
              <a:ext uri="{FF2B5EF4-FFF2-40B4-BE49-F238E27FC236}">
                <a16:creationId xmlns:a16="http://schemas.microsoft.com/office/drawing/2014/main" id="{9EED7877-CDB1-4D98-8ADC-835EA75BC8DB}"/>
              </a:ext>
            </a:extLst>
          </p:cNvPr>
          <p:cNvGraphicFramePr>
            <a:graphicFrameLocks/>
          </p:cNvGraphicFramePr>
          <p:nvPr>
            <p:extLst>
              <p:ext uri="{D42A27DB-BD31-4B8C-83A1-F6EECF244321}">
                <p14:modId xmlns:p14="http://schemas.microsoft.com/office/powerpoint/2010/main" val="905615775"/>
              </p:ext>
            </p:extLst>
          </p:nvPr>
        </p:nvGraphicFramePr>
        <p:xfrm>
          <a:off x="4498975" y="905335"/>
          <a:ext cx="4518025" cy="2441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3">
            <a:extLst>
              <a:ext uri="{FF2B5EF4-FFF2-40B4-BE49-F238E27FC236}">
                <a16:creationId xmlns:a16="http://schemas.microsoft.com/office/drawing/2014/main" id="{BBC3C874-EF89-4123-98BD-3B7EE71B256B}"/>
              </a:ext>
            </a:extLst>
          </p:cNvPr>
          <p:cNvSpPr txBox="1">
            <a:spLocks noChangeArrowheads="1"/>
          </p:cNvSpPr>
          <p:nvPr/>
        </p:nvSpPr>
        <p:spPr bwMode="auto">
          <a:xfrm>
            <a:off x="290780" y="3422057"/>
            <a:ext cx="4202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SV" altLang="es-SV" sz="1000" b="1" dirty="0">
                <a:latin typeface="Museo Sans 300" panose="02000000000000000000" pitchFamily="50" charset="0"/>
              </a:rPr>
              <a:t>1/ Incluye eurobonos y bonos emitidos en el mercado local</a:t>
            </a:r>
          </a:p>
        </p:txBody>
      </p:sp>
      <p:graphicFrame>
        <p:nvGraphicFramePr>
          <p:cNvPr id="6" name="Marcador de contenido 14">
            <a:extLst>
              <a:ext uri="{FF2B5EF4-FFF2-40B4-BE49-F238E27FC236}">
                <a16:creationId xmlns:a16="http://schemas.microsoft.com/office/drawing/2014/main" id="{3AD13A76-A095-4E0A-8BC2-45D3E8D22E9C}"/>
              </a:ext>
            </a:extLst>
          </p:cNvPr>
          <p:cNvGraphicFramePr>
            <a:graphicFrameLocks/>
          </p:cNvGraphicFramePr>
          <p:nvPr>
            <p:extLst>
              <p:ext uri="{D42A27DB-BD31-4B8C-83A1-F6EECF244321}">
                <p14:modId xmlns:p14="http://schemas.microsoft.com/office/powerpoint/2010/main" val="1087669242"/>
              </p:ext>
            </p:extLst>
          </p:nvPr>
        </p:nvGraphicFramePr>
        <p:xfrm>
          <a:off x="211138" y="3735133"/>
          <a:ext cx="4287837" cy="24685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Marcador de contenido 14">
            <a:extLst>
              <a:ext uri="{FF2B5EF4-FFF2-40B4-BE49-F238E27FC236}">
                <a16:creationId xmlns:a16="http://schemas.microsoft.com/office/drawing/2014/main" id="{B243722C-3345-4A68-B3C0-CF638C27ED65}"/>
              </a:ext>
            </a:extLst>
          </p:cNvPr>
          <p:cNvGraphicFramePr>
            <a:graphicFrameLocks/>
          </p:cNvGraphicFramePr>
          <p:nvPr>
            <p:extLst>
              <p:ext uri="{D42A27DB-BD31-4B8C-83A1-F6EECF244321}">
                <p14:modId xmlns:p14="http://schemas.microsoft.com/office/powerpoint/2010/main" val="19550217"/>
              </p:ext>
            </p:extLst>
          </p:nvPr>
        </p:nvGraphicFramePr>
        <p:xfrm>
          <a:off x="4489450" y="3752212"/>
          <a:ext cx="4498975" cy="2468563"/>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9">
            <a:extLst>
              <a:ext uri="{FF2B5EF4-FFF2-40B4-BE49-F238E27FC236}">
                <a16:creationId xmlns:a16="http://schemas.microsoft.com/office/drawing/2014/main" id="{9108C2CE-D3DB-4EDF-99B7-788135CFF82E}"/>
              </a:ext>
            </a:extLst>
          </p:cNvPr>
          <p:cNvSpPr txBox="1">
            <a:spLocks noChangeArrowheads="1"/>
          </p:cNvSpPr>
          <p:nvPr/>
        </p:nvSpPr>
        <p:spPr bwMode="auto">
          <a:xfrm>
            <a:off x="250002" y="6113250"/>
            <a:ext cx="864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a:t>
            </a:r>
          </a:p>
          <a:p>
            <a:pPr algn="just" eaLnBrk="1" hangingPunct="1">
              <a:lnSpc>
                <a:spcPct val="100000"/>
              </a:lnSpc>
              <a:spcBef>
                <a:spcPct val="0"/>
              </a:spcBef>
              <a:buFontTx/>
              <a:buNone/>
            </a:pPr>
            <a:r>
              <a:rPr lang="es-ES" altLang="es-SV" sz="1000" dirty="0">
                <a:latin typeface="Museo Sans 100" panose="02000000000000000000" pitchFamily="50" charset="0"/>
                <a:cs typeface="Arial" panose="020B0604020202020204" pitchFamily="34" charset="0"/>
              </a:rPr>
              <a:t>Lo</a:t>
            </a:r>
            <a:r>
              <a:rPr lang="es-SV" altLang="es-SV" sz="1000" dirty="0">
                <a:latin typeface="Museo Sans 100" panose="02000000000000000000" pitchFamily="50" charset="0"/>
                <a:cs typeface="Arial" panose="020B0604020202020204" pitchFamily="34" charset="0"/>
              </a:rPr>
              <a:t>s porcentajes reportados por DGICP, son con base al monto total de US$15,793.4 millones, no incluye deuda previsional; LETES y CETES.  </a:t>
            </a:r>
          </a:p>
        </p:txBody>
      </p:sp>
    </p:spTree>
    <p:extLst>
      <p:ext uri="{BB962C8B-B14F-4D97-AF65-F5344CB8AC3E}">
        <p14:creationId xmlns:p14="http://schemas.microsoft.com/office/powerpoint/2010/main" val="4199857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colocación y pagos de LETES,  enero 2022 - junio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61</a:t>
            </a:fld>
            <a:endParaRPr lang="es-SV" sz="1050" dirty="0">
              <a:solidFill>
                <a:srgbClr val="111E60"/>
              </a:solidFill>
              <a:latin typeface="Museo Sans 500" panose="02000000000000000000" pitchFamily="2" charset="77"/>
            </a:endParaRPr>
          </a:p>
        </p:txBody>
      </p:sp>
      <p:graphicFrame>
        <p:nvGraphicFramePr>
          <p:cNvPr id="9" name="Objeto 9">
            <a:extLst>
              <a:ext uri="{FF2B5EF4-FFF2-40B4-BE49-F238E27FC236}">
                <a16:creationId xmlns:a16="http://schemas.microsoft.com/office/drawing/2014/main" id="{E084104B-8F64-407F-AA3E-DC3D45C6CDAB}"/>
              </a:ext>
            </a:extLst>
          </p:cNvPr>
          <p:cNvGraphicFramePr>
            <a:graphicFrameLocks noChangeAspect="1"/>
          </p:cNvGraphicFramePr>
          <p:nvPr>
            <p:extLst>
              <p:ext uri="{D42A27DB-BD31-4B8C-83A1-F6EECF244321}">
                <p14:modId xmlns:p14="http://schemas.microsoft.com/office/powerpoint/2010/main" val="3208419651"/>
              </p:ext>
            </p:extLst>
          </p:nvPr>
        </p:nvGraphicFramePr>
        <p:xfrm>
          <a:off x="939800" y="904875"/>
          <a:ext cx="7248525" cy="5122863"/>
        </p:xfrm>
        <a:graphic>
          <a:graphicData uri="http://schemas.openxmlformats.org/presentationml/2006/ole">
            <mc:AlternateContent xmlns:mc="http://schemas.openxmlformats.org/markup-compatibility/2006">
              <mc:Choice xmlns:v="urn:schemas-microsoft-com:vml" Requires="v">
                <p:oleObj spid="_x0000_s42077" name="Worksheet" r:id="rId4" imgW="9048890" imgH="6724514" progId="Excel.Sheet.12">
                  <p:embed/>
                </p:oleObj>
              </mc:Choice>
              <mc:Fallback>
                <p:oleObj name="Worksheet" r:id="rId4" imgW="9048890" imgH="6724514" progId="Excel.Sheet.12">
                  <p:embed/>
                  <p:pic>
                    <p:nvPicPr>
                      <p:cNvPr id="66566" name="Objeto 9">
                        <a:extLst>
                          <a:ext uri="{FF2B5EF4-FFF2-40B4-BE49-F238E27FC236}">
                            <a16:creationId xmlns:a16="http://schemas.microsoft.com/office/drawing/2014/main" id="{81708CB7-9859-4844-AB76-BEFBA350628A}"/>
                          </a:ext>
                        </a:extLst>
                      </p:cNvPr>
                      <p:cNvPicPr>
                        <a:picLocks noChangeAspect="1" noChangeArrowheads="1"/>
                      </p:cNvPicPr>
                      <p:nvPr/>
                    </p:nvPicPr>
                    <p:blipFill>
                      <a:blip r:embed="rId5"/>
                      <a:srcRect/>
                      <a:stretch>
                        <a:fillRect/>
                      </a:stretch>
                    </p:blipFill>
                    <p:spPr bwMode="auto">
                      <a:xfrm>
                        <a:off x="939800" y="904875"/>
                        <a:ext cx="7248525"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0158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719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Características de las emisiones de Eurobonos</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Datos de mercado a junio de 2023</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62</a:t>
            </a:fld>
            <a:endParaRPr lang="es-SV" sz="1050" dirty="0">
              <a:solidFill>
                <a:srgbClr val="111E60"/>
              </a:solidFill>
              <a:latin typeface="Museo Sans 500" panose="02000000000000000000" pitchFamily="2" charset="77"/>
            </a:endParaRPr>
          </a:p>
        </p:txBody>
      </p:sp>
      <p:pic>
        <p:nvPicPr>
          <p:cNvPr id="6" name="Imagen 5">
            <a:extLst>
              <a:ext uri="{FF2B5EF4-FFF2-40B4-BE49-F238E27FC236}">
                <a16:creationId xmlns:a16="http://schemas.microsoft.com/office/drawing/2014/main" id="{79C0E76D-6617-4943-9958-9BBF6F61E8AF}"/>
              </a:ext>
            </a:extLst>
          </p:cNvPr>
          <p:cNvPicPr>
            <a:picLocks noChangeAspect="1"/>
          </p:cNvPicPr>
          <p:nvPr/>
        </p:nvPicPr>
        <p:blipFill>
          <a:blip r:embed="rId3"/>
          <a:stretch>
            <a:fillRect/>
          </a:stretch>
        </p:blipFill>
        <p:spPr>
          <a:xfrm>
            <a:off x="1664904" y="924743"/>
            <a:ext cx="5840081" cy="5468971"/>
          </a:xfrm>
          <a:prstGeom prst="rect">
            <a:avLst/>
          </a:prstGeom>
        </p:spPr>
      </p:pic>
    </p:spTree>
    <p:extLst>
      <p:ext uri="{BB962C8B-B14F-4D97-AF65-F5344CB8AC3E}">
        <p14:creationId xmlns:p14="http://schemas.microsoft.com/office/powerpoint/2010/main" val="3503666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35C757-E75E-49A9-BFCD-4800B7E2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Tree>
    <p:extLst>
      <p:ext uri="{BB962C8B-B14F-4D97-AF65-F5344CB8AC3E}">
        <p14:creationId xmlns:p14="http://schemas.microsoft.com/office/powerpoint/2010/main" val="69752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3"/>
            <a:ext cx="9142477" cy="6778977"/>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99364"/>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Introducción</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7</a:t>
            </a:fld>
            <a:endParaRPr lang="es-SV" sz="1050" dirty="0">
              <a:solidFill>
                <a:srgbClr val="111E60"/>
              </a:solidFill>
              <a:latin typeface="Museo Sans 500" panose="02000000000000000000" pitchFamily="2" charset="77"/>
            </a:endParaRPr>
          </a:p>
        </p:txBody>
      </p:sp>
      <p:sp>
        <p:nvSpPr>
          <p:cNvPr id="10" name="Rectángulo 8">
            <a:extLst>
              <a:ext uri="{FF2B5EF4-FFF2-40B4-BE49-F238E27FC236}">
                <a16:creationId xmlns:a16="http://schemas.microsoft.com/office/drawing/2014/main" id="{49BBC97E-045F-41EA-BA10-A73F168485C7}"/>
              </a:ext>
            </a:extLst>
          </p:cNvPr>
          <p:cNvSpPr>
            <a:spLocks noChangeArrowheads="1"/>
          </p:cNvSpPr>
          <p:nvPr/>
        </p:nvSpPr>
        <p:spPr bwMode="auto">
          <a:xfrm>
            <a:off x="554038" y="958850"/>
            <a:ext cx="81121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 presente publicación sobre las variables e indicadores más relevantes de las Finanzas Públicas de El Salvador, tiene como propósito contribuir al desarrollo de una cultura de transparencia  y de acceso público a la información fiscal que produce el Ministerio de Hacienda.</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Las estadísticas fiscales consolidadas se presentan a niveles del Sector Público No Financiero (SPNF) y del Gobierno Central (GOES). El primero está conformado por el Gobierno  Central Consolidado, el Resto del Gobierno General y las Empresas Públicas No Financieras, y el segundo, comprende a los tres Órganos del Estado, el Ministerio Público, la Corte de Cuentas de la República, el Tribunal Suprema Electoral, el Tribunal de Ética Gubernamental, entre otros. Incluyendo además, otras entidades con presupuestos extraordinarios y fondos especiales.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Cuando las cifras fiscales se presentan con </a:t>
            </a:r>
            <a:r>
              <a:rPr lang="es-SV" altLang="es-SV" sz="1200" b="1" dirty="0">
                <a:solidFill>
                  <a:srgbClr val="313945"/>
                </a:solidFill>
                <a:latin typeface="Museo Sans 300"/>
                <a:ea typeface="Open Sans"/>
                <a:cs typeface="Open Sans"/>
              </a:rPr>
              <a:t>base caja</a:t>
            </a:r>
            <a:r>
              <a:rPr lang="es-SV" altLang="es-SV" sz="1200" dirty="0">
                <a:solidFill>
                  <a:srgbClr val="313945"/>
                </a:solidFill>
                <a:latin typeface="Museo Sans 300"/>
                <a:ea typeface="Open Sans"/>
                <a:cs typeface="Open Sans"/>
              </a:rPr>
              <a:t> significa que los ingresos y gastos se registran cuando los primeros se reciben y los segundos se cancelan en efectivo; mientras que las cifras con </a:t>
            </a:r>
            <a:r>
              <a:rPr lang="es-SV" altLang="es-SV" sz="1200" b="1" dirty="0">
                <a:solidFill>
                  <a:srgbClr val="313945"/>
                </a:solidFill>
                <a:latin typeface="Museo Sans 300"/>
                <a:ea typeface="Open Sans"/>
                <a:cs typeface="Open Sans"/>
              </a:rPr>
              <a:t>base devengado</a:t>
            </a:r>
            <a:r>
              <a:rPr lang="es-SV" altLang="es-SV" sz="1200" dirty="0">
                <a:solidFill>
                  <a:srgbClr val="313945"/>
                </a:solidFill>
                <a:latin typeface="Museo Sans 300"/>
                <a:ea typeface="Open Sans"/>
                <a:cs typeface="Open Sans"/>
              </a:rPr>
              <a:t> se registran independientemente de la percepción en efectivo o del pago de las obligaciones adquiridas.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El documento </a:t>
            </a:r>
            <a:r>
              <a:rPr lang="es-SV" altLang="es-SV" sz="1200" b="1" dirty="0">
                <a:solidFill>
                  <a:srgbClr val="313945"/>
                </a:solidFill>
                <a:latin typeface="Museo Sans 300"/>
                <a:ea typeface="Open Sans"/>
                <a:cs typeface="Open Sans"/>
              </a:rPr>
              <a:t>“Estadísticas básicas sobre las Finanzas Públicas a junio 2023” </a:t>
            </a:r>
            <a:r>
              <a:rPr lang="es-SV" altLang="es-SV" sz="1200" dirty="0">
                <a:solidFill>
                  <a:srgbClr val="313945"/>
                </a:solidFill>
                <a:latin typeface="Museo Sans 300"/>
                <a:ea typeface="Open Sans"/>
                <a:cs typeface="Open Sans"/>
              </a:rPr>
              <a:t>se encuentra organizado en cinco apartados: I. Situación Financiera del Sector Público No Financiero (SPNF); II. Ingresos Fiscales; III. Ejecución Presupuestaria; IV. Ejecución de la Inversión Pública; y V. Deuda Pública del SPNF.</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Además, la información que se brinda comprende series anuales y mensuales. Estas últimas corresponderán a la ejecución presupuestaria de ingresos y egresos al mes anterior. La publicación de las cifras fiscales se realizará con una frecuencia semestral y estará disponible en el sitio Web del Ministerio de Hacienda.</a:t>
            </a:r>
          </a:p>
          <a:p>
            <a:pPr algn="just"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None/>
            </a:pPr>
            <a:r>
              <a:rPr lang="es-ES" altLang="es-SV" sz="1200" b="1" dirty="0">
                <a:solidFill>
                  <a:srgbClr val="313945"/>
                </a:solidFill>
                <a:latin typeface="Museo Sans 300"/>
                <a:ea typeface="Open Sans"/>
                <a:cs typeface="Open Sans"/>
              </a:rPr>
              <a:t>Nota:</a:t>
            </a:r>
            <a:r>
              <a:rPr lang="es-ES" altLang="es-SV" sz="1200" dirty="0">
                <a:solidFill>
                  <a:srgbClr val="313945"/>
                </a:solidFill>
                <a:latin typeface="Museo Sans 300"/>
                <a:ea typeface="Open Sans"/>
                <a:cs typeface="Open Sans"/>
              </a:rPr>
              <a:t> En esta publicación se han actualizado los valores del PIB nominal de años 2020-2022, según publicaciones y proyecciones del Banco Central de Reserva de El Salvador </a:t>
            </a:r>
            <a:r>
              <a:rPr lang="es-ES" altLang="es-SV" sz="1200">
                <a:solidFill>
                  <a:srgbClr val="313945"/>
                </a:solidFill>
                <a:latin typeface="Museo Sans 300"/>
                <a:ea typeface="Open Sans"/>
                <a:cs typeface="Open Sans"/>
              </a:rPr>
              <a:t>(junio </a:t>
            </a:r>
            <a:r>
              <a:rPr lang="es-ES" altLang="es-SV" sz="1200" dirty="0">
                <a:solidFill>
                  <a:srgbClr val="313945"/>
                </a:solidFill>
                <a:latin typeface="Museo Sans 300"/>
                <a:ea typeface="Open Sans"/>
                <a:cs typeface="Open Sans"/>
              </a:rPr>
              <a:t>2023); también, datos fiscales como el Ingreso Corriente reportados por la Dirección General de Tesorería, y la ejecución presupuestaria a junio  2023 según informes preliminares de la Dirección General del Presupuesto. </a:t>
            </a:r>
            <a:endParaRPr lang="es-SV" altLang="es-SV" sz="1200" dirty="0">
              <a:solidFill>
                <a:srgbClr val="313945"/>
              </a:solidFill>
              <a:latin typeface="Museo Sans 300"/>
              <a:cs typeface="Arial" panose="020B0604020202020204" pitchFamily="34" charset="0"/>
            </a:endParaRPr>
          </a:p>
        </p:txBody>
      </p:sp>
    </p:spTree>
    <p:extLst>
      <p:ext uri="{BB962C8B-B14F-4D97-AF65-F5344CB8AC3E}">
        <p14:creationId xmlns:p14="http://schemas.microsoft.com/office/powerpoint/2010/main" val="96842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Estructura del sector Público No financiero</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7B9809D7-D74C-4197-9F03-5E09807804A5}"/>
              </a:ext>
            </a:extLst>
          </p:cNvPr>
          <p:cNvGraphicFramePr>
            <a:graphicFrameLocks/>
          </p:cNvGraphicFramePr>
          <p:nvPr>
            <p:extLst>
              <p:ext uri="{D42A27DB-BD31-4B8C-83A1-F6EECF244321}">
                <p14:modId xmlns:p14="http://schemas.microsoft.com/office/powerpoint/2010/main" val="1248201161"/>
              </p:ext>
            </p:extLst>
          </p:nvPr>
        </p:nvGraphicFramePr>
        <p:xfrm>
          <a:off x="635725" y="950587"/>
          <a:ext cx="7863840" cy="548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97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a:pPr>
            <a:r>
              <a:rPr lang="es-SV" altLang="es-SV" sz="2400" b="1" dirty="0">
                <a:solidFill>
                  <a:srgbClr val="111E60"/>
                </a:solidFill>
                <a:latin typeface="Bembo Std" panose="02020605060306020A03" pitchFamily="18" charset="0"/>
                <a:cs typeface="Arial" panose="020B0604020202020204" pitchFamily="34" charset="0"/>
              </a:rPr>
              <a:t>Situación Financiera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(Balance Fiscal</a:t>
            </a:r>
            <a:r>
              <a:rPr lang="es-SV" altLang="es-SV" sz="2400" b="1" dirty="0">
                <a:solidFill>
                  <a:srgbClr val="111E60"/>
                </a:solidFill>
                <a:latin typeface="Bembo Std" panose="02020605060306020A03" pitchFamily="18" charset="0"/>
                <a:cs typeface="Arial" panose="020B0604020202020204" pitchFamily="34" charset="0"/>
              </a:rPr>
              <a:t>) SPNF</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57755325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3002</TotalTime>
  <Words>2233</Words>
  <Application>Microsoft Office PowerPoint</Application>
  <PresentationFormat>Presentación en pantalla (4:3)</PresentationFormat>
  <Paragraphs>376</Paragraphs>
  <Slides>63</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63</vt:i4>
      </vt:variant>
    </vt:vector>
  </HeadingPairs>
  <TitlesOfParts>
    <vt:vector size="74" baseType="lpstr">
      <vt:lpstr>Arial</vt:lpstr>
      <vt:lpstr>Bembo Std</vt:lpstr>
      <vt:lpstr>Calibri</vt:lpstr>
      <vt:lpstr>Calibri Light</vt:lpstr>
      <vt:lpstr>Museo Sans 100</vt:lpstr>
      <vt:lpstr>Museo Sans 300</vt:lpstr>
      <vt:lpstr>Museo Sans 500</vt:lpstr>
      <vt:lpstr>Museo Sans 900</vt:lpstr>
      <vt:lpstr>Open Sans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Carias</dc:creator>
  <cp:lastModifiedBy>Luis Orlando Mendez Funes</cp:lastModifiedBy>
  <cp:revision>152</cp:revision>
  <cp:lastPrinted>2021-10-19T13:37:11Z</cp:lastPrinted>
  <dcterms:created xsi:type="dcterms:W3CDTF">2020-08-17T23:51:16Z</dcterms:created>
  <dcterms:modified xsi:type="dcterms:W3CDTF">2023-09-13T14:55:52Z</dcterms:modified>
</cp:coreProperties>
</file>