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6" r:id="rId4"/>
    <p:sldId id="267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304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305" r:id="rId22"/>
    <p:sldId id="288" r:id="rId23"/>
    <p:sldId id="289" r:id="rId24"/>
    <p:sldId id="290" r:id="rId25"/>
    <p:sldId id="291" r:id="rId26"/>
    <p:sldId id="292" r:id="rId27"/>
    <p:sldId id="306" r:id="rId28"/>
    <p:sldId id="294" r:id="rId29"/>
    <p:sldId id="295" r:id="rId30"/>
    <p:sldId id="296" r:id="rId31"/>
    <p:sldId id="297" r:id="rId32"/>
    <p:sldId id="298" r:id="rId33"/>
    <p:sldId id="307" r:id="rId34"/>
    <p:sldId id="299" r:id="rId35"/>
    <p:sldId id="300" r:id="rId36"/>
    <p:sldId id="301" r:id="rId37"/>
    <p:sldId id="302" r:id="rId38"/>
    <p:sldId id="303" r:id="rId39"/>
    <p:sldId id="25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945"/>
    <a:srgbClr val="11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2602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446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285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840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25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478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818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508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15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319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789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53FE-B917-4E74-8875-EA9A8C204A32}" type="datetimeFigureOut">
              <a:rPr lang="es-SV" smtClean="0"/>
              <a:t>20/6/2023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37F6-8269-47DA-A573-232BA8C11B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9063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39F9687-B5AB-48F6-AD77-AF027DE1565D}"/>
              </a:ext>
            </a:extLst>
          </p:cNvPr>
          <p:cNvSpPr/>
          <p:nvPr/>
        </p:nvSpPr>
        <p:spPr>
          <a:xfrm>
            <a:off x="0" y="7706"/>
            <a:ext cx="9144000" cy="6858000"/>
          </a:xfrm>
          <a:prstGeom prst="rect">
            <a:avLst/>
          </a:prstGeom>
          <a:solidFill>
            <a:srgbClr val="111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C09CD6-8A59-BC4E-AA50-20EC616A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3" b="26336"/>
          <a:stretch/>
        </p:blipFill>
        <p:spPr>
          <a:xfrm>
            <a:off x="2835667" y="2619910"/>
            <a:ext cx="3462392" cy="16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brutos del Gobierno Central, año 2019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10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692535-28DD-4F3D-BE87-965D9385C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08" y="940876"/>
            <a:ext cx="7784984" cy="53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brutos del Gobierno Central, año 2020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11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D903F65-7BD1-4D1C-8E11-02178F004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7" y="927776"/>
            <a:ext cx="8288323" cy="51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7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brutos del Gobierno Central, año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12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02A7F4-1E2F-4441-9FFC-48C24C8AA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9" y="932995"/>
            <a:ext cx="8623882" cy="53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brutos del Gobierno Central, año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13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B9510B-25E9-47C3-AEED-9CC56BF04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79" y="985807"/>
            <a:ext cx="8344349" cy="47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3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recaudados versus Presupuestados, años 2017 -2019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 y porcentajes de ejecución)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14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33882B-8EF9-476B-8A9A-3DF8CCCF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0" y="919368"/>
            <a:ext cx="7808126" cy="53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recaudados versus Presupuestados, años 2020 -2022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 y porcentajes de ejecución)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15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A0322C-FEAA-4A1E-A50F-45E6C123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7" y="971195"/>
            <a:ext cx="7770463" cy="53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16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907F31-89B3-49C0-91CF-26499C2BD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1085214"/>
            <a:ext cx="8818487" cy="46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7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2018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17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1FE7C1-9DCC-43DD-BB40-1ABCD380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1" y="1089167"/>
            <a:ext cx="8842736" cy="46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8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2019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18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25157D-915D-4702-9AFE-A0B1FD41F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8" y="1088688"/>
            <a:ext cx="8808427" cy="46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19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8DDCF9-7574-432F-8E8C-B9E48B75F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1" y="1103902"/>
            <a:ext cx="8860175" cy="516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6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77FAFE-909A-8246-95CB-E1AAC3C16B80}"/>
              </a:ext>
            </a:extLst>
          </p:cNvPr>
          <p:cNvSpPr/>
          <p:nvPr/>
        </p:nvSpPr>
        <p:spPr>
          <a:xfrm>
            <a:off x="0" y="2736502"/>
            <a:ext cx="91440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400" b="1" dirty="0">
                <a:solidFill>
                  <a:srgbClr val="111E60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ESTADISTICAS TRIBUTARIAS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400" b="1" dirty="0">
                <a:solidFill>
                  <a:srgbClr val="111E60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BASICAS AL AÑO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SV" altLang="es-SV" b="1" dirty="0">
              <a:solidFill>
                <a:srgbClr val="313945"/>
              </a:solidFill>
              <a:latin typeface="Bembo Std" panose="02020605060306020A03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dirty="0">
                <a:solidFill>
                  <a:srgbClr val="313945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DIRECCION DE POLITICA ECONOMICA Y FISCAL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F48938-F1DA-49D3-8930-E045EFA2C971}"/>
              </a:ext>
            </a:extLst>
          </p:cNvPr>
          <p:cNvSpPr txBox="1"/>
          <p:nvPr/>
        </p:nvSpPr>
        <p:spPr>
          <a:xfrm>
            <a:off x="0" y="55961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>
                <a:solidFill>
                  <a:srgbClr val="313945"/>
                </a:solidFill>
                <a:latin typeface="Bembo Std" panose="02020605060306020A03" pitchFamily="18" charset="0"/>
              </a:rPr>
              <a:t>San Salvador, 19 de junio de 2023</a:t>
            </a:r>
          </a:p>
        </p:txBody>
      </p:sp>
    </p:spTree>
    <p:extLst>
      <p:ext uri="{BB962C8B-B14F-4D97-AF65-F5344CB8AC3E}">
        <p14:creationId xmlns:p14="http://schemas.microsoft.com/office/powerpoint/2010/main" val="960742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20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6B144A-EAC1-429A-AE59-005FE47F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0" y="1088512"/>
            <a:ext cx="8828991" cy="51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8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21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CA96A1-1EBF-424B-A252-AF6A1F37C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37" y="1045884"/>
            <a:ext cx="8607103" cy="50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7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22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580AB7-77D5-4F4B-946B-683B943B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180"/>
            <a:ext cx="9144000" cy="35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6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2018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23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A0EBF4-B60C-455F-A1B1-D77D728CD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180"/>
            <a:ext cx="9144000" cy="35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1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2019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24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119069-71BC-4275-BF23-13BFECE44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180"/>
            <a:ext cx="9144000" cy="35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25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25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4AD947-C097-4751-A2EE-3C2E373B6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463"/>
            <a:ext cx="9144000" cy="40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6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26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110481-4D10-4A73-96AA-5D593B0C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463"/>
            <a:ext cx="9144000" cy="40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económico, año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27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7BA7AF-483C-4227-8E78-71E5CEC7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063"/>
            <a:ext cx="9144000" cy="4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19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contribuyentes, año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28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D4DE8F-4F33-490F-9635-6518F54A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806"/>
            <a:ext cx="9144000" cy="20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35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contribuyentes, año 2018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29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96B23F-CD09-43EA-89F9-2D3B1B8D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6195"/>
            <a:ext cx="9144000" cy="20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35580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8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Índice</a:t>
            </a:r>
            <a:endParaRPr lang="es-SV" altLang="es-SV" sz="2000" dirty="0">
              <a:solidFill>
                <a:srgbClr val="111E60"/>
              </a:solidFill>
              <a:latin typeface="Museo Sans 900" panose="02000000000000000000" pitchFamily="2" charset="77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BF3780-E06A-40AD-BFF9-882239DA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3141"/>
              </p:ext>
            </p:extLst>
          </p:nvPr>
        </p:nvGraphicFramePr>
        <p:xfrm>
          <a:off x="310393" y="921449"/>
          <a:ext cx="8523214" cy="496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646">
                  <a:extLst>
                    <a:ext uri="{9D8B030D-6E8A-4147-A177-3AD203B41FA5}">
                      <a16:colId xmlns:a16="http://schemas.microsoft.com/office/drawing/2014/main" val="929321822"/>
                    </a:ext>
                  </a:extLst>
                </a:gridCol>
                <a:gridCol w="1090568">
                  <a:extLst>
                    <a:ext uri="{9D8B030D-6E8A-4147-A177-3AD203B41FA5}">
                      <a16:colId xmlns:a16="http://schemas.microsoft.com/office/drawing/2014/main" val="2940817130"/>
                    </a:ext>
                  </a:extLst>
                </a:gridCol>
              </a:tblGrid>
              <a:tr h="333774"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Estadísticas Tributarias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Pág.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82325"/>
                  </a:ext>
                </a:extLst>
              </a:tr>
              <a:tr h="300640">
                <a:tc>
                  <a:txBody>
                    <a:bodyPr/>
                    <a:lstStyle/>
                    <a:p>
                      <a:r>
                        <a:rPr lang="es-SV" sz="1100" dirty="0">
                          <a:latin typeface="Museo Sans 100" panose="02000000000000000000" pitchFamily="50" charset="0"/>
                        </a:rPr>
                        <a:t>Estructura de Ingresos Tributarios del Gobierno Central 2017 – 2022 (En millones de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317176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Estructura de Ingresos Tributarios del Gobierno Central 2017 – 2022 (En porcentajes de participación)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426001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Estructura de Ingresos Tributarios del Gobierno Central 2017 – 2022 (En porcentajes del PIB)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45559"/>
                  </a:ext>
                </a:extLst>
              </a:tr>
              <a:tr h="212248">
                <a:tc>
                  <a:txBody>
                    <a:bodyPr/>
                    <a:lstStyle/>
                    <a:p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2017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77049"/>
                  </a:ext>
                </a:extLst>
              </a:tr>
              <a:tr h="263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2018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4426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2019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79040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2020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2472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2021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642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2022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543260"/>
                  </a:ext>
                </a:extLst>
              </a:tr>
              <a:tr h="287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recaudados </a:t>
                      </a:r>
                      <a:r>
                        <a:rPr lang="es-SV" sz="1100" dirty="0" err="1">
                          <a:latin typeface="Museo Sans 100" panose="02000000000000000000" pitchFamily="50" charset="0"/>
                        </a:rPr>
                        <a:t>vrs</a:t>
                      </a: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. Presupuestados 2017 – 2019 (En millones US$ y % de Ejecución)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651217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recaudados </a:t>
                      </a:r>
                      <a:r>
                        <a:rPr lang="es-SV" sz="1100" dirty="0" err="1">
                          <a:latin typeface="Museo Sans 100" panose="02000000000000000000" pitchFamily="50" charset="0"/>
                        </a:rPr>
                        <a:t>vrs</a:t>
                      </a: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. Presupuestados 2020 – 2022 (En millones US$ y % de Ejecución)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19470"/>
                  </a:ext>
                </a:extLst>
              </a:tr>
              <a:tr h="260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2017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571225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2018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83019"/>
                  </a:ext>
                </a:extLst>
              </a:tr>
              <a:tr h="28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2019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50582"/>
                  </a:ext>
                </a:extLst>
              </a:tr>
              <a:tr h="266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2020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90170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2021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23393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2022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238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423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contribuyentes, año 2019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30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955737-B78F-4FCA-8046-1BDEA8E9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806"/>
            <a:ext cx="9144000" cy="20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70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contribuyentes, año 2020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31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F62577-42B7-4774-B258-EA316884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54"/>
            <a:ext cx="9144000" cy="23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83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contribuyentes, año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32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CA00CC-18F6-4285-ACF4-03B5C650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54"/>
            <a:ext cx="9144000" cy="23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91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contribuyentes, año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33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291067-D2F4-4113-B4F4-46F8F7532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212"/>
            <a:ext cx="9144000" cy="26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Contribuyentes activos del Impuesto sobre la Renta, años 2017 - 2022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Distribuidos por departamento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34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CF8B0E-4651-4A98-8DC9-A08957A32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235"/>
            <a:ext cx="9144000" cy="43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6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Recepción de declaraciones del Impuesto sobre la Renta, años 2017 - 2022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Al 30 de abril de cada año </a:t>
            </a:r>
            <a:r>
              <a:rPr lang="es-SV" altLang="es-SV" sz="1400" baseline="30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1/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35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0663C8-E14B-4884-B493-587C12761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5852"/>
            <a:ext cx="9144000" cy="53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4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Contribuyentes inscritos en IVA, años 2017 - 2022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Distribuidos por departamento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36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3274E2-146A-4A39-AC66-2AF0A4CC8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929"/>
            <a:ext cx="9144000" cy="36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6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Contribuyentes inscritos en IVA, años 2017 - 2022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Distribuidos por cartera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37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7A1C56-2335-4751-BE00-4D2DDE2FF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235"/>
            <a:ext cx="9144000" cy="43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9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Recepción de declaraciones de IVA, años 2017 - 2022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SV" altLang="es-SV" sz="1400" dirty="0">
              <a:solidFill>
                <a:srgbClr val="111E60"/>
              </a:solidFill>
              <a:latin typeface="Museo Sans 900" panose="02000000000000000000" pitchFamily="2" charset="77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38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A2E392-D93D-4C8F-A6BC-409FF94E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625"/>
            <a:ext cx="9144000" cy="49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29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35C757-E75E-49A9-BFCD-4800B7E22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35580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8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Índice</a:t>
            </a:r>
            <a:endParaRPr lang="es-SV" altLang="es-SV" sz="2000" dirty="0">
              <a:solidFill>
                <a:srgbClr val="111E60"/>
              </a:solidFill>
              <a:latin typeface="Museo Sans 900" panose="02000000000000000000" pitchFamily="2" charset="77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4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BF3780-E06A-40AD-BFF9-882239DA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10166"/>
              </p:ext>
            </p:extLst>
          </p:nvPr>
        </p:nvGraphicFramePr>
        <p:xfrm>
          <a:off x="310393" y="921449"/>
          <a:ext cx="8523214" cy="5024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646">
                  <a:extLst>
                    <a:ext uri="{9D8B030D-6E8A-4147-A177-3AD203B41FA5}">
                      <a16:colId xmlns:a16="http://schemas.microsoft.com/office/drawing/2014/main" val="929321822"/>
                    </a:ext>
                  </a:extLst>
                </a:gridCol>
                <a:gridCol w="1090568">
                  <a:extLst>
                    <a:ext uri="{9D8B030D-6E8A-4147-A177-3AD203B41FA5}">
                      <a16:colId xmlns:a16="http://schemas.microsoft.com/office/drawing/2014/main" val="2940817130"/>
                    </a:ext>
                  </a:extLst>
                </a:gridCol>
              </a:tblGrid>
              <a:tr h="333774"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Estadísticas Tributarias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Pág.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82325"/>
                  </a:ext>
                </a:extLst>
              </a:tr>
              <a:tr h="300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2017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317176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2018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426001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2019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45559"/>
                  </a:ext>
                </a:extLst>
              </a:tr>
              <a:tr h="212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2020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77049"/>
                  </a:ext>
                </a:extLst>
              </a:tr>
              <a:tr h="32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2021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4426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2022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79040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2017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2472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2018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642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2019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543260"/>
                  </a:ext>
                </a:extLst>
              </a:tr>
              <a:tr h="287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2020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651217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2021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19470"/>
                  </a:ext>
                </a:extLst>
              </a:tr>
              <a:tr h="260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2022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571225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Número de contribuyentes activos declarantes del Impuesto sobre la Renta por departamentos 2017 –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83019"/>
                  </a:ext>
                </a:extLst>
              </a:tr>
              <a:tr h="28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Recepción de declarantes del Impuesto sobre al Renta  2017 –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50582"/>
                  </a:ext>
                </a:extLst>
              </a:tr>
              <a:tr h="266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Contribuyentes Inscritos de IVA por Departamento 2017 - 2022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90170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Contribuyentes Inscritos de IVA por Cartera 2017 - 2022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23393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Recepción de declarantes del IVA por Modalidad y por Cartera 2017 –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238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45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brutos del Gobierno Central, años 2017 –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5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2D84A9-A6BA-41B9-8F17-595684D18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124" y="923407"/>
            <a:ext cx="5747519" cy="504819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5058C6C-F409-467B-A46B-499F3CAB8140}"/>
              </a:ext>
            </a:extLst>
          </p:cNvPr>
          <p:cNvSpPr txBox="1"/>
          <p:nvPr/>
        </p:nvSpPr>
        <p:spPr>
          <a:xfrm>
            <a:off x="293615" y="6107185"/>
            <a:ext cx="8196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100" dirty="0">
                <a:latin typeface="Museo Sans 100" panose="02000000000000000000" pitchFamily="50" charset="0"/>
              </a:rPr>
              <a:t>Nota: los años 2017 y 2022 incluyen reportes preliminares, por lo que estas cifras no serán exactamente iguales a los montos reportados en otros archivos (Ejemplo: Estadísticas Fiscales).</a:t>
            </a:r>
          </a:p>
        </p:txBody>
      </p:sp>
    </p:spTree>
    <p:extLst>
      <p:ext uri="{BB962C8B-B14F-4D97-AF65-F5344CB8AC3E}">
        <p14:creationId xmlns:p14="http://schemas.microsoft.com/office/powerpoint/2010/main" val="299654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8313" y="22280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brutos del Gobierno Central, años 2017 – 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porcentajes de participación)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6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38D448-A111-432C-858D-4CFF61AB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618" y="926054"/>
            <a:ext cx="5930512" cy="53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8313" y="22280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brutos del Gobierno Central, años 2016 –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porcentajes del PIB)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7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DBE838-CDC2-44EE-BAF6-EDB891D58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77" y="931328"/>
            <a:ext cx="5611529" cy="54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brutos del Gobierno Central, año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8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61CD63-3EFF-47FE-BF5A-801F6E6FC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19" y="932486"/>
            <a:ext cx="7810150" cy="54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8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Tributarios brutos del Gobierno Central, año 2018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9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0D6021-84F9-49A4-B042-BE7C667D6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3" y="910451"/>
            <a:ext cx="7885651" cy="54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3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1058</Words>
  <Application>Microsoft Office PowerPoint</Application>
  <PresentationFormat>Presentación en pantalla (4:3)</PresentationFormat>
  <Paragraphs>183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Bembo Std</vt:lpstr>
      <vt:lpstr>Calibri</vt:lpstr>
      <vt:lpstr>Calibri Light</vt:lpstr>
      <vt:lpstr>Museo Sans 100</vt:lpstr>
      <vt:lpstr>Museo Sans 500</vt:lpstr>
      <vt:lpstr>Museo Sans 900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Carias</dc:creator>
  <cp:lastModifiedBy>Luis Orlando Mendez Funes</cp:lastModifiedBy>
  <cp:revision>38</cp:revision>
  <dcterms:created xsi:type="dcterms:W3CDTF">2020-08-17T23:51:16Z</dcterms:created>
  <dcterms:modified xsi:type="dcterms:W3CDTF">2023-06-20T21:08:45Z</dcterms:modified>
</cp:coreProperties>
</file>