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vml" ContentType="application/vnd.openxmlformats-officedocument.vmlDrawing"/>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charts/chart1.xml" ContentType="application/vnd.openxmlformats-officedocument.drawingml.chart+xml"/>
  <Override PartName="/ppt/charts/chart2.xml" ContentType="application/vnd.openxmlformats-officedocument.drawingml.chart+xml"/>
  <Override PartName="/ppt/charts/chart3.xml" ContentType="application/vnd.openxmlformats-officedocument.drawingml.chart+xml"/>
  <Override PartName="/ppt/charts/chart4.xml" ContentType="application/vnd.openxmlformats-officedocument.drawingml.chart+xml"/>
  <Override PartName="/ppt/charts/style1.xml" ContentType="application/vnd.ms-office.chartstyle+xml"/>
  <Override PartName="/ppt/charts/colors1.xml" ContentType="application/vnd.ms-office.chartcolorstyle+xml"/>
  <Override PartName="/ppt/charts/chart5.xml" ContentType="application/vnd.openxmlformats-officedocument.drawingml.chart+xml"/>
  <Override PartName="/ppt/charts/style2.xml" ContentType="application/vnd.ms-office.chartstyle+xml"/>
  <Override PartName="/ppt/charts/colors2.xml" ContentType="application/vnd.ms-office.chartcolorstyle+xml"/>
  <Override PartName="/ppt/charts/chart6.xml" ContentType="application/vnd.openxmlformats-officedocument.drawingml.chart+xml"/>
  <Override PartName="/ppt/charts/style3.xml" ContentType="application/vnd.ms-office.chartstyle+xml"/>
  <Override PartName="/ppt/charts/colors3.xml" ContentType="application/vnd.ms-office.chartcolorstyle+xml"/>
  <Override PartName="/ppt/charts/chart7.xml" ContentType="application/vnd.openxmlformats-officedocument.drawingml.chart+xml"/>
  <Override PartName="/ppt/charts/style4.xml" ContentType="application/vnd.ms-office.chartstyle+xml"/>
  <Override PartName="/ppt/charts/colors4.xml" ContentType="application/vnd.ms-office.chartcolorstyle+xml"/>
  <Override PartName="/ppt/charts/chart8.xml" ContentType="application/vnd.openxmlformats-officedocument.drawingml.chart+xml"/>
  <Override PartName="/ppt/charts/chart9.xml" ContentType="application/vnd.openxmlformats-officedocument.drawingml.chart+xml"/>
  <Override PartName="/ppt/charts/chart10.xml" ContentType="application/vnd.openxmlformats-officedocument.drawingml.chart+xml"/>
  <Override PartName="/ppt/charts/style5.xml" ContentType="application/vnd.ms-office.chartstyle+xml"/>
  <Override PartName="/ppt/charts/colors5.xml" ContentType="application/vnd.ms-office.chartcolorstyle+xml"/>
  <Override PartName="/ppt/charts/chart11.xml" ContentType="application/vnd.openxmlformats-officedocument.drawingml.chart+xml"/>
  <Override PartName="/ppt/charts/style6.xml" ContentType="application/vnd.ms-office.chartstyle+xml"/>
  <Override PartName="/ppt/charts/colors6.xml" ContentType="application/vnd.ms-office.chartcolorstyle+xml"/>
  <Override PartName="/ppt/charts/chart12.xml" ContentType="application/vnd.openxmlformats-officedocument.drawingml.chart+xml"/>
  <Override PartName="/ppt/charts/style7.xml" ContentType="application/vnd.ms-office.chartstyle+xml"/>
  <Override PartName="/ppt/charts/colors7.xml" ContentType="application/vnd.ms-office.chartcolorstyle+xml"/>
  <Override PartName="/ppt/charts/chart13.xml" ContentType="application/vnd.openxmlformats-officedocument.drawingml.chart+xml"/>
  <Override PartName="/ppt/charts/style8.xml" ContentType="application/vnd.ms-office.chartstyle+xml"/>
  <Override PartName="/ppt/charts/colors8.xml" ContentType="application/vnd.ms-office.chartcolorstyl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7" r:id="rId2"/>
    <p:sldId id="263" r:id="rId3"/>
    <p:sldId id="264" r:id="rId4"/>
    <p:sldId id="265" r:id="rId5"/>
    <p:sldId id="266" r:id="rId6"/>
    <p:sldId id="267" r:id="rId7"/>
    <p:sldId id="268" r:id="rId8"/>
    <p:sldId id="269" r:id="rId9"/>
    <p:sldId id="271" r:id="rId10"/>
    <p:sldId id="273" r:id="rId11"/>
    <p:sldId id="274" r:id="rId12"/>
    <p:sldId id="275" r:id="rId13"/>
    <p:sldId id="276" r:id="rId14"/>
    <p:sldId id="279" r:id="rId15"/>
    <p:sldId id="281" r:id="rId16"/>
    <p:sldId id="280" r:id="rId17"/>
    <p:sldId id="282" r:id="rId18"/>
    <p:sldId id="331" r:id="rId19"/>
    <p:sldId id="333" r:id="rId20"/>
    <p:sldId id="332" r:id="rId21"/>
    <p:sldId id="284" r:id="rId22"/>
    <p:sldId id="287" r:id="rId23"/>
    <p:sldId id="288" r:id="rId24"/>
    <p:sldId id="289" r:id="rId25"/>
    <p:sldId id="290" r:id="rId26"/>
    <p:sldId id="330" r:id="rId27"/>
    <p:sldId id="336" r:id="rId28"/>
    <p:sldId id="272" r:id="rId29"/>
    <p:sldId id="292" r:id="rId30"/>
    <p:sldId id="327" r:id="rId31"/>
    <p:sldId id="294" r:id="rId32"/>
    <p:sldId id="295" r:id="rId33"/>
    <p:sldId id="296" r:id="rId34"/>
    <p:sldId id="297" r:id="rId35"/>
    <p:sldId id="300" r:id="rId36"/>
    <p:sldId id="301" r:id="rId37"/>
    <p:sldId id="302" r:id="rId38"/>
    <p:sldId id="303" r:id="rId39"/>
    <p:sldId id="328" r:id="rId40"/>
    <p:sldId id="335" r:id="rId41"/>
    <p:sldId id="305" r:id="rId42"/>
    <p:sldId id="329" r:id="rId43"/>
    <p:sldId id="306" r:id="rId44"/>
    <p:sldId id="291" r:id="rId45"/>
    <p:sldId id="311" r:id="rId46"/>
    <p:sldId id="312" r:id="rId47"/>
    <p:sldId id="313" r:id="rId48"/>
    <p:sldId id="315" r:id="rId49"/>
    <p:sldId id="316" r:id="rId50"/>
    <p:sldId id="317" r:id="rId51"/>
    <p:sldId id="318" r:id="rId52"/>
    <p:sldId id="319" r:id="rId53"/>
    <p:sldId id="310" r:id="rId54"/>
    <p:sldId id="308" r:id="rId55"/>
    <p:sldId id="309" r:id="rId56"/>
    <p:sldId id="320" r:id="rId57"/>
    <p:sldId id="307" r:id="rId58"/>
    <p:sldId id="321" r:id="rId59"/>
    <p:sldId id="322" r:id="rId60"/>
    <p:sldId id="323" r:id="rId61"/>
    <p:sldId id="324" r:id="rId62"/>
    <p:sldId id="325" r:id="rId63"/>
    <p:sldId id="334" r:id="rId64"/>
    <p:sldId id="259" r:id="rId65"/>
  </p:sldIdLst>
  <p:sldSz cx="9144000" cy="6858000" type="screen4x3"/>
  <p:notesSz cx="7010400" cy="9296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9D9D9"/>
    <a:srgbClr val="ACBCDD"/>
    <a:srgbClr val="21467C"/>
    <a:srgbClr val="898989"/>
    <a:srgbClr val="111E6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7586" autoAdjust="0"/>
    <p:restoredTop sz="95953" autoAdjust="0"/>
  </p:normalViewPr>
  <p:slideViewPr>
    <p:cSldViewPr snapToGrid="0">
      <p:cViewPr varScale="1">
        <p:scale>
          <a:sx n="114" d="100"/>
          <a:sy n="114" d="100"/>
        </p:scale>
        <p:origin x="1986" y="11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presProps" Target="presProps.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viewProps" Target="viewProp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2.xlsx"/></Relationships>
</file>

<file path=ppt/charts/_rels/chart10.xml.rels><?xml version="1.0" encoding="UTF-8" standalone="yes"?>
<Relationships xmlns="http://schemas.openxmlformats.org/package/2006/relationships"><Relationship Id="rId3" Type="http://schemas.openxmlformats.org/officeDocument/2006/relationships/package" Target="../embeddings/Microsoft_Excel_Worksheet47.xlsx"/><Relationship Id="rId2" Type="http://schemas.microsoft.com/office/2011/relationships/chartColorStyle" Target="colors5.xml"/><Relationship Id="rId1" Type="http://schemas.microsoft.com/office/2011/relationships/chartStyle" Target="style5.xml"/></Relationships>
</file>

<file path=ppt/charts/_rels/chart11.xml.rels><?xml version="1.0" encoding="UTF-8" standalone="yes"?>
<Relationships xmlns="http://schemas.openxmlformats.org/package/2006/relationships"><Relationship Id="rId3" Type="http://schemas.openxmlformats.org/officeDocument/2006/relationships/package" Target="../embeddings/Microsoft_Excel_Worksheet48.xlsx"/><Relationship Id="rId2" Type="http://schemas.microsoft.com/office/2011/relationships/chartColorStyle" Target="colors6.xml"/><Relationship Id="rId1" Type="http://schemas.microsoft.com/office/2011/relationships/chartStyle" Target="style6.xml"/></Relationships>
</file>

<file path=ppt/charts/_rels/chart12.xml.rels><?xml version="1.0" encoding="UTF-8" standalone="yes"?>
<Relationships xmlns="http://schemas.openxmlformats.org/package/2006/relationships"><Relationship Id="rId3" Type="http://schemas.openxmlformats.org/officeDocument/2006/relationships/package" Target="../embeddings/Microsoft_Excel_Worksheet49.xlsx"/><Relationship Id="rId2" Type="http://schemas.microsoft.com/office/2011/relationships/chartColorStyle" Target="colors7.xml"/><Relationship Id="rId1" Type="http://schemas.microsoft.com/office/2011/relationships/chartStyle" Target="style7.xml"/></Relationships>
</file>

<file path=ppt/charts/_rels/chart13.xml.rels><?xml version="1.0" encoding="UTF-8" standalone="yes"?>
<Relationships xmlns="http://schemas.openxmlformats.org/package/2006/relationships"><Relationship Id="rId3" Type="http://schemas.openxmlformats.org/officeDocument/2006/relationships/package" Target="../embeddings/Microsoft_Excel_Worksheet50.xlsx"/><Relationship Id="rId2" Type="http://schemas.microsoft.com/office/2011/relationships/chartColorStyle" Target="colors8.xml"/><Relationship Id="rId1" Type="http://schemas.microsoft.com/office/2011/relationships/chartStyle" Target="style8.xml"/></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3.xlsx"/></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Excel_Worksheet20.xlsx"/></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Worksheet21.xlsx"/><Relationship Id="rId2" Type="http://schemas.microsoft.com/office/2011/relationships/chartColorStyle" Target="colors1.xml"/><Relationship Id="rId1" Type="http://schemas.microsoft.com/office/2011/relationships/chartStyle" Target="style1.xml"/></Relationships>
</file>

<file path=ppt/charts/_rels/chart5.xml.rels><?xml version="1.0" encoding="UTF-8" standalone="yes"?>
<Relationships xmlns="http://schemas.openxmlformats.org/package/2006/relationships"><Relationship Id="rId3" Type="http://schemas.openxmlformats.org/officeDocument/2006/relationships/package" Target="../embeddings/Microsoft_Excel_Worksheet22.xlsx"/><Relationship Id="rId2" Type="http://schemas.microsoft.com/office/2011/relationships/chartColorStyle" Target="colors2.xml"/><Relationship Id="rId1" Type="http://schemas.microsoft.com/office/2011/relationships/chartStyle" Target="style2.xml"/></Relationships>
</file>

<file path=ppt/charts/_rels/chart6.xml.rels><?xml version="1.0" encoding="UTF-8" standalone="yes"?>
<Relationships xmlns="http://schemas.openxmlformats.org/package/2006/relationships"><Relationship Id="rId3" Type="http://schemas.openxmlformats.org/officeDocument/2006/relationships/package" Target="../embeddings/Microsoft_Excel_Worksheet23.xlsx"/><Relationship Id="rId2" Type="http://schemas.microsoft.com/office/2011/relationships/chartColorStyle" Target="colors3.xml"/><Relationship Id="rId1" Type="http://schemas.microsoft.com/office/2011/relationships/chartStyle" Target="style3.xml"/></Relationships>
</file>

<file path=ppt/charts/_rels/chart7.xml.rels><?xml version="1.0" encoding="UTF-8" standalone="yes"?>
<Relationships xmlns="http://schemas.openxmlformats.org/package/2006/relationships"><Relationship Id="rId3" Type="http://schemas.openxmlformats.org/officeDocument/2006/relationships/package" Target="../embeddings/Microsoft_Excel_Worksheet34.xlsx"/><Relationship Id="rId2" Type="http://schemas.microsoft.com/office/2011/relationships/chartColorStyle" Target="colors4.xml"/><Relationship Id="rId1" Type="http://schemas.microsoft.com/office/2011/relationships/chartStyle" Target="style4.xml"/></Relationships>
</file>

<file path=ppt/charts/_rels/chart8.xml.rels><?xml version="1.0" encoding="UTF-8" standalone="yes"?>
<Relationships xmlns="http://schemas.openxmlformats.org/package/2006/relationships"><Relationship Id="rId1" Type="http://schemas.openxmlformats.org/officeDocument/2006/relationships/package" Target="../embeddings/Microsoft_Excel_Worksheet41.xlsx"/></Relationships>
</file>

<file path=ppt/charts/_rels/chart9.xml.rels><?xml version="1.0" encoding="UTF-8" standalone="yes"?>
<Relationships xmlns="http://schemas.openxmlformats.org/package/2006/relationships"><Relationship Id="rId1" Type="http://schemas.openxmlformats.org/officeDocument/2006/relationships/package" Target="../embeddings/Microsoft_Excel_Worksheet46.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col"/>
        <c:grouping val="clustered"/>
        <c:varyColors val="0"/>
        <c:ser>
          <c:idx val="0"/>
          <c:order val="0"/>
          <c:tx>
            <c:strRef>
              <c:f>Hoja1!$B$1</c:f>
              <c:strCache>
                <c:ptCount val="1"/>
                <c:pt idx="0">
                  <c:v>c/pensiones</c:v>
                </c:pt>
              </c:strCache>
            </c:strRef>
          </c:tx>
          <c:spPr>
            <a:solidFill>
              <a:srgbClr val="21467C"/>
            </a:solidFill>
            <a:ln>
              <a:noFill/>
            </a:ln>
            <a:effectLst/>
            <a:scene3d>
              <a:camera prst="orthographicFront"/>
              <a:lightRig rig="threePt" dir="t">
                <a:rot lat="0" lon="0" rev="1200000"/>
              </a:lightRig>
            </a:scene3d>
            <a:sp3d>
              <a:bevelT w="63500" h="25400"/>
            </a:sp3d>
          </c:spPr>
          <c:invertIfNegative val="0"/>
          <c:dLbls>
            <c:spPr>
              <a:noFill/>
              <a:ln w="25261">
                <a:noFill/>
              </a:ln>
            </c:spPr>
            <c:txPr>
              <a:bodyPr rot="0" spcFirstLastPara="1" vertOverflow="ellipsis" vert="horz" wrap="square" lIns="38100" tIns="19050" rIns="38100" bIns="19050" anchor="ctr" anchorCtr="1">
                <a:spAutoFit/>
              </a:bodyPr>
              <a:lstStyle/>
              <a:p>
                <a:pPr>
                  <a:defRPr sz="1000" b="1" i="0" u="none" strike="noStrike" kern="1200" baseline="0">
                    <a:solidFill>
                      <a:schemeClr val="bg1"/>
                    </a:solidFill>
                    <a:latin typeface="Museo Sans 300" panose="02000000000000000000" pitchFamily="50" charset="0"/>
                    <a:ea typeface="+mn-ea"/>
                    <a:cs typeface="+mn-cs"/>
                  </a:defRPr>
                </a:pPr>
                <a:endParaRPr lang="es-SV"/>
              </a:p>
            </c:txPr>
            <c:dLblPos val="inBase"/>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Hoja1!$A$2:$A$34</c:f>
              <c:numCache>
                <c:formatCode>General</c:formatCode>
                <c:ptCount val="6"/>
                <c:pt idx="0">
                  <c:v>2017</c:v>
                </c:pt>
                <c:pt idx="1">
                  <c:v>2018</c:v>
                </c:pt>
                <c:pt idx="2">
                  <c:v>2019</c:v>
                </c:pt>
                <c:pt idx="3">
                  <c:v>2020</c:v>
                </c:pt>
                <c:pt idx="4">
                  <c:v>2021</c:v>
                </c:pt>
                <c:pt idx="5">
                  <c:v>2022</c:v>
                </c:pt>
              </c:numCache>
            </c:numRef>
          </c:cat>
          <c:val>
            <c:numRef>
              <c:f>Hoja1!$B$2:$B$34</c:f>
              <c:numCache>
                <c:formatCode>#,##0.0</c:formatCode>
                <c:ptCount val="6"/>
                <c:pt idx="0">
                  <c:v>-632.24783263600011</c:v>
                </c:pt>
                <c:pt idx="1">
                  <c:v>-703.75899902717151</c:v>
                </c:pt>
                <c:pt idx="2">
                  <c:v>-824.90796500238616</c:v>
                </c:pt>
                <c:pt idx="3">
                  <c:v>-2487.4753058059755</c:v>
                </c:pt>
                <c:pt idx="4">
                  <c:v>-1606.2132601360236</c:v>
                </c:pt>
                <c:pt idx="5">
                  <c:v>-859.53449654360929</c:v>
                </c:pt>
              </c:numCache>
            </c:numRef>
          </c:val>
          <c:extLst>
            <c:ext xmlns:c16="http://schemas.microsoft.com/office/drawing/2014/chart" uri="{C3380CC4-5D6E-409C-BE32-E72D297353CC}">
              <c16:uniqueId val="{00000001-53D0-4102-B8A5-85FC6CED3F1F}"/>
            </c:ext>
          </c:extLst>
        </c:ser>
        <c:ser>
          <c:idx val="1"/>
          <c:order val="1"/>
          <c:tx>
            <c:strRef>
              <c:f>Hoja1!$C$1</c:f>
              <c:strCache>
                <c:ptCount val="1"/>
                <c:pt idx="0">
                  <c:v>s/pensiones</c:v>
                </c:pt>
              </c:strCache>
            </c:strRef>
          </c:tx>
          <c:spPr>
            <a:solidFill>
              <a:srgbClr val="ACBCDD"/>
            </a:solidFill>
            <a:ln>
              <a:noFill/>
            </a:ln>
            <a:effectLst/>
            <a:scene3d>
              <a:camera prst="orthographicFront"/>
              <a:lightRig rig="threePt" dir="t">
                <a:rot lat="0" lon="0" rev="1200000"/>
              </a:lightRig>
            </a:scene3d>
            <a:sp3d>
              <a:bevelT w="63500" h="25400"/>
            </a:sp3d>
          </c:spPr>
          <c:invertIfNegative val="0"/>
          <c:dLbls>
            <c:dLbl>
              <c:idx val="0"/>
              <c:layout>
                <c:manualLayout>
                  <c:x val="4.6457607433217189E-3"/>
                  <c:y val="3.310530392324746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F5E1-43D0-B0F8-471D8F7D4C26}"/>
                </c:ext>
              </c:extLst>
            </c:dLbl>
            <c:spPr>
              <a:noFill/>
              <a:ln w="25261">
                <a:noFill/>
              </a:ln>
            </c:spPr>
            <c:txPr>
              <a:bodyPr rot="0" spcFirstLastPara="1" vertOverflow="ellipsis" vert="horz" wrap="square" lIns="38100" tIns="19050" rIns="38100" bIns="19050" anchor="ctr" anchorCtr="1">
                <a:spAutoFit/>
              </a:bodyPr>
              <a:lstStyle/>
              <a:p>
                <a:pPr>
                  <a:defRPr sz="1000" b="1" i="0" u="none" strike="noStrike" kern="1200" baseline="0">
                    <a:solidFill>
                      <a:schemeClr val="tx1"/>
                    </a:solidFill>
                    <a:latin typeface="Museo Sans 300" panose="02000000000000000000" pitchFamily="50" charset="0"/>
                    <a:ea typeface="+mn-ea"/>
                    <a:cs typeface="+mn-cs"/>
                  </a:defRPr>
                </a:pPr>
                <a:endParaRPr lang="es-SV"/>
              </a:p>
            </c:txPr>
            <c:dLblPos val="inBase"/>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Hoja1!$A$2:$A$34</c:f>
              <c:numCache>
                <c:formatCode>General</c:formatCode>
                <c:ptCount val="6"/>
                <c:pt idx="0">
                  <c:v>2017</c:v>
                </c:pt>
                <c:pt idx="1">
                  <c:v>2018</c:v>
                </c:pt>
                <c:pt idx="2">
                  <c:v>2019</c:v>
                </c:pt>
                <c:pt idx="3">
                  <c:v>2020</c:v>
                </c:pt>
                <c:pt idx="4">
                  <c:v>2021</c:v>
                </c:pt>
                <c:pt idx="5">
                  <c:v>2022</c:v>
                </c:pt>
              </c:numCache>
            </c:numRef>
          </c:cat>
          <c:val>
            <c:numRef>
              <c:f>Hoja1!$C$2:$C$34</c:f>
              <c:numCache>
                <c:formatCode>#,##0.0</c:formatCode>
                <c:ptCount val="6"/>
                <c:pt idx="0">
                  <c:v>-71.860890326000117</c:v>
                </c:pt>
                <c:pt idx="1">
                  <c:v>-337.76150115717149</c:v>
                </c:pt>
                <c:pt idx="2">
                  <c:v>-479.39308070238616</c:v>
                </c:pt>
                <c:pt idx="3">
                  <c:v>-2196.2510534159755</c:v>
                </c:pt>
                <c:pt idx="4">
                  <c:v>-1315.4770249360236</c:v>
                </c:pt>
                <c:pt idx="5">
                  <c:v>-541.15563695360925</c:v>
                </c:pt>
              </c:numCache>
            </c:numRef>
          </c:val>
          <c:extLst>
            <c:ext xmlns:c16="http://schemas.microsoft.com/office/drawing/2014/chart" uri="{C3380CC4-5D6E-409C-BE32-E72D297353CC}">
              <c16:uniqueId val="{00000002-53D0-4102-B8A5-85FC6CED3F1F}"/>
            </c:ext>
          </c:extLst>
        </c:ser>
        <c:dLbls>
          <c:showLegendKey val="0"/>
          <c:showVal val="0"/>
          <c:showCatName val="0"/>
          <c:showSerName val="0"/>
          <c:showPercent val="0"/>
          <c:showBubbleSize val="0"/>
        </c:dLbls>
        <c:gapWidth val="10"/>
        <c:overlap val="-10"/>
        <c:axId val="960301712"/>
        <c:axId val="1"/>
      </c:barChart>
      <c:lineChart>
        <c:grouping val="standard"/>
        <c:varyColors val="0"/>
        <c:ser>
          <c:idx val="2"/>
          <c:order val="2"/>
          <c:tx>
            <c:strRef>
              <c:f>Hoja1!$D$1</c:f>
              <c:strCache>
                <c:ptCount val="1"/>
                <c:pt idx="0">
                  <c:v>% del PIB c/pensiones</c:v>
                </c:pt>
              </c:strCache>
            </c:strRef>
          </c:tx>
          <c:spPr>
            <a:ln w="25400" cap="rnd">
              <a:solidFill>
                <a:srgbClr val="7030A0"/>
              </a:solidFill>
              <a:round/>
            </a:ln>
            <a:effectLst/>
          </c:spPr>
          <c:marker>
            <c:symbol val="x"/>
            <c:size val="8"/>
            <c:spPr>
              <a:noFill/>
              <a:ln w="9465">
                <a:solidFill>
                  <a:srgbClr val="7030A0"/>
                </a:solidFill>
              </a:ln>
              <a:effectLst/>
            </c:spPr>
          </c:marker>
          <c:dLbls>
            <c:dLbl>
              <c:idx val="4"/>
              <c:layout>
                <c:manualLayout>
                  <c:x val="-2.0627177700348432E-2"/>
                  <c:y val="3.8362521347810888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F5E1-43D0-B0F8-471D8F7D4C26}"/>
                </c:ext>
              </c:extLst>
            </c:dLbl>
            <c:dLbl>
              <c:idx val="5"/>
              <c:layout>
                <c:manualLayout>
                  <c:x val="-9.9807036315582506E-3"/>
                  <c:y val="3.8362521347810888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D984-43AE-B11F-34B841B2353D}"/>
                </c:ext>
              </c:extLst>
            </c:dLbl>
            <c:spPr>
              <a:noFill/>
              <a:ln w="25261">
                <a:noFill/>
              </a:ln>
            </c:spPr>
            <c:txPr>
              <a:bodyPr rot="0" spcFirstLastPara="1" vertOverflow="ellipsis" vert="horz" wrap="square" lIns="38100" tIns="19050" rIns="38100" bIns="19050" anchor="ctr" anchorCtr="1">
                <a:spAutoFit/>
              </a:bodyPr>
              <a:lstStyle/>
              <a:p>
                <a:pPr>
                  <a:defRPr sz="1000" b="1" i="0" u="none" strike="noStrike" kern="1200" baseline="0">
                    <a:solidFill>
                      <a:schemeClr val="tx1"/>
                    </a:solidFill>
                    <a:latin typeface="Museo Sans 300" panose="02000000000000000000" pitchFamily="50" charset="0"/>
                    <a:ea typeface="+mn-ea"/>
                    <a:cs typeface="+mn-cs"/>
                  </a:defRPr>
                </a:pPr>
                <a:endParaRPr lang="es-SV"/>
              </a:p>
            </c:txPr>
            <c:dLblPos val="b"/>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Hoja1!$A$2:$A$34</c:f>
              <c:numCache>
                <c:formatCode>General</c:formatCode>
                <c:ptCount val="6"/>
                <c:pt idx="0">
                  <c:v>2017</c:v>
                </c:pt>
                <c:pt idx="1">
                  <c:v>2018</c:v>
                </c:pt>
                <c:pt idx="2">
                  <c:v>2019</c:v>
                </c:pt>
                <c:pt idx="3">
                  <c:v>2020</c:v>
                </c:pt>
                <c:pt idx="4">
                  <c:v>2021</c:v>
                </c:pt>
                <c:pt idx="5">
                  <c:v>2022</c:v>
                </c:pt>
              </c:numCache>
            </c:numRef>
          </c:cat>
          <c:val>
            <c:numRef>
              <c:f>Hoja1!$D$2:$D$34</c:f>
              <c:numCache>
                <c:formatCode>0.0%</c:formatCode>
                <c:ptCount val="6"/>
                <c:pt idx="0">
                  <c:v>-2.5310982166995812E-2</c:v>
                </c:pt>
                <c:pt idx="1">
                  <c:v>-2.7045965025245967E-2</c:v>
                </c:pt>
                <c:pt idx="2">
                  <c:v>-3.0687238896951029E-2</c:v>
                </c:pt>
                <c:pt idx="3">
                  <c:v>-9.9778031519580368E-2</c:v>
                </c:pt>
                <c:pt idx="4">
                  <c:v>-5.4538033534604596E-2</c:v>
                </c:pt>
                <c:pt idx="5">
                  <c:v>-2.6456397683368542E-2</c:v>
                </c:pt>
              </c:numCache>
            </c:numRef>
          </c:val>
          <c:smooth val="0"/>
          <c:extLst>
            <c:ext xmlns:c16="http://schemas.microsoft.com/office/drawing/2014/chart" uri="{C3380CC4-5D6E-409C-BE32-E72D297353CC}">
              <c16:uniqueId val="{00000003-53D0-4102-B8A5-85FC6CED3F1F}"/>
            </c:ext>
          </c:extLst>
        </c:ser>
        <c:ser>
          <c:idx val="3"/>
          <c:order val="3"/>
          <c:tx>
            <c:strRef>
              <c:f>Hoja1!$E$1</c:f>
              <c:strCache>
                <c:ptCount val="1"/>
                <c:pt idx="0">
                  <c:v>% del PIB s/pensiones</c:v>
                </c:pt>
              </c:strCache>
            </c:strRef>
          </c:tx>
          <c:spPr>
            <a:ln w="25400" cap="rnd">
              <a:solidFill>
                <a:schemeClr val="tx1"/>
              </a:solidFill>
              <a:round/>
            </a:ln>
            <a:effectLst/>
          </c:spPr>
          <c:marker>
            <c:symbol val="diamond"/>
            <c:size val="8"/>
            <c:spPr>
              <a:solidFill>
                <a:schemeClr val="tx1"/>
              </a:solidFill>
              <a:ln w="9465">
                <a:solidFill>
                  <a:schemeClr val="tx1"/>
                </a:solidFill>
              </a:ln>
              <a:effectLst/>
              <a:scene3d>
                <a:camera prst="orthographicFront"/>
                <a:lightRig rig="threePt" dir="t">
                  <a:rot lat="0" lon="0" rev="1200000"/>
                </a:lightRig>
              </a:scene3d>
              <a:sp3d>
                <a:bevelT w="63500" h="25400"/>
              </a:sp3d>
            </c:spPr>
          </c:marker>
          <c:dLbls>
            <c:dLbl>
              <c:idx val="0"/>
              <c:layout>
                <c:manualLayout>
                  <c:x val="-3.709646050341274E-2"/>
                  <c:y val="6.7465123749598455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F5E1-43D0-B0F8-471D8F7D4C26}"/>
                </c:ext>
              </c:extLst>
            </c:dLbl>
            <c:dLbl>
              <c:idx val="4"/>
              <c:dLblPos val="l"/>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F5E1-43D0-B0F8-471D8F7D4C26}"/>
                </c:ext>
              </c:extLst>
            </c:dLbl>
            <c:dLbl>
              <c:idx val="5"/>
              <c:dLblPos val="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0C92-4806-AA90-CD2677305283}"/>
                </c:ext>
              </c:extLst>
            </c:dLbl>
            <c:spPr>
              <a:noFill/>
              <a:ln w="25261">
                <a:noFill/>
              </a:ln>
            </c:spPr>
            <c:txPr>
              <a:bodyPr rot="0" spcFirstLastPara="1" vertOverflow="ellipsis" vert="horz" wrap="square" lIns="38100" tIns="19050" rIns="38100" bIns="19050" anchor="ctr" anchorCtr="1">
                <a:spAutoFit/>
              </a:bodyPr>
              <a:lstStyle/>
              <a:p>
                <a:pPr>
                  <a:defRPr sz="1000" b="1" i="0" u="none" strike="noStrike" kern="1200" baseline="0">
                    <a:solidFill>
                      <a:schemeClr val="tx1"/>
                    </a:solidFill>
                    <a:latin typeface="Museo Sans 300" panose="02000000000000000000" pitchFamily="50" charset="0"/>
                    <a:ea typeface="+mn-ea"/>
                    <a:cs typeface="+mn-cs"/>
                  </a:defRPr>
                </a:pPr>
                <a:endParaRPr lang="es-SV"/>
              </a:p>
            </c:txPr>
            <c:dLblPos val="b"/>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Hoja1!$A$2:$A$34</c:f>
              <c:numCache>
                <c:formatCode>General</c:formatCode>
                <c:ptCount val="6"/>
                <c:pt idx="0">
                  <c:v>2017</c:v>
                </c:pt>
                <c:pt idx="1">
                  <c:v>2018</c:v>
                </c:pt>
                <c:pt idx="2">
                  <c:v>2019</c:v>
                </c:pt>
                <c:pt idx="3">
                  <c:v>2020</c:v>
                </c:pt>
                <c:pt idx="4">
                  <c:v>2021</c:v>
                </c:pt>
                <c:pt idx="5">
                  <c:v>2022</c:v>
                </c:pt>
              </c:numCache>
            </c:numRef>
          </c:cat>
          <c:val>
            <c:numRef>
              <c:f>Hoja1!$E$2:$E$34</c:f>
              <c:numCache>
                <c:formatCode>0.0%</c:formatCode>
                <c:ptCount val="6"/>
                <c:pt idx="0">
                  <c:v>-2.8768302865705463E-3</c:v>
                </c:pt>
                <c:pt idx="1">
                  <c:v>-1.2980417671104961E-2</c:v>
                </c:pt>
                <c:pt idx="2">
                  <c:v>-1.7833807669703969E-2</c:v>
                </c:pt>
                <c:pt idx="3">
                  <c:v>-8.8096394895324309E-2</c:v>
                </c:pt>
                <c:pt idx="4">
                  <c:v>-4.4666254401291065E-2</c:v>
                </c:pt>
                <c:pt idx="5">
                  <c:v>-1.6656723839954583E-2</c:v>
                </c:pt>
              </c:numCache>
            </c:numRef>
          </c:val>
          <c:smooth val="0"/>
          <c:extLst>
            <c:ext xmlns:c16="http://schemas.microsoft.com/office/drawing/2014/chart" uri="{C3380CC4-5D6E-409C-BE32-E72D297353CC}">
              <c16:uniqueId val="{00000007-53D0-4102-B8A5-85FC6CED3F1F}"/>
            </c:ext>
          </c:extLst>
        </c:ser>
        <c:dLbls>
          <c:showLegendKey val="0"/>
          <c:showVal val="0"/>
          <c:showCatName val="0"/>
          <c:showSerName val="0"/>
          <c:showPercent val="0"/>
          <c:showBubbleSize val="0"/>
        </c:dLbls>
        <c:marker val="1"/>
        <c:smooth val="0"/>
        <c:axId val="3"/>
        <c:axId val="4"/>
      </c:lineChart>
      <c:catAx>
        <c:axId val="960301712"/>
        <c:scaling>
          <c:orientation val="minMax"/>
        </c:scaling>
        <c:delete val="0"/>
        <c:axPos val="b"/>
        <c:numFmt formatCode="General" sourceLinked="1"/>
        <c:majorTickMark val="in"/>
        <c:minorTickMark val="none"/>
        <c:tickLblPos val="high"/>
        <c:spPr>
          <a:noFill/>
          <a:ln w="9465" cap="flat" cmpd="sng" algn="ctr">
            <a:solidFill>
              <a:srgbClr val="D9D9D9"/>
            </a:solidFill>
            <a:round/>
          </a:ln>
          <a:effectLst/>
        </c:spPr>
        <c:txPr>
          <a:bodyPr rot="-60000000" spcFirstLastPara="1" vertOverflow="ellipsis" vert="horz" wrap="square" anchor="ctr" anchorCtr="1"/>
          <a:lstStyle/>
          <a:p>
            <a:pPr>
              <a:defRPr sz="1100" b="1" i="0" u="none" strike="noStrike" kern="1200" baseline="0">
                <a:solidFill>
                  <a:schemeClr val="tx1"/>
                </a:solidFill>
                <a:latin typeface="Museo Sans 300" panose="02000000000000000000" pitchFamily="50" charset="0"/>
                <a:ea typeface="+mn-ea"/>
                <a:cs typeface="+mn-cs"/>
              </a:defRPr>
            </a:pPr>
            <a:endParaRPr lang="es-SV"/>
          </a:p>
        </c:txPr>
        <c:crossAx val="1"/>
        <c:crosses val="autoZero"/>
        <c:auto val="1"/>
        <c:lblAlgn val="ctr"/>
        <c:lblOffset val="100"/>
        <c:noMultiLvlLbl val="0"/>
      </c:catAx>
      <c:valAx>
        <c:axId val="1"/>
        <c:scaling>
          <c:orientation val="minMax"/>
        </c:scaling>
        <c:delete val="0"/>
        <c:axPos val="l"/>
        <c:majorGridlines>
          <c:spPr>
            <a:ln>
              <a:solidFill>
                <a:srgbClr val="D9D9D9"/>
              </a:solidFill>
            </a:ln>
          </c:spPr>
        </c:majorGridlines>
        <c:numFmt formatCode="#,##0.0" sourceLinked="1"/>
        <c:majorTickMark val="out"/>
        <c:minorTickMark val="none"/>
        <c:tickLblPos val="nextTo"/>
        <c:spPr>
          <a:noFill/>
          <a:ln>
            <a:noFill/>
          </a:ln>
          <a:effectLst/>
        </c:spPr>
        <c:txPr>
          <a:bodyPr rot="-60000000" spcFirstLastPara="1" vertOverflow="ellipsis" vert="horz" wrap="square" anchor="ctr" anchorCtr="1"/>
          <a:lstStyle/>
          <a:p>
            <a:pPr>
              <a:defRPr sz="1100" b="0" i="0" u="none" strike="noStrike" kern="1200" baseline="0">
                <a:solidFill>
                  <a:schemeClr val="tx1"/>
                </a:solidFill>
                <a:latin typeface="Museo Sans 300" panose="02000000000000000000" pitchFamily="50" charset="0"/>
                <a:ea typeface="+mn-ea"/>
                <a:cs typeface="+mn-cs"/>
              </a:defRPr>
            </a:pPr>
            <a:endParaRPr lang="es-SV"/>
          </a:p>
        </c:txPr>
        <c:crossAx val="960301712"/>
        <c:crosses val="autoZero"/>
        <c:crossBetween val="between"/>
      </c:valAx>
      <c:catAx>
        <c:axId val="3"/>
        <c:scaling>
          <c:orientation val="minMax"/>
        </c:scaling>
        <c:delete val="1"/>
        <c:axPos val="b"/>
        <c:numFmt formatCode="General" sourceLinked="1"/>
        <c:majorTickMark val="out"/>
        <c:minorTickMark val="none"/>
        <c:tickLblPos val="nextTo"/>
        <c:crossAx val="4"/>
        <c:crosses val="autoZero"/>
        <c:auto val="1"/>
        <c:lblAlgn val="ctr"/>
        <c:lblOffset val="100"/>
        <c:noMultiLvlLbl val="0"/>
      </c:catAx>
      <c:valAx>
        <c:axId val="4"/>
        <c:scaling>
          <c:orientation val="minMax"/>
        </c:scaling>
        <c:delete val="0"/>
        <c:axPos val="r"/>
        <c:numFmt formatCode="0.0%" sourceLinked="1"/>
        <c:majorTickMark val="out"/>
        <c:minorTickMark val="none"/>
        <c:tickLblPos val="nextTo"/>
        <c:spPr>
          <a:noFill/>
          <a:ln>
            <a:noFill/>
          </a:ln>
          <a:effectLst/>
        </c:spPr>
        <c:txPr>
          <a:bodyPr rot="-60000000" spcFirstLastPara="1" vertOverflow="ellipsis" vert="horz" wrap="square" anchor="ctr" anchorCtr="1"/>
          <a:lstStyle/>
          <a:p>
            <a:pPr>
              <a:defRPr sz="1100" b="0" i="0" u="none" strike="noStrike" kern="1200" baseline="0">
                <a:solidFill>
                  <a:schemeClr val="tx1"/>
                </a:solidFill>
                <a:latin typeface="Museo Sans 300" panose="02000000000000000000" pitchFamily="50" charset="0"/>
                <a:ea typeface="+mn-ea"/>
                <a:cs typeface="+mn-cs"/>
              </a:defRPr>
            </a:pPr>
            <a:endParaRPr lang="es-SV"/>
          </a:p>
        </c:txPr>
        <c:crossAx val="3"/>
        <c:crosses val="max"/>
        <c:crossBetween val="between"/>
      </c:valAx>
      <c:spPr>
        <a:noFill/>
        <a:ln w="25372">
          <a:noFill/>
        </a:ln>
      </c:spPr>
    </c:plotArea>
    <c:legend>
      <c:legendPos val="b"/>
      <c:overlay val="0"/>
      <c:spPr>
        <a:noFill/>
        <a:ln w="25261">
          <a:noFill/>
        </a:ln>
      </c:spPr>
      <c:txPr>
        <a:bodyPr rot="0" spcFirstLastPara="1" vertOverflow="ellipsis" vert="horz" wrap="square" anchor="ctr" anchorCtr="1"/>
        <a:lstStyle/>
        <a:p>
          <a:pPr>
            <a:defRPr sz="1191" b="1" i="0" u="none" strike="noStrike" kern="1200" baseline="0">
              <a:solidFill>
                <a:schemeClr val="tx1"/>
              </a:solidFill>
              <a:latin typeface="Museo Sans 300" panose="02000000000000000000" pitchFamily="50" charset="0"/>
              <a:ea typeface="+mn-ea"/>
              <a:cs typeface="+mn-cs"/>
            </a:defRPr>
          </a:pPr>
          <a:endParaRPr lang="es-SV"/>
        </a:p>
      </c:txPr>
    </c:legend>
    <c:plotVisOnly val="1"/>
    <c:dispBlanksAs val="gap"/>
    <c:showDLblsOverMax val="0"/>
  </c:chart>
  <c:spPr>
    <a:noFill/>
    <a:ln>
      <a:noFill/>
    </a:ln>
  </c:spPr>
  <c:txPr>
    <a:bodyPr/>
    <a:lstStyle/>
    <a:p>
      <a:pPr>
        <a:defRPr/>
      </a:pPr>
      <a:endParaRPr lang="es-SV"/>
    </a:p>
  </c:txPr>
  <c:externalData r:id="rId1">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3"/>
    </mc:Choice>
    <mc:Fallback>
      <c:style val="3"/>
    </mc:Fallback>
  </mc:AlternateContent>
  <c:chart>
    <c:title>
      <c:tx>
        <c:rich>
          <a:bodyPr rot="0" spcFirstLastPara="1" vertOverflow="ellipsis" vert="horz" wrap="square" anchor="ctr" anchorCtr="1"/>
          <a:lstStyle/>
          <a:p>
            <a:pPr>
              <a:defRPr sz="1200" b="1" i="0" u="none" strike="noStrike" kern="1200" spc="0" baseline="0">
                <a:solidFill>
                  <a:schemeClr val="tx1"/>
                </a:solidFill>
                <a:latin typeface="Museo Sans 300" panose="02000000000000000000" pitchFamily="50" charset="0"/>
                <a:ea typeface="+mn-ea"/>
                <a:cs typeface="+mn-cs"/>
              </a:defRPr>
            </a:pPr>
            <a:r>
              <a:rPr lang="es-SV" sz="1200" b="1">
                <a:solidFill>
                  <a:schemeClr val="tx1"/>
                </a:solidFill>
                <a:latin typeface="Museo Sans 300" panose="02000000000000000000" pitchFamily="50" charset="0"/>
              </a:rPr>
              <a:t>a) Por Tipo de Acreedor</a:t>
            </a:r>
          </a:p>
        </c:rich>
      </c:tx>
      <c:overlay val="0"/>
      <c:spPr>
        <a:noFill/>
        <a:ln>
          <a:noFill/>
        </a:ln>
        <a:effectLst/>
      </c:spPr>
      <c:txPr>
        <a:bodyPr rot="0" spcFirstLastPara="1" vertOverflow="ellipsis" vert="horz" wrap="square" anchor="ctr" anchorCtr="1"/>
        <a:lstStyle/>
        <a:p>
          <a:pPr>
            <a:defRPr sz="1200" b="1" i="0" u="none" strike="noStrike" kern="1200" spc="0" baseline="0">
              <a:solidFill>
                <a:schemeClr val="tx1"/>
              </a:solidFill>
              <a:latin typeface="Museo Sans 300" panose="02000000000000000000" pitchFamily="50" charset="0"/>
              <a:ea typeface="+mn-ea"/>
              <a:cs typeface="+mn-cs"/>
            </a:defRPr>
          </a:pPr>
          <a:endParaRPr lang="es-SV"/>
        </a:p>
      </c:txPr>
    </c:title>
    <c:autoTitleDeleted val="0"/>
    <c:plotArea>
      <c:layout>
        <c:manualLayout>
          <c:layoutTarget val="inner"/>
          <c:xMode val="edge"/>
          <c:yMode val="edge"/>
          <c:x val="0.30622169027841073"/>
          <c:y val="0.15844239886139069"/>
          <c:w val="0.3905187182911295"/>
          <c:h val="0.6858200137206516"/>
        </c:manualLayout>
      </c:layout>
      <c:doughnutChart>
        <c:varyColors val="1"/>
        <c:ser>
          <c:idx val="0"/>
          <c:order val="0"/>
          <c:tx>
            <c:strRef>
              <c:f>Hoja1!$B$1</c:f>
              <c:strCache>
                <c:ptCount val="1"/>
                <c:pt idx="0">
                  <c:v>a) Tipo de Acreedor</c:v>
                </c:pt>
              </c:strCache>
            </c:strRef>
          </c:tx>
          <c:dPt>
            <c:idx val="0"/>
            <c:bubble3D val="0"/>
            <c:spPr>
              <a:solidFill>
                <a:schemeClr val="accent1">
                  <a:shade val="53000"/>
                </a:schemeClr>
              </a:solidFill>
              <a:ln w="19050">
                <a:solidFill>
                  <a:schemeClr val="lt1"/>
                </a:solidFill>
              </a:ln>
              <a:effectLst/>
            </c:spPr>
            <c:extLst>
              <c:ext xmlns:c16="http://schemas.microsoft.com/office/drawing/2014/chart" uri="{C3380CC4-5D6E-409C-BE32-E72D297353CC}">
                <c16:uniqueId val="{00000000-FF30-47FA-8FFA-191BE0FAB0EB}"/>
              </c:ext>
            </c:extLst>
          </c:dPt>
          <c:dPt>
            <c:idx val="1"/>
            <c:bubble3D val="0"/>
            <c:spPr>
              <a:solidFill>
                <a:schemeClr val="accent1">
                  <a:shade val="76000"/>
                </a:schemeClr>
              </a:solidFill>
              <a:ln w="19050">
                <a:solidFill>
                  <a:schemeClr val="lt1"/>
                </a:solidFill>
              </a:ln>
              <a:effectLst/>
            </c:spPr>
            <c:extLst>
              <c:ext xmlns:c16="http://schemas.microsoft.com/office/drawing/2014/chart" uri="{C3380CC4-5D6E-409C-BE32-E72D297353CC}">
                <c16:uniqueId val="{00000001-FF30-47FA-8FFA-191BE0FAB0EB}"/>
              </c:ext>
            </c:extLst>
          </c:dPt>
          <c:dPt>
            <c:idx val="2"/>
            <c:bubble3D val="0"/>
            <c:spPr>
              <a:solidFill>
                <a:schemeClr val="accent1"/>
              </a:solidFill>
              <a:ln w="19050">
                <a:solidFill>
                  <a:schemeClr val="lt1"/>
                </a:solidFill>
              </a:ln>
              <a:effectLst/>
            </c:spPr>
            <c:extLst>
              <c:ext xmlns:c16="http://schemas.microsoft.com/office/drawing/2014/chart" uri="{C3380CC4-5D6E-409C-BE32-E72D297353CC}">
                <c16:uniqueId val="{00000002-FF30-47FA-8FFA-191BE0FAB0EB}"/>
              </c:ext>
            </c:extLst>
          </c:dPt>
          <c:dPt>
            <c:idx val="3"/>
            <c:bubble3D val="0"/>
            <c:spPr>
              <a:solidFill>
                <a:schemeClr val="accent1">
                  <a:tint val="77000"/>
                </a:schemeClr>
              </a:solidFill>
              <a:ln w="19050">
                <a:solidFill>
                  <a:schemeClr val="lt1"/>
                </a:solidFill>
              </a:ln>
              <a:effectLst/>
            </c:spPr>
            <c:extLst>
              <c:ext xmlns:c16="http://schemas.microsoft.com/office/drawing/2014/chart" uri="{C3380CC4-5D6E-409C-BE32-E72D297353CC}">
                <c16:uniqueId val="{00000003-FF30-47FA-8FFA-191BE0FAB0EB}"/>
              </c:ext>
            </c:extLst>
          </c:dPt>
          <c:dPt>
            <c:idx val="4"/>
            <c:bubble3D val="0"/>
            <c:spPr>
              <a:solidFill>
                <a:schemeClr val="accent1">
                  <a:tint val="54000"/>
                </a:schemeClr>
              </a:solidFill>
              <a:ln w="19050">
                <a:solidFill>
                  <a:schemeClr val="lt1"/>
                </a:solidFill>
              </a:ln>
              <a:effectLst/>
            </c:spPr>
            <c:extLst>
              <c:ext xmlns:c16="http://schemas.microsoft.com/office/drawing/2014/chart" uri="{C3380CC4-5D6E-409C-BE32-E72D297353CC}">
                <c16:uniqueId val="{00000004-FF30-47FA-8FFA-191BE0FAB0EB}"/>
              </c:ext>
            </c:extLst>
          </c:dPt>
          <c:dLbls>
            <c:dLbl>
              <c:idx val="0"/>
              <c:layout>
                <c:manualLayout>
                  <c:x val="-0.11847462520738893"/>
                  <c:y val="-1.0403120936280884E-2"/>
                </c:manualLayout>
              </c:layout>
              <c:showLegendKey val="0"/>
              <c:showVal val="0"/>
              <c:showCatName val="1"/>
              <c:showSerName val="0"/>
              <c:showPercent val="1"/>
              <c:showBubbleSize val="0"/>
              <c:separator>
</c:separator>
              <c:extLst>
                <c:ext xmlns:c15="http://schemas.microsoft.com/office/drawing/2012/chart" uri="{CE6537A1-D6FC-4f65-9D91-7224C49458BB}"/>
                <c:ext xmlns:c16="http://schemas.microsoft.com/office/drawing/2014/chart" uri="{C3380CC4-5D6E-409C-BE32-E72D297353CC}">
                  <c16:uniqueId val="{00000000-FF30-47FA-8FFA-191BE0FAB0EB}"/>
                </c:ext>
              </c:extLst>
            </c:dLbl>
            <c:dLbl>
              <c:idx val="1"/>
              <c:layout>
                <c:manualLayout>
                  <c:x val="7.7008506384802777E-2"/>
                  <c:y val="-2.600780234070221E-2"/>
                </c:manualLayout>
              </c:layout>
              <c:showLegendKey val="0"/>
              <c:showVal val="0"/>
              <c:showCatName val="1"/>
              <c:showSerName val="0"/>
              <c:showPercent val="1"/>
              <c:showBubbleSize val="0"/>
              <c:separator>
</c:separator>
              <c:extLst>
                <c:ext xmlns:c15="http://schemas.microsoft.com/office/drawing/2012/chart" uri="{CE6537A1-D6FC-4f65-9D91-7224C49458BB}"/>
                <c:ext xmlns:c16="http://schemas.microsoft.com/office/drawing/2014/chart" uri="{C3380CC4-5D6E-409C-BE32-E72D297353CC}">
                  <c16:uniqueId val="{00000001-FF30-47FA-8FFA-191BE0FAB0EB}"/>
                </c:ext>
              </c:extLst>
            </c:dLbl>
            <c:dLbl>
              <c:idx val="2"/>
              <c:layout>
                <c:manualLayout>
                  <c:x val="0.14513141587905129"/>
                  <c:y val="-5.2015604681404419E-2"/>
                </c:manualLayout>
              </c:layout>
              <c:showLegendKey val="0"/>
              <c:showVal val="0"/>
              <c:showCatName val="1"/>
              <c:showSerName val="0"/>
              <c:showPercent val="1"/>
              <c:showBubbleSize val="0"/>
              <c:separator>
</c:separator>
              <c:extLst>
                <c:ext xmlns:c15="http://schemas.microsoft.com/office/drawing/2012/chart" uri="{CE6537A1-D6FC-4f65-9D91-7224C49458BB}"/>
                <c:ext xmlns:c16="http://schemas.microsoft.com/office/drawing/2014/chart" uri="{C3380CC4-5D6E-409C-BE32-E72D297353CC}">
                  <c16:uniqueId val="{00000002-FF30-47FA-8FFA-191BE0FAB0EB}"/>
                </c:ext>
              </c:extLst>
            </c:dLbl>
            <c:dLbl>
              <c:idx val="3"/>
              <c:layout>
                <c:manualLayout>
                  <c:x val="0.18363566907145279"/>
                  <c:y val="7.8023407022106639E-2"/>
                </c:manualLayout>
              </c:layout>
              <c:showLegendKey val="0"/>
              <c:showVal val="0"/>
              <c:showCatName val="1"/>
              <c:showSerName val="0"/>
              <c:showPercent val="1"/>
              <c:showBubbleSize val="0"/>
              <c:separator>
</c:separator>
              <c:extLst>
                <c:ext xmlns:c15="http://schemas.microsoft.com/office/drawing/2012/chart" uri="{CE6537A1-D6FC-4f65-9D91-7224C49458BB}"/>
                <c:ext xmlns:c16="http://schemas.microsoft.com/office/drawing/2014/chart" uri="{C3380CC4-5D6E-409C-BE32-E72D297353CC}">
                  <c16:uniqueId val="{00000003-FF30-47FA-8FFA-191BE0FAB0EB}"/>
                </c:ext>
              </c:extLst>
            </c:dLbl>
            <c:dLbl>
              <c:idx val="4"/>
              <c:layout>
                <c:manualLayout>
                  <c:x val="6.8122909494248624E-2"/>
                  <c:y val="0.11443433029908963"/>
                </c:manualLayout>
              </c:layout>
              <c:showLegendKey val="0"/>
              <c:showVal val="0"/>
              <c:showCatName val="1"/>
              <c:showSerName val="0"/>
              <c:showPercent val="1"/>
              <c:showBubbleSize val="0"/>
              <c:separator>
</c:separator>
              <c:extLst>
                <c:ext xmlns:c15="http://schemas.microsoft.com/office/drawing/2012/chart" uri="{CE6537A1-D6FC-4f65-9D91-7224C49458BB}"/>
                <c:ext xmlns:c16="http://schemas.microsoft.com/office/drawing/2014/chart" uri="{C3380CC4-5D6E-409C-BE32-E72D297353CC}">
                  <c16:uniqueId val="{00000004-FF30-47FA-8FFA-191BE0FAB0EB}"/>
                </c:ext>
              </c:extLst>
            </c:dLbl>
            <c:numFmt formatCode="0.0%" sourceLinked="0"/>
            <c:spPr>
              <a:noFill/>
              <a:ln>
                <a:noFill/>
              </a:ln>
              <a:effectLst/>
            </c:spPr>
            <c:txPr>
              <a:bodyPr rot="0" spcFirstLastPara="1" vertOverflow="ellipsis" vert="horz" wrap="square" lIns="38100" tIns="19050" rIns="38100" bIns="19050" anchor="ctr" anchorCtr="1">
                <a:spAutoFit/>
              </a:bodyPr>
              <a:lstStyle/>
              <a:p>
                <a:pPr>
                  <a:defRPr sz="850" b="0" i="0" u="none" strike="noStrike" kern="1200" baseline="0">
                    <a:solidFill>
                      <a:schemeClr val="tx1"/>
                    </a:solidFill>
                    <a:latin typeface="Museo Sans 300" panose="02000000000000000000" pitchFamily="50" charset="0"/>
                    <a:ea typeface="+mn-ea"/>
                    <a:cs typeface="+mn-cs"/>
                  </a:defRPr>
                </a:pPr>
                <a:endParaRPr lang="es-SV"/>
              </a:p>
            </c:txPr>
            <c:showLegendKey val="0"/>
            <c:showVal val="0"/>
            <c:showCatName val="1"/>
            <c:showSerName val="0"/>
            <c:showPercent val="1"/>
            <c:showBubbleSize val="0"/>
            <c:separator>
</c:separator>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Hoja1!$A$2:$A$6</c:f>
              <c:strCache>
                <c:ptCount val="5"/>
                <c:pt idx="0">
                  <c:v>Inversionistas 1/</c:v>
                </c:pt>
                <c:pt idx="1">
                  <c:v>Multilateral</c:v>
                </c:pt>
                <c:pt idx="2">
                  <c:v>BCR</c:v>
                </c:pt>
                <c:pt idx="3">
                  <c:v>Bilateral</c:v>
                </c:pt>
                <c:pt idx="4">
                  <c:v>Otros</c:v>
                </c:pt>
              </c:strCache>
            </c:strRef>
          </c:cat>
          <c:val>
            <c:numRef>
              <c:f>Hoja1!$B$2:$B$6</c:f>
              <c:numCache>
                <c:formatCode>#,##0.0</c:formatCode>
                <c:ptCount val="5"/>
                <c:pt idx="0">
                  <c:v>8380.5999999999985</c:v>
                </c:pt>
                <c:pt idx="1">
                  <c:v>5510.6</c:v>
                </c:pt>
                <c:pt idx="2">
                  <c:v>1070.3</c:v>
                </c:pt>
                <c:pt idx="3">
                  <c:v>348.5</c:v>
                </c:pt>
                <c:pt idx="4">
                  <c:v>66.5</c:v>
                </c:pt>
              </c:numCache>
            </c:numRef>
          </c:val>
          <c:extLst>
            <c:ext xmlns:c16="http://schemas.microsoft.com/office/drawing/2014/chart" uri="{C3380CC4-5D6E-409C-BE32-E72D297353CC}">
              <c16:uniqueId val="{00000005-FF30-47FA-8FFA-191BE0FAB0EB}"/>
            </c:ext>
          </c:extLst>
        </c:ser>
        <c:dLbls>
          <c:showLegendKey val="0"/>
          <c:showVal val="0"/>
          <c:showCatName val="0"/>
          <c:showSerName val="0"/>
          <c:showPercent val="0"/>
          <c:showBubbleSize val="0"/>
          <c:showLeaderLines val="1"/>
        </c:dLbls>
        <c:firstSliceAng val="131"/>
        <c:holeSize val="75"/>
      </c:doughnutChart>
      <c:spPr>
        <a:noFill/>
        <a:ln>
          <a:noFill/>
        </a:ln>
        <a:effectLst/>
      </c:spPr>
    </c:plotArea>
    <c:plotVisOnly val="1"/>
    <c:dispBlanksAs val="gap"/>
    <c:showDLblsOverMax val="0"/>
  </c:chart>
  <c:spPr>
    <a:noFill/>
    <a:ln>
      <a:noFill/>
    </a:ln>
    <a:effectLst/>
  </c:spPr>
  <c:txPr>
    <a:bodyPr/>
    <a:lstStyle/>
    <a:p>
      <a:pPr>
        <a:defRPr/>
      </a:pPr>
      <a:endParaRPr lang="es-SV"/>
    </a:p>
  </c:txPr>
  <c:externalData r:id="rId3">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3"/>
    </mc:Choice>
    <mc:Fallback>
      <c:style val="3"/>
    </mc:Fallback>
  </mc:AlternateContent>
  <c:chart>
    <c:title>
      <c:tx>
        <c:rich>
          <a:bodyPr rot="0" spcFirstLastPara="1" vertOverflow="ellipsis" vert="horz" wrap="square" anchor="ctr" anchorCtr="1"/>
          <a:lstStyle/>
          <a:p>
            <a:pPr>
              <a:defRPr sz="1200" b="1" i="0" u="none" strike="noStrike" kern="1200" spc="0" baseline="0">
                <a:solidFill>
                  <a:schemeClr val="tx1"/>
                </a:solidFill>
                <a:latin typeface="Museo Sans 300" panose="02000000000000000000" pitchFamily="50" charset="0"/>
                <a:ea typeface="+mn-ea"/>
                <a:cs typeface="+mn-cs"/>
              </a:defRPr>
            </a:pPr>
            <a:r>
              <a:rPr lang="es-SV" sz="1200" b="1" baseline="0">
                <a:solidFill>
                  <a:schemeClr val="tx1"/>
                </a:solidFill>
                <a:latin typeface="Museo Sans 300" panose="02000000000000000000" pitchFamily="50" charset="0"/>
              </a:rPr>
              <a:t>b) Por Tasas Vigentes</a:t>
            </a:r>
          </a:p>
        </c:rich>
      </c:tx>
      <c:layout>
        <c:manualLayout>
          <c:xMode val="edge"/>
          <c:yMode val="edge"/>
          <c:x val="0.31739974878403726"/>
          <c:y val="3.1209362808842653E-2"/>
        </c:manualLayout>
      </c:layout>
      <c:overlay val="0"/>
      <c:spPr>
        <a:noFill/>
        <a:ln>
          <a:noFill/>
        </a:ln>
        <a:effectLst/>
      </c:spPr>
      <c:txPr>
        <a:bodyPr rot="0" spcFirstLastPara="1" vertOverflow="ellipsis" vert="horz" wrap="square" anchor="ctr" anchorCtr="1"/>
        <a:lstStyle/>
        <a:p>
          <a:pPr>
            <a:defRPr sz="1200" b="1" i="0" u="none" strike="noStrike" kern="1200" spc="0" baseline="0">
              <a:solidFill>
                <a:schemeClr val="tx1"/>
              </a:solidFill>
              <a:latin typeface="Museo Sans 300" panose="02000000000000000000" pitchFamily="50" charset="0"/>
              <a:ea typeface="+mn-ea"/>
              <a:cs typeface="+mn-cs"/>
            </a:defRPr>
          </a:pPr>
          <a:endParaRPr lang="es-SV"/>
        </a:p>
      </c:txPr>
    </c:title>
    <c:autoTitleDeleted val="0"/>
    <c:plotArea>
      <c:layout>
        <c:manualLayout>
          <c:layoutTarget val="inner"/>
          <c:xMode val="edge"/>
          <c:yMode val="edge"/>
          <c:x val="0.3417493263096153"/>
          <c:y val="0.16949469092696312"/>
          <c:w val="0.35023290043769123"/>
          <c:h val="0.64809026960056526"/>
        </c:manualLayout>
      </c:layout>
      <c:doughnutChart>
        <c:varyColors val="1"/>
        <c:ser>
          <c:idx val="0"/>
          <c:order val="0"/>
          <c:tx>
            <c:strRef>
              <c:f>Hoja1!$B$1</c:f>
              <c:strCache>
                <c:ptCount val="1"/>
                <c:pt idx="0">
                  <c:v>b) Tasas vigentes</c:v>
                </c:pt>
              </c:strCache>
            </c:strRef>
          </c:tx>
          <c:dPt>
            <c:idx val="0"/>
            <c:bubble3D val="0"/>
            <c:spPr>
              <a:solidFill>
                <a:schemeClr val="accent1">
                  <a:shade val="53000"/>
                </a:schemeClr>
              </a:solidFill>
              <a:ln w="19050">
                <a:solidFill>
                  <a:schemeClr val="lt1"/>
                </a:solidFill>
              </a:ln>
              <a:effectLst/>
            </c:spPr>
            <c:extLst>
              <c:ext xmlns:c16="http://schemas.microsoft.com/office/drawing/2014/chart" uri="{C3380CC4-5D6E-409C-BE32-E72D297353CC}">
                <c16:uniqueId val="{00000000-B1F0-422C-971F-3D1BD56C3CF2}"/>
              </c:ext>
            </c:extLst>
          </c:dPt>
          <c:dPt>
            <c:idx val="1"/>
            <c:bubble3D val="0"/>
            <c:spPr>
              <a:solidFill>
                <a:schemeClr val="accent1">
                  <a:shade val="76000"/>
                </a:schemeClr>
              </a:solidFill>
              <a:ln w="19050">
                <a:solidFill>
                  <a:schemeClr val="lt1"/>
                </a:solidFill>
              </a:ln>
              <a:effectLst/>
            </c:spPr>
            <c:extLst>
              <c:ext xmlns:c16="http://schemas.microsoft.com/office/drawing/2014/chart" uri="{C3380CC4-5D6E-409C-BE32-E72D297353CC}">
                <c16:uniqueId val="{00000001-B1F0-422C-971F-3D1BD56C3CF2}"/>
              </c:ext>
            </c:extLst>
          </c:dPt>
          <c:dPt>
            <c:idx val="2"/>
            <c:bubble3D val="0"/>
            <c:spPr>
              <a:solidFill>
                <a:schemeClr val="accent1"/>
              </a:solidFill>
              <a:ln w="19050">
                <a:solidFill>
                  <a:schemeClr val="lt1"/>
                </a:solidFill>
              </a:ln>
              <a:effectLst/>
            </c:spPr>
            <c:extLst>
              <c:ext xmlns:c16="http://schemas.microsoft.com/office/drawing/2014/chart" uri="{C3380CC4-5D6E-409C-BE32-E72D297353CC}">
                <c16:uniqueId val="{00000002-B1F0-422C-971F-3D1BD56C3CF2}"/>
              </c:ext>
            </c:extLst>
          </c:dPt>
          <c:dPt>
            <c:idx val="3"/>
            <c:bubble3D val="0"/>
            <c:spPr>
              <a:solidFill>
                <a:schemeClr val="accent1">
                  <a:tint val="77000"/>
                </a:schemeClr>
              </a:solidFill>
              <a:ln w="19050">
                <a:solidFill>
                  <a:schemeClr val="lt1"/>
                </a:solidFill>
              </a:ln>
              <a:effectLst/>
            </c:spPr>
            <c:extLst>
              <c:ext xmlns:c16="http://schemas.microsoft.com/office/drawing/2014/chart" uri="{C3380CC4-5D6E-409C-BE32-E72D297353CC}">
                <c16:uniqueId val="{00000003-B1F0-422C-971F-3D1BD56C3CF2}"/>
              </c:ext>
            </c:extLst>
          </c:dPt>
          <c:dPt>
            <c:idx val="4"/>
            <c:bubble3D val="0"/>
            <c:spPr>
              <a:solidFill>
                <a:schemeClr val="accent1">
                  <a:tint val="54000"/>
                </a:schemeClr>
              </a:solidFill>
              <a:ln w="19050">
                <a:solidFill>
                  <a:schemeClr val="lt1"/>
                </a:solidFill>
              </a:ln>
              <a:effectLst/>
            </c:spPr>
            <c:extLst>
              <c:ext xmlns:c16="http://schemas.microsoft.com/office/drawing/2014/chart" uri="{C3380CC4-5D6E-409C-BE32-E72D297353CC}">
                <c16:uniqueId val="{00000004-B1F0-422C-971F-3D1BD56C3CF2}"/>
              </c:ext>
            </c:extLst>
          </c:dPt>
          <c:dLbls>
            <c:dLbl>
              <c:idx val="0"/>
              <c:layout>
                <c:manualLayout>
                  <c:x val="0.12649332396345747"/>
                  <c:y val="3.1209362808842556E-2"/>
                </c:manualLayout>
              </c:layou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0-B1F0-422C-971F-3D1BD56C3CF2}"/>
                </c:ext>
              </c:extLst>
            </c:dLbl>
            <c:dLbl>
              <c:idx val="1"/>
              <c:layout>
                <c:manualLayout>
                  <c:x val="-9.5572733661278983E-2"/>
                  <c:y val="-2.0806241872561863E-2"/>
                </c:manualLayout>
              </c:layou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1-B1F0-422C-971F-3D1BD56C3CF2}"/>
                </c:ext>
              </c:extLst>
            </c:dLbl>
            <c:dLbl>
              <c:idx val="2"/>
              <c:layout>
                <c:manualLayout>
                  <c:x val="-0.13492621222768797"/>
                  <c:y val="5.201560468140418E-3"/>
                </c:manualLayout>
              </c:layou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2-B1F0-422C-971F-3D1BD56C3CF2}"/>
                </c:ext>
              </c:extLst>
            </c:dLbl>
            <c:dLbl>
              <c:idx val="3"/>
              <c:layout>
                <c:manualLayout>
                  <c:x val="0.10962754743499638"/>
                  <c:y val="-1.5604681404421374E-2"/>
                </c:manualLayout>
              </c:layout>
              <c:showLegendKey val="0"/>
              <c:showVal val="0"/>
              <c:showCatName val="1"/>
              <c:showSerName val="0"/>
              <c:showPercent val="1"/>
              <c:showBubbleSize val="0"/>
              <c:separator>
</c:separator>
              <c:extLst>
                <c:ext xmlns:c15="http://schemas.microsoft.com/office/drawing/2012/chart" uri="{CE6537A1-D6FC-4f65-9D91-7224C49458BB}"/>
                <c:ext xmlns:c16="http://schemas.microsoft.com/office/drawing/2014/chart" uri="{C3380CC4-5D6E-409C-BE32-E72D297353CC}">
                  <c16:uniqueId val="{00000003-B1F0-422C-971F-3D1BD56C3CF2}"/>
                </c:ext>
              </c:extLst>
            </c:dLbl>
            <c:dLbl>
              <c:idx val="4"/>
              <c:layout>
                <c:manualLayout>
                  <c:x val="9.2761770906535493E-2"/>
                  <c:y val="2.0806241872561769E-2"/>
                </c:manualLayout>
              </c:layout>
              <c:showLegendKey val="0"/>
              <c:showVal val="0"/>
              <c:showCatName val="1"/>
              <c:showSerName val="0"/>
              <c:showPercent val="1"/>
              <c:showBubbleSize val="0"/>
              <c:separator>
</c:separator>
              <c:extLst>
                <c:ext xmlns:c15="http://schemas.microsoft.com/office/drawing/2012/chart" uri="{CE6537A1-D6FC-4f65-9D91-7224C49458BB}"/>
                <c:ext xmlns:c16="http://schemas.microsoft.com/office/drawing/2014/chart" uri="{C3380CC4-5D6E-409C-BE32-E72D297353CC}">
                  <c16:uniqueId val="{00000004-B1F0-422C-971F-3D1BD56C3CF2}"/>
                </c:ext>
              </c:extLst>
            </c:dLbl>
            <c:numFmt formatCode="0.0%" sourceLinked="0"/>
            <c:spPr>
              <a:noFill/>
              <a:ln>
                <a:noFill/>
              </a:ln>
              <a:effectLst/>
            </c:spPr>
            <c:txPr>
              <a:bodyPr rot="0" spcFirstLastPara="1" vertOverflow="ellipsis" vert="horz" wrap="square" lIns="38100" tIns="19050" rIns="38100" bIns="19050" anchor="ctr" anchorCtr="1">
                <a:spAutoFit/>
              </a:bodyPr>
              <a:lstStyle/>
              <a:p>
                <a:pPr>
                  <a:defRPr sz="850" b="0" i="0" u="none" strike="noStrike" kern="1200" baseline="0">
                    <a:solidFill>
                      <a:schemeClr val="tx1"/>
                    </a:solidFill>
                    <a:latin typeface="Museo Sans 300" panose="02000000000000000000" pitchFamily="50" charset="0"/>
                    <a:ea typeface="+mn-ea"/>
                    <a:cs typeface="+mn-cs"/>
                  </a:defRPr>
                </a:pPr>
                <a:endParaRPr lang="es-SV"/>
              </a:p>
            </c:txPr>
            <c:showLegendKey val="0"/>
            <c:showVal val="0"/>
            <c:showCatName val="1"/>
            <c:showSerName val="0"/>
            <c:showPercent val="1"/>
            <c:showBubbleSize val="0"/>
            <c:separator>
</c:separator>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Hoja1!$A$2:$A$6</c:f>
              <c:strCache>
                <c:ptCount val="5"/>
                <c:pt idx="0">
                  <c:v>Menores de 3%</c:v>
                </c:pt>
                <c:pt idx="1">
                  <c:v>Entre 3% y 6%</c:v>
                </c:pt>
                <c:pt idx="2">
                  <c:v>Entre 6% y 8%</c:v>
                </c:pt>
                <c:pt idx="3">
                  <c:v>Entre 8% y 9%</c:v>
                </c:pt>
                <c:pt idx="4">
                  <c:v>Mayores a 9%</c:v>
                </c:pt>
              </c:strCache>
            </c:strRef>
          </c:cat>
          <c:val>
            <c:numRef>
              <c:f>Hoja1!$B$2:$B$6</c:f>
              <c:numCache>
                <c:formatCode>#,##0.0</c:formatCode>
                <c:ptCount val="5"/>
                <c:pt idx="0">
                  <c:v>2585.4</c:v>
                </c:pt>
                <c:pt idx="1">
                  <c:v>4078.6000000000004</c:v>
                </c:pt>
                <c:pt idx="2">
                  <c:v>5796.0999999999995</c:v>
                </c:pt>
                <c:pt idx="3">
                  <c:v>1204.2</c:v>
                </c:pt>
                <c:pt idx="4">
                  <c:v>1712.1999999999998</c:v>
                </c:pt>
              </c:numCache>
            </c:numRef>
          </c:val>
          <c:extLst>
            <c:ext xmlns:c16="http://schemas.microsoft.com/office/drawing/2014/chart" uri="{C3380CC4-5D6E-409C-BE32-E72D297353CC}">
              <c16:uniqueId val="{00000005-B1F0-422C-971F-3D1BD56C3CF2}"/>
            </c:ext>
          </c:extLst>
        </c:ser>
        <c:dLbls>
          <c:showLegendKey val="0"/>
          <c:showVal val="0"/>
          <c:showCatName val="0"/>
          <c:showSerName val="0"/>
          <c:showPercent val="0"/>
          <c:showBubbleSize val="0"/>
          <c:showLeaderLines val="1"/>
        </c:dLbls>
        <c:firstSliceAng val="119"/>
        <c:holeSize val="75"/>
      </c:doughnutChart>
      <c:spPr>
        <a:noFill/>
        <a:ln>
          <a:noFill/>
        </a:ln>
        <a:effectLst/>
      </c:spPr>
    </c:plotArea>
    <c:plotVisOnly val="1"/>
    <c:dispBlanksAs val="gap"/>
    <c:showDLblsOverMax val="0"/>
  </c:chart>
  <c:spPr>
    <a:noFill/>
    <a:ln>
      <a:noFill/>
    </a:ln>
    <a:effectLst/>
  </c:spPr>
  <c:txPr>
    <a:bodyPr/>
    <a:lstStyle/>
    <a:p>
      <a:pPr>
        <a:defRPr/>
      </a:pPr>
      <a:endParaRPr lang="es-SV"/>
    </a:p>
  </c:txPr>
  <c:externalData r:id="rId3">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3"/>
    </mc:Choice>
    <mc:Fallback>
      <c:style val="3"/>
    </mc:Fallback>
  </mc:AlternateContent>
  <c:chart>
    <c:title>
      <c:layout>
        <c:manualLayout>
          <c:xMode val="edge"/>
          <c:yMode val="edge"/>
          <c:x val="0.11829227554981349"/>
          <c:y val="0"/>
        </c:manualLayout>
      </c:layout>
      <c:overlay val="0"/>
      <c:spPr>
        <a:noFill/>
        <a:ln>
          <a:noFill/>
        </a:ln>
        <a:effectLst/>
      </c:spPr>
      <c:txPr>
        <a:bodyPr rot="0" spcFirstLastPara="1" vertOverflow="ellipsis" vert="horz" wrap="square" anchor="ctr" anchorCtr="1"/>
        <a:lstStyle/>
        <a:p>
          <a:pPr>
            <a:defRPr sz="1200" b="1" i="0" u="none" strike="noStrike" kern="1200" spc="0" baseline="0">
              <a:solidFill>
                <a:schemeClr val="tx1"/>
              </a:solidFill>
              <a:latin typeface="Museo Sans 300" panose="02000000000000000000" pitchFamily="50" charset="0"/>
              <a:ea typeface="+mn-ea"/>
              <a:cs typeface="+mn-cs"/>
            </a:defRPr>
          </a:pPr>
          <a:endParaRPr lang="es-SV"/>
        </a:p>
      </c:txPr>
    </c:title>
    <c:autoTitleDeleted val="0"/>
    <c:plotArea>
      <c:layout/>
      <c:doughnutChart>
        <c:varyColors val="1"/>
        <c:ser>
          <c:idx val="0"/>
          <c:order val="0"/>
          <c:tx>
            <c:strRef>
              <c:f>Hoja1!$B$1</c:f>
              <c:strCache>
                <c:ptCount val="1"/>
                <c:pt idx="0">
                  <c:v>c) Por Vencimientos, según Plazos Efectivos</c:v>
                </c:pt>
              </c:strCache>
            </c:strRef>
          </c:tx>
          <c:dPt>
            <c:idx val="0"/>
            <c:bubble3D val="0"/>
            <c:spPr>
              <a:solidFill>
                <a:schemeClr val="accent1">
                  <a:shade val="58000"/>
                </a:schemeClr>
              </a:solidFill>
              <a:ln w="19050">
                <a:solidFill>
                  <a:schemeClr val="lt1"/>
                </a:solidFill>
              </a:ln>
              <a:effectLst/>
            </c:spPr>
            <c:extLst>
              <c:ext xmlns:c16="http://schemas.microsoft.com/office/drawing/2014/chart" uri="{C3380CC4-5D6E-409C-BE32-E72D297353CC}">
                <c16:uniqueId val="{00000000-2DFE-41DC-9B22-79132487FF8C}"/>
              </c:ext>
            </c:extLst>
          </c:dPt>
          <c:dPt>
            <c:idx val="1"/>
            <c:bubble3D val="0"/>
            <c:spPr>
              <a:solidFill>
                <a:schemeClr val="accent1">
                  <a:shade val="86000"/>
                </a:schemeClr>
              </a:solidFill>
              <a:ln w="19050">
                <a:solidFill>
                  <a:schemeClr val="lt1"/>
                </a:solidFill>
              </a:ln>
              <a:effectLst/>
            </c:spPr>
            <c:extLst>
              <c:ext xmlns:c16="http://schemas.microsoft.com/office/drawing/2014/chart" uri="{C3380CC4-5D6E-409C-BE32-E72D297353CC}">
                <c16:uniqueId val="{00000001-2DFE-41DC-9B22-79132487FF8C}"/>
              </c:ext>
            </c:extLst>
          </c:dPt>
          <c:dPt>
            <c:idx val="2"/>
            <c:bubble3D val="0"/>
            <c:spPr>
              <a:solidFill>
                <a:schemeClr val="accent1">
                  <a:tint val="86000"/>
                </a:schemeClr>
              </a:solidFill>
              <a:ln w="19050">
                <a:solidFill>
                  <a:schemeClr val="lt1"/>
                </a:solidFill>
              </a:ln>
              <a:effectLst/>
            </c:spPr>
            <c:extLst>
              <c:ext xmlns:c16="http://schemas.microsoft.com/office/drawing/2014/chart" uri="{C3380CC4-5D6E-409C-BE32-E72D297353CC}">
                <c16:uniqueId val="{00000002-2DFE-41DC-9B22-79132487FF8C}"/>
              </c:ext>
            </c:extLst>
          </c:dPt>
          <c:dPt>
            <c:idx val="3"/>
            <c:bubble3D val="0"/>
            <c:spPr>
              <a:solidFill>
                <a:schemeClr val="accent1">
                  <a:tint val="58000"/>
                </a:schemeClr>
              </a:solidFill>
              <a:ln w="19050">
                <a:solidFill>
                  <a:schemeClr val="lt1"/>
                </a:solidFill>
              </a:ln>
              <a:effectLst/>
            </c:spPr>
            <c:extLst>
              <c:ext xmlns:c16="http://schemas.microsoft.com/office/drawing/2014/chart" uri="{C3380CC4-5D6E-409C-BE32-E72D297353CC}">
                <c16:uniqueId val="{00000003-2DFE-41DC-9B22-79132487FF8C}"/>
              </c:ext>
            </c:extLst>
          </c:dPt>
          <c:dLbls>
            <c:dLbl>
              <c:idx val="0"/>
              <c:layout>
                <c:manualLayout>
                  <c:x val="8.2932256986447836E-2"/>
                  <c:y val="-3.0868160950318059E-2"/>
                </c:manualLayout>
              </c:layou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0-2DFE-41DC-9B22-79132487FF8C}"/>
                </c:ext>
              </c:extLst>
            </c:dLbl>
            <c:dLbl>
              <c:idx val="1"/>
              <c:layout>
                <c:manualLayout>
                  <c:x val="0.14809331604722847"/>
                  <c:y val="5.1446934917196672E-2"/>
                </c:manualLayout>
              </c:layou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1-2DFE-41DC-9B22-79132487FF8C}"/>
                </c:ext>
              </c:extLst>
            </c:dLbl>
            <c:dLbl>
              <c:idx val="2"/>
              <c:layout>
                <c:manualLayout>
                  <c:x val="-0.1569789150100622"/>
                  <c:y val="5.1446934917196768E-3"/>
                </c:manualLayout>
              </c:layou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2-2DFE-41DC-9B22-79132487FF8C}"/>
                </c:ext>
              </c:extLst>
            </c:dLbl>
            <c:dLbl>
              <c:idx val="3"/>
              <c:layout>
                <c:manualLayout>
                  <c:x val="-7.9970390665503377E-2"/>
                  <c:y val="-3.0868160950318059E-2"/>
                </c:manualLayout>
              </c:layou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3-2DFE-41DC-9B22-79132487FF8C}"/>
                </c:ext>
              </c:extLst>
            </c:dLbl>
            <c:numFmt formatCode="0.0%" sourceLinked="0"/>
            <c:spPr>
              <a:noFill/>
              <a:ln>
                <a:noFill/>
              </a:ln>
              <a:effectLst/>
            </c:spPr>
            <c:txPr>
              <a:bodyPr rot="0" spcFirstLastPara="1" vertOverflow="ellipsis" vert="horz" wrap="square" lIns="38100" tIns="19050" rIns="38100" bIns="19050" anchor="ctr" anchorCtr="1">
                <a:spAutoFit/>
              </a:bodyPr>
              <a:lstStyle/>
              <a:p>
                <a:pPr>
                  <a:defRPr sz="850" b="0" i="0" u="none" strike="noStrike" kern="1200" baseline="0">
                    <a:solidFill>
                      <a:schemeClr val="tx1"/>
                    </a:solidFill>
                    <a:latin typeface="Museo Sans 300" panose="02000000000000000000" pitchFamily="50" charset="0"/>
                    <a:ea typeface="+mn-ea"/>
                    <a:cs typeface="+mn-cs"/>
                  </a:defRPr>
                </a:pPr>
                <a:endParaRPr lang="es-SV"/>
              </a:p>
            </c:txPr>
            <c:showLegendKey val="0"/>
            <c:showVal val="0"/>
            <c:showCatName val="1"/>
            <c:showSerName val="0"/>
            <c:showPercent val="1"/>
            <c:showBubbleSize val="0"/>
            <c:separator>
</c:separator>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Hoja1!$A$2:$A$5</c:f>
              <c:strCache>
                <c:ptCount val="4"/>
                <c:pt idx="0">
                  <c:v>Entre 1-5 años</c:v>
                </c:pt>
                <c:pt idx="1">
                  <c:v>Entre 6-10 años</c:v>
                </c:pt>
                <c:pt idx="2">
                  <c:v>Entre 11-20 años</c:v>
                </c:pt>
                <c:pt idx="3">
                  <c:v>Mayores de 20 años</c:v>
                </c:pt>
              </c:strCache>
            </c:strRef>
          </c:cat>
          <c:val>
            <c:numRef>
              <c:f>Hoja1!$B$2:$B$5</c:f>
              <c:numCache>
                <c:formatCode>#,##0.0</c:formatCode>
                <c:ptCount val="4"/>
                <c:pt idx="0">
                  <c:v>3321.9</c:v>
                </c:pt>
                <c:pt idx="1">
                  <c:v>3097.1</c:v>
                </c:pt>
                <c:pt idx="2">
                  <c:v>6242.9000000000005</c:v>
                </c:pt>
                <c:pt idx="3">
                  <c:v>2714.6</c:v>
                </c:pt>
              </c:numCache>
            </c:numRef>
          </c:val>
          <c:extLst>
            <c:ext xmlns:c16="http://schemas.microsoft.com/office/drawing/2014/chart" uri="{C3380CC4-5D6E-409C-BE32-E72D297353CC}">
              <c16:uniqueId val="{00000004-2DFE-41DC-9B22-79132487FF8C}"/>
            </c:ext>
          </c:extLst>
        </c:ser>
        <c:dLbls>
          <c:showLegendKey val="0"/>
          <c:showVal val="0"/>
          <c:showCatName val="0"/>
          <c:showSerName val="0"/>
          <c:showPercent val="0"/>
          <c:showBubbleSize val="0"/>
          <c:showLeaderLines val="1"/>
        </c:dLbls>
        <c:firstSliceAng val="0"/>
        <c:holeSize val="75"/>
      </c:doughnutChart>
      <c:spPr>
        <a:noFill/>
        <a:ln>
          <a:noFill/>
        </a:ln>
        <a:effectLst/>
      </c:spPr>
    </c:plotArea>
    <c:plotVisOnly val="1"/>
    <c:dispBlanksAs val="gap"/>
    <c:showDLblsOverMax val="0"/>
  </c:chart>
  <c:spPr>
    <a:noFill/>
    <a:ln>
      <a:noFill/>
    </a:ln>
    <a:effectLst/>
  </c:spPr>
  <c:txPr>
    <a:bodyPr/>
    <a:lstStyle/>
    <a:p>
      <a:pPr>
        <a:defRPr/>
      </a:pPr>
      <a:endParaRPr lang="es-SV"/>
    </a:p>
  </c:txPr>
  <c:externalData r:id="rId3">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3"/>
    </mc:Choice>
    <mc:Fallback>
      <c:style val="3"/>
    </mc:Fallback>
  </mc:AlternateContent>
  <c:chart>
    <c:title>
      <c:tx>
        <c:rich>
          <a:bodyPr rot="0" spcFirstLastPara="1" vertOverflow="ellipsis" vert="horz" wrap="square" anchor="ctr" anchorCtr="1"/>
          <a:lstStyle/>
          <a:p>
            <a:pPr>
              <a:defRPr sz="1200" b="1" i="0" u="none" strike="noStrike" kern="1200" spc="0" baseline="0">
                <a:solidFill>
                  <a:schemeClr val="tx1"/>
                </a:solidFill>
                <a:latin typeface="Museo Sans 300" panose="02000000000000000000" pitchFamily="50" charset="0"/>
                <a:ea typeface="+mn-ea"/>
                <a:cs typeface="+mn-cs"/>
              </a:defRPr>
            </a:pPr>
            <a:r>
              <a:rPr lang="es-SV" sz="1200" b="1">
                <a:solidFill>
                  <a:schemeClr val="tx1"/>
                </a:solidFill>
                <a:latin typeface="Museo Sans 300" panose="02000000000000000000" pitchFamily="50" charset="0"/>
              </a:rPr>
              <a:t>d) Por Monedas</a:t>
            </a:r>
          </a:p>
        </c:rich>
      </c:tx>
      <c:overlay val="0"/>
      <c:spPr>
        <a:noFill/>
        <a:ln>
          <a:noFill/>
        </a:ln>
        <a:effectLst/>
      </c:spPr>
      <c:txPr>
        <a:bodyPr rot="0" spcFirstLastPara="1" vertOverflow="ellipsis" vert="horz" wrap="square" anchor="ctr" anchorCtr="1"/>
        <a:lstStyle/>
        <a:p>
          <a:pPr>
            <a:defRPr sz="1200" b="1" i="0" u="none" strike="noStrike" kern="1200" spc="0" baseline="0">
              <a:solidFill>
                <a:schemeClr val="tx1"/>
              </a:solidFill>
              <a:latin typeface="Museo Sans 300" panose="02000000000000000000" pitchFamily="50" charset="0"/>
              <a:ea typeface="+mn-ea"/>
              <a:cs typeface="+mn-cs"/>
            </a:defRPr>
          </a:pPr>
          <a:endParaRPr lang="es-SV"/>
        </a:p>
      </c:txPr>
    </c:title>
    <c:autoTitleDeleted val="0"/>
    <c:plotArea>
      <c:layout/>
      <c:doughnutChart>
        <c:varyColors val="1"/>
        <c:ser>
          <c:idx val="0"/>
          <c:order val="0"/>
          <c:tx>
            <c:strRef>
              <c:f>Hoja1!$B$1</c:f>
              <c:strCache>
                <c:ptCount val="1"/>
                <c:pt idx="0">
                  <c:v>d) Por Monedas</c:v>
                </c:pt>
              </c:strCache>
            </c:strRef>
          </c:tx>
          <c:dPt>
            <c:idx val="0"/>
            <c:bubble3D val="0"/>
            <c:spPr>
              <a:solidFill>
                <a:schemeClr val="accent1">
                  <a:shade val="58000"/>
                </a:schemeClr>
              </a:solidFill>
              <a:ln w="19050">
                <a:solidFill>
                  <a:schemeClr val="lt1"/>
                </a:solidFill>
              </a:ln>
              <a:effectLst/>
            </c:spPr>
            <c:extLst>
              <c:ext xmlns:c16="http://schemas.microsoft.com/office/drawing/2014/chart" uri="{C3380CC4-5D6E-409C-BE32-E72D297353CC}">
                <c16:uniqueId val="{00000000-5284-494E-A3EB-785D21E8DF7D}"/>
              </c:ext>
            </c:extLst>
          </c:dPt>
          <c:dPt>
            <c:idx val="1"/>
            <c:bubble3D val="0"/>
            <c:spPr>
              <a:solidFill>
                <a:schemeClr val="accent1">
                  <a:shade val="86000"/>
                </a:schemeClr>
              </a:solidFill>
              <a:ln w="19050">
                <a:solidFill>
                  <a:schemeClr val="lt1"/>
                </a:solidFill>
              </a:ln>
              <a:effectLst/>
            </c:spPr>
            <c:extLst>
              <c:ext xmlns:c16="http://schemas.microsoft.com/office/drawing/2014/chart" uri="{C3380CC4-5D6E-409C-BE32-E72D297353CC}">
                <c16:uniqueId val="{00000001-5284-494E-A3EB-785D21E8DF7D}"/>
              </c:ext>
            </c:extLst>
          </c:dPt>
          <c:dPt>
            <c:idx val="2"/>
            <c:bubble3D val="0"/>
            <c:spPr>
              <a:solidFill>
                <a:schemeClr val="accent1">
                  <a:tint val="86000"/>
                </a:schemeClr>
              </a:solidFill>
              <a:ln w="19050">
                <a:solidFill>
                  <a:schemeClr val="lt1"/>
                </a:solidFill>
              </a:ln>
              <a:effectLst/>
            </c:spPr>
            <c:extLst>
              <c:ext xmlns:c16="http://schemas.microsoft.com/office/drawing/2014/chart" uri="{C3380CC4-5D6E-409C-BE32-E72D297353CC}">
                <c16:uniqueId val="{00000002-5284-494E-A3EB-785D21E8DF7D}"/>
              </c:ext>
            </c:extLst>
          </c:dPt>
          <c:dPt>
            <c:idx val="3"/>
            <c:bubble3D val="0"/>
            <c:spPr>
              <a:solidFill>
                <a:schemeClr val="accent1">
                  <a:tint val="58000"/>
                </a:schemeClr>
              </a:solidFill>
              <a:ln w="19050">
                <a:solidFill>
                  <a:schemeClr val="lt1"/>
                </a:solidFill>
              </a:ln>
              <a:effectLst/>
            </c:spPr>
            <c:extLst>
              <c:ext xmlns:c16="http://schemas.microsoft.com/office/drawing/2014/chart" uri="{C3380CC4-5D6E-409C-BE32-E72D297353CC}">
                <c16:uniqueId val="{00000003-5284-494E-A3EB-785D21E8DF7D}"/>
              </c:ext>
            </c:extLst>
          </c:dPt>
          <c:dLbls>
            <c:dLbl>
              <c:idx val="0"/>
              <c:layout>
                <c:manualLayout>
                  <c:x val="-0.12702893436838394"/>
                  <c:y val="-1.0289386983439354E-2"/>
                </c:manualLayout>
              </c:layou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0-5284-494E-A3EB-785D21E8DF7D}"/>
                </c:ext>
              </c:extLst>
            </c:dLbl>
            <c:dLbl>
              <c:idx val="1"/>
              <c:layout>
                <c:manualLayout>
                  <c:x val="0.2145377558221595"/>
                  <c:y val="-0.13890672427643128"/>
                </c:manualLayout>
              </c:layout>
              <c:showLegendKey val="0"/>
              <c:showVal val="0"/>
              <c:showCatName val="1"/>
              <c:showSerName val="0"/>
              <c:showPercent val="1"/>
              <c:showBubbleSize val="0"/>
              <c:separator>
</c:separator>
              <c:extLst>
                <c:ext xmlns:c15="http://schemas.microsoft.com/office/drawing/2012/chart" uri="{CE6537A1-D6FC-4f65-9D91-7224C49458BB}"/>
                <c:ext xmlns:c16="http://schemas.microsoft.com/office/drawing/2014/chart" uri="{C3380CC4-5D6E-409C-BE32-E72D297353CC}">
                  <c16:uniqueId val="{00000001-5284-494E-A3EB-785D21E8DF7D}"/>
                </c:ext>
              </c:extLst>
            </c:dLbl>
            <c:dLbl>
              <c:idx val="2"/>
              <c:layout>
                <c:manualLayout>
                  <c:x val="0.22024194399835517"/>
                  <c:y val="5.1446934917195822E-3"/>
                </c:manualLayout>
              </c:layout>
              <c:showLegendKey val="0"/>
              <c:showVal val="0"/>
              <c:showCatName val="1"/>
              <c:showSerName val="0"/>
              <c:showPercent val="1"/>
              <c:showBubbleSize val="0"/>
              <c:separator>
</c:separator>
              <c:extLst>
                <c:ext xmlns:c15="http://schemas.microsoft.com/office/drawing/2012/chart" uri="{CE6537A1-D6FC-4f65-9D91-7224C49458BB}"/>
                <c:ext xmlns:c16="http://schemas.microsoft.com/office/drawing/2014/chart" uri="{C3380CC4-5D6E-409C-BE32-E72D297353CC}">
                  <c16:uniqueId val="{00000002-5284-494E-A3EB-785D21E8DF7D}"/>
                </c:ext>
              </c:extLst>
            </c:dLbl>
            <c:dLbl>
              <c:idx val="3"/>
              <c:layout>
                <c:manualLayout>
                  <c:x val="0.14433043082035352"/>
                  <c:y val="0.16908784584391809"/>
                </c:manualLayout>
              </c:layout>
              <c:showLegendKey val="0"/>
              <c:showVal val="0"/>
              <c:showCatName val="1"/>
              <c:showSerName val="0"/>
              <c:showPercent val="1"/>
              <c:showBubbleSize val="0"/>
              <c:separator>
</c:separator>
              <c:extLst>
                <c:ext xmlns:c15="http://schemas.microsoft.com/office/drawing/2012/chart" uri="{CE6537A1-D6FC-4f65-9D91-7224C49458BB}"/>
                <c:ext xmlns:c16="http://schemas.microsoft.com/office/drawing/2014/chart" uri="{C3380CC4-5D6E-409C-BE32-E72D297353CC}">
                  <c16:uniqueId val="{00000003-5284-494E-A3EB-785D21E8DF7D}"/>
                </c:ext>
              </c:extLst>
            </c:dLbl>
            <c:numFmt formatCode="0.0%" sourceLinked="0"/>
            <c:spPr>
              <a:noFill/>
              <a:ln>
                <a:noFill/>
              </a:ln>
              <a:effectLst/>
            </c:spPr>
            <c:txPr>
              <a:bodyPr rot="0" spcFirstLastPara="1" vertOverflow="ellipsis" vert="horz" wrap="square" lIns="38100" tIns="19050" rIns="38100" bIns="19050" anchor="ctr" anchorCtr="1">
                <a:spAutoFit/>
              </a:bodyPr>
              <a:lstStyle/>
              <a:p>
                <a:pPr>
                  <a:defRPr sz="850" b="0" i="0" u="none" strike="noStrike" kern="1200" baseline="0">
                    <a:solidFill>
                      <a:schemeClr val="tx1"/>
                    </a:solidFill>
                    <a:latin typeface="Museo Sans 300" panose="02000000000000000000" pitchFamily="50" charset="0"/>
                    <a:ea typeface="+mn-ea"/>
                    <a:cs typeface="+mn-cs"/>
                  </a:defRPr>
                </a:pPr>
                <a:endParaRPr lang="es-SV"/>
              </a:p>
            </c:txPr>
            <c:showLegendKey val="0"/>
            <c:showVal val="0"/>
            <c:showCatName val="1"/>
            <c:showSerName val="0"/>
            <c:showPercent val="1"/>
            <c:showBubbleSize val="0"/>
            <c:separator>
</c:separator>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Hoja1!$A$2:$A$5</c:f>
              <c:strCache>
                <c:ptCount val="4"/>
                <c:pt idx="0">
                  <c:v>Dólares</c:v>
                </c:pt>
                <c:pt idx="1">
                  <c:v>DEGS</c:v>
                </c:pt>
                <c:pt idx="2">
                  <c:v>EUROS</c:v>
                </c:pt>
                <c:pt idx="3">
                  <c:v>Yenes</c:v>
                </c:pt>
              </c:strCache>
            </c:strRef>
          </c:cat>
          <c:val>
            <c:numRef>
              <c:f>Hoja1!$B$2:$B$5</c:f>
              <c:numCache>
                <c:formatCode>#,##0.0</c:formatCode>
                <c:ptCount val="4"/>
                <c:pt idx="0">
                  <c:v>14347.4</c:v>
                </c:pt>
                <c:pt idx="1">
                  <c:v>778</c:v>
                </c:pt>
                <c:pt idx="2">
                  <c:v>164.8</c:v>
                </c:pt>
                <c:pt idx="3">
                  <c:v>86.3</c:v>
                </c:pt>
              </c:numCache>
            </c:numRef>
          </c:val>
          <c:extLst>
            <c:ext xmlns:c16="http://schemas.microsoft.com/office/drawing/2014/chart" uri="{C3380CC4-5D6E-409C-BE32-E72D297353CC}">
              <c16:uniqueId val="{00000004-5284-494E-A3EB-785D21E8DF7D}"/>
            </c:ext>
          </c:extLst>
        </c:ser>
        <c:dLbls>
          <c:showLegendKey val="0"/>
          <c:showVal val="0"/>
          <c:showCatName val="0"/>
          <c:showSerName val="0"/>
          <c:showPercent val="0"/>
          <c:showBubbleSize val="0"/>
          <c:showLeaderLines val="1"/>
        </c:dLbls>
        <c:firstSliceAng val="111"/>
        <c:holeSize val="75"/>
      </c:doughnutChart>
      <c:spPr>
        <a:noFill/>
        <a:ln>
          <a:noFill/>
        </a:ln>
        <a:effectLst/>
      </c:spPr>
    </c:plotArea>
    <c:plotVisOnly val="1"/>
    <c:dispBlanksAs val="gap"/>
    <c:showDLblsOverMax val="0"/>
  </c:chart>
  <c:spPr>
    <a:noFill/>
    <a:ln>
      <a:noFill/>
    </a:ln>
    <a:effectLst/>
  </c:spPr>
  <c:txPr>
    <a:bodyPr/>
    <a:lstStyle/>
    <a:p>
      <a:pPr>
        <a:defRPr/>
      </a:pPr>
      <a:endParaRPr lang="es-SV"/>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col"/>
        <c:grouping val="clustered"/>
        <c:varyColors val="0"/>
        <c:ser>
          <c:idx val="0"/>
          <c:order val="0"/>
          <c:tx>
            <c:strRef>
              <c:f>Hoja1!$B$1</c:f>
              <c:strCache>
                <c:ptCount val="1"/>
                <c:pt idx="0">
                  <c:v>c/pensiones</c:v>
                </c:pt>
              </c:strCache>
            </c:strRef>
          </c:tx>
          <c:spPr>
            <a:solidFill>
              <a:srgbClr val="21467C"/>
            </a:solidFill>
            <a:ln>
              <a:noFill/>
            </a:ln>
            <a:effectLst/>
            <a:scene3d>
              <a:camera prst="orthographicFront"/>
              <a:lightRig rig="threePt" dir="t">
                <a:rot lat="0" lon="0" rev="1200000"/>
              </a:lightRig>
            </a:scene3d>
            <a:sp3d>
              <a:bevelT w="63500" h="25400"/>
            </a:sp3d>
          </c:spPr>
          <c:invertIfNegative val="0"/>
          <c:dLbls>
            <c:dLbl>
              <c:idx val="0"/>
              <c:spPr>
                <a:noFill/>
                <a:ln w="25232">
                  <a:noFill/>
                </a:ln>
              </c:spPr>
              <c:txPr>
                <a:bodyPr rot="0" spcFirstLastPara="1" vertOverflow="ellipsis" vert="horz" wrap="square" lIns="38100" tIns="19050" rIns="38100" bIns="19050" anchor="ctr" anchorCtr="1">
                  <a:spAutoFit/>
                </a:bodyPr>
                <a:lstStyle/>
                <a:p>
                  <a:pPr>
                    <a:defRPr sz="1000" b="1" i="0" u="none" strike="noStrike" kern="1200" baseline="0">
                      <a:solidFill>
                        <a:schemeClr val="bg1"/>
                      </a:solidFill>
                      <a:latin typeface="Museo Sans 300" panose="02000000000000000000" pitchFamily="50" charset="0"/>
                      <a:ea typeface="+mn-ea"/>
                      <a:cs typeface="+mn-cs"/>
                    </a:defRPr>
                  </a:pPr>
                  <a:endParaRPr lang="es-SV"/>
                </a:p>
              </c:txPr>
              <c:dLblPos val="inBase"/>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7716-425C-90CE-FC6DE8AC5388}"/>
                </c:ext>
              </c:extLst>
            </c:dLbl>
            <c:dLbl>
              <c:idx val="1"/>
              <c:spPr>
                <a:noFill/>
                <a:ln w="25232">
                  <a:noFill/>
                </a:ln>
              </c:spPr>
              <c:txPr>
                <a:bodyPr rot="0" spcFirstLastPara="1" vertOverflow="ellipsis" vert="horz" wrap="square" lIns="38100" tIns="19050" rIns="38100" bIns="19050" anchor="ctr" anchorCtr="1">
                  <a:spAutoFit/>
                </a:bodyPr>
                <a:lstStyle/>
                <a:p>
                  <a:pPr>
                    <a:defRPr sz="1000" b="1" i="0" u="none" strike="noStrike" kern="1200" baseline="0">
                      <a:solidFill>
                        <a:schemeClr val="bg1"/>
                      </a:solidFill>
                      <a:latin typeface="Museo Sans 300" panose="02000000000000000000" pitchFamily="50" charset="0"/>
                      <a:ea typeface="+mn-ea"/>
                      <a:cs typeface="+mn-cs"/>
                    </a:defRPr>
                  </a:pPr>
                  <a:endParaRPr lang="es-SV"/>
                </a:p>
              </c:txPr>
              <c:dLblPos val="inBase"/>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D107-4722-BFC6-F538606CEB98}"/>
                </c:ext>
              </c:extLst>
            </c:dLbl>
            <c:dLbl>
              <c:idx val="2"/>
              <c:spPr>
                <a:noFill/>
                <a:ln w="25232">
                  <a:noFill/>
                </a:ln>
              </c:spPr>
              <c:txPr>
                <a:bodyPr rot="0" spcFirstLastPara="1" vertOverflow="ellipsis" vert="horz" wrap="square" lIns="38100" tIns="19050" rIns="38100" bIns="19050" anchor="ctr" anchorCtr="1">
                  <a:spAutoFit/>
                </a:bodyPr>
                <a:lstStyle/>
                <a:p>
                  <a:pPr>
                    <a:defRPr sz="1000" b="1" i="0" u="none" strike="noStrike" kern="1200" baseline="0">
                      <a:solidFill>
                        <a:schemeClr val="bg1"/>
                      </a:solidFill>
                      <a:latin typeface="Museo Sans 300" panose="02000000000000000000" pitchFamily="50" charset="0"/>
                      <a:ea typeface="+mn-ea"/>
                      <a:cs typeface="+mn-cs"/>
                    </a:defRPr>
                  </a:pPr>
                  <a:endParaRPr lang="es-SV"/>
                </a:p>
              </c:txPr>
              <c:dLblPos val="inBase"/>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2AC2-4B50-B52F-1CACE4A31C34}"/>
                </c:ext>
              </c:extLst>
            </c:dLbl>
            <c:dLbl>
              <c:idx val="3"/>
              <c:spPr>
                <a:noFill/>
                <a:ln w="25232">
                  <a:noFill/>
                </a:ln>
              </c:spPr>
              <c:txPr>
                <a:bodyPr rot="0" spcFirstLastPara="1" vertOverflow="ellipsis" vert="horz" wrap="square" lIns="38100" tIns="19050" rIns="38100" bIns="19050" anchor="ctr" anchorCtr="1">
                  <a:spAutoFit/>
                </a:bodyPr>
                <a:lstStyle/>
                <a:p>
                  <a:pPr>
                    <a:defRPr sz="1000" b="1" i="0" u="none" strike="noStrike" kern="1200" baseline="0">
                      <a:solidFill>
                        <a:schemeClr val="bg1"/>
                      </a:solidFill>
                      <a:latin typeface="Museo Sans 300" panose="02000000000000000000" pitchFamily="50" charset="0"/>
                      <a:ea typeface="+mn-ea"/>
                      <a:cs typeface="+mn-cs"/>
                    </a:defRPr>
                  </a:pPr>
                  <a:endParaRPr lang="es-SV"/>
                </a:p>
              </c:txPr>
              <c:dLblPos val="inBase"/>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2AC2-4B50-B52F-1CACE4A31C34}"/>
                </c:ext>
              </c:extLst>
            </c:dLbl>
            <c:dLbl>
              <c:idx val="4"/>
              <c:spPr>
                <a:noFill/>
                <a:ln w="25232">
                  <a:noFill/>
                </a:ln>
              </c:spPr>
              <c:txPr>
                <a:bodyPr rot="0" spcFirstLastPara="1" vertOverflow="ellipsis" vert="horz" wrap="square" lIns="38100" tIns="19050" rIns="38100" bIns="19050" anchor="ctr" anchorCtr="1">
                  <a:spAutoFit/>
                </a:bodyPr>
                <a:lstStyle/>
                <a:p>
                  <a:pPr>
                    <a:defRPr sz="1000" b="1" i="0" u="none" strike="noStrike" kern="1200" baseline="0">
                      <a:solidFill>
                        <a:schemeClr val="bg1"/>
                      </a:solidFill>
                      <a:latin typeface="Museo Sans 300" panose="02000000000000000000" pitchFamily="50" charset="0"/>
                      <a:ea typeface="+mn-ea"/>
                      <a:cs typeface="+mn-cs"/>
                    </a:defRPr>
                  </a:pPr>
                  <a:endParaRPr lang="es-SV"/>
                </a:p>
              </c:txPr>
              <c:dLblPos val="ctr"/>
              <c:showLegendKey val="0"/>
              <c:showVal val="1"/>
              <c:showCatName val="0"/>
              <c:showSerName val="0"/>
              <c:showPercent val="0"/>
              <c:showBubbleSize val="0"/>
              <c:extLst>
                <c:ext xmlns:c16="http://schemas.microsoft.com/office/drawing/2014/chart" uri="{C3380CC4-5D6E-409C-BE32-E72D297353CC}">
                  <c16:uniqueId val="{00000001-D107-4722-BFC6-F538606CEB98}"/>
                </c:ext>
              </c:extLst>
            </c:dLbl>
            <c:dLbl>
              <c:idx val="5"/>
              <c:spPr>
                <a:noFill/>
                <a:ln w="25232">
                  <a:noFill/>
                </a:ln>
              </c:spPr>
              <c:txPr>
                <a:bodyPr rot="0" spcFirstLastPara="1" vertOverflow="ellipsis" vert="horz" wrap="square" lIns="38100" tIns="19050" rIns="38100" bIns="19050" anchor="ctr" anchorCtr="1">
                  <a:spAutoFit/>
                </a:bodyPr>
                <a:lstStyle/>
                <a:p>
                  <a:pPr>
                    <a:defRPr sz="1000" b="1" i="0" u="none" strike="noStrike" kern="1200" baseline="0">
                      <a:solidFill>
                        <a:schemeClr val="bg1"/>
                      </a:solidFill>
                      <a:latin typeface="Museo Sans 300" panose="02000000000000000000" pitchFamily="50" charset="0"/>
                      <a:ea typeface="+mn-ea"/>
                      <a:cs typeface="+mn-cs"/>
                    </a:defRPr>
                  </a:pPr>
                  <a:endParaRPr lang="es-SV"/>
                </a:p>
              </c:txPr>
              <c:dLblPos val="ctr"/>
              <c:showLegendKey val="0"/>
              <c:showVal val="1"/>
              <c:showCatName val="0"/>
              <c:showSerName val="0"/>
              <c:showPercent val="0"/>
              <c:showBubbleSize val="0"/>
              <c:extLst>
                <c:ext xmlns:c16="http://schemas.microsoft.com/office/drawing/2014/chart" uri="{C3380CC4-5D6E-409C-BE32-E72D297353CC}">
                  <c16:uniqueId val="{00000000-0C4E-4660-87E6-1327B9B10C53}"/>
                </c:ext>
              </c:extLst>
            </c:dLbl>
            <c:spPr>
              <a:noFill/>
              <a:ln w="25232">
                <a:noFill/>
              </a:ln>
            </c:spPr>
            <c:txPr>
              <a:bodyPr rot="0" spcFirstLastPara="1" vertOverflow="ellipsis" vert="horz" wrap="square" lIns="38100" tIns="19050" rIns="38100" bIns="19050" anchor="ctr" anchorCtr="1">
                <a:spAutoFit/>
              </a:bodyPr>
              <a:lstStyle/>
              <a:p>
                <a:pPr>
                  <a:defRPr sz="1000" b="1" i="0" u="none" strike="noStrike" kern="1200" baseline="0">
                    <a:solidFill>
                      <a:schemeClr val="tx1"/>
                    </a:solidFill>
                    <a:latin typeface="Museo Sans 300" panose="02000000000000000000" pitchFamily="50" charset="0"/>
                    <a:ea typeface="+mn-ea"/>
                    <a:cs typeface="+mn-cs"/>
                  </a:defRPr>
                </a:pPr>
                <a:endParaRPr lang="es-SV"/>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Hoja1!$A$2:$A$34</c:f>
              <c:numCache>
                <c:formatCode>General</c:formatCode>
                <c:ptCount val="6"/>
                <c:pt idx="0">
                  <c:v>2017</c:v>
                </c:pt>
                <c:pt idx="1">
                  <c:v>2018</c:v>
                </c:pt>
                <c:pt idx="2">
                  <c:v>2019</c:v>
                </c:pt>
                <c:pt idx="3">
                  <c:v>2020</c:v>
                </c:pt>
                <c:pt idx="4">
                  <c:v>2021</c:v>
                </c:pt>
                <c:pt idx="5">
                  <c:v>2022</c:v>
                </c:pt>
              </c:numCache>
            </c:numRef>
          </c:cat>
          <c:val>
            <c:numRef>
              <c:f>Hoja1!$B$2:$B$34</c:f>
              <c:numCache>
                <c:formatCode>#,##0.0</c:formatCode>
                <c:ptCount val="6"/>
                <c:pt idx="0">
                  <c:v>167.57031401399991</c:v>
                </c:pt>
                <c:pt idx="1">
                  <c:v>234.27733159126899</c:v>
                </c:pt>
                <c:pt idx="2">
                  <c:v>166.16409005099342</c:v>
                </c:pt>
                <c:pt idx="3">
                  <c:v>-1406.1158507127043</c:v>
                </c:pt>
                <c:pt idx="4">
                  <c:v>-302.55621965308183</c:v>
                </c:pt>
                <c:pt idx="5">
                  <c:v>631.97433881663596</c:v>
                </c:pt>
              </c:numCache>
            </c:numRef>
          </c:val>
          <c:extLst>
            <c:ext xmlns:c16="http://schemas.microsoft.com/office/drawing/2014/chart" uri="{C3380CC4-5D6E-409C-BE32-E72D297353CC}">
              <c16:uniqueId val="{00000003-2AC2-4B50-B52F-1CACE4A31C34}"/>
            </c:ext>
          </c:extLst>
        </c:ser>
        <c:ser>
          <c:idx val="1"/>
          <c:order val="1"/>
          <c:tx>
            <c:strRef>
              <c:f>Hoja1!$C$1</c:f>
              <c:strCache>
                <c:ptCount val="1"/>
                <c:pt idx="0">
                  <c:v>s/pensiones</c:v>
                </c:pt>
              </c:strCache>
            </c:strRef>
          </c:tx>
          <c:spPr>
            <a:solidFill>
              <a:srgbClr val="ACBCDD"/>
            </a:solidFill>
            <a:ln>
              <a:noFill/>
            </a:ln>
            <a:effectLst/>
            <a:scene3d>
              <a:camera prst="orthographicFront"/>
              <a:lightRig rig="threePt" dir="t">
                <a:rot lat="0" lon="0" rev="1200000"/>
              </a:lightRig>
            </a:scene3d>
            <a:sp3d>
              <a:bevelT w="63500" h="25400"/>
            </a:sp3d>
          </c:spPr>
          <c:invertIfNegative val="0"/>
          <c:dLbls>
            <c:spPr>
              <a:noFill/>
              <a:ln w="25232">
                <a:noFill/>
              </a:ln>
            </c:spPr>
            <c:txPr>
              <a:bodyPr rot="0" spcFirstLastPara="1" vertOverflow="ellipsis" vert="horz" wrap="square" lIns="38100" tIns="19050" rIns="38100" bIns="19050" anchor="ctr" anchorCtr="1">
                <a:spAutoFit/>
              </a:bodyPr>
              <a:lstStyle/>
              <a:p>
                <a:pPr>
                  <a:defRPr sz="1000" b="1" i="0" u="none" strike="noStrike" kern="1200" baseline="0">
                    <a:solidFill>
                      <a:schemeClr val="tx1"/>
                    </a:solidFill>
                    <a:latin typeface="Museo Sans 300" panose="02000000000000000000" pitchFamily="50" charset="0"/>
                    <a:ea typeface="+mn-ea"/>
                    <a:cs typeface="+mn-cs"/>
                  </a:defRPr>
                </a:pPr>
                <a:endParaRPr lang="es-SV"/>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Hoja1!$A$2:$A$34</c:f>
              <c:numCache>
                <c:formatCode>General</c:formatCode>
                <c:ptCount val="6"/>
                <c:pt idx="0">
                  <c:v>2017</c:v>
                </c:pt>
                <c:pt idx="1">
                  <c:v>2018</c:v>
                </c:pt>
                <c:pt idx="2">
                  <c:v>2019</c:v>
                </c:pt>
                <c:pt idx="3">
                  <c:v>2020</c:v>
                </c:pt>
                <c:pt idx="4">
                  <c:v>2021</c:v>
                </c:pt>
                <c:pt idx="5">
                  <c:v>2022</c:v>
                </c:pt>
              </c:numCache>
            </c:numRef>
          </c:cat>
          <c:val>
            <c:numRef>
              <c:f>Hoja1!$C$2:$C$34</c:f>
              <c:numCache>
                <c:formatCode>#,##0.0</c:formatCode>
                <c:ptCount val="6"/>
                <c:pt idx="0">
                  <c:v>727.9572563239999</c:v>
                </c:pt>
                <c:pt idx="1">
                  <c:v>600.27482946126906</c:v>
                </c:pt>
                <c:pt idx="2">
                  <c:v>511.67897435099343</c:v>
                </c:pt>
                <c:pt idx="3">
                  <c:v>-1114.8915983227043</c:v>
                </c:pt>
                <c:pt idx="4">
                  <c:v>-11.819984453081815</c:v>
                </c:pt>
                <c:pt idx="5">
                  <c:v>950.35319840663601</c:v>
                </c:pt>
              </c:numCache>
            </c:numRef>
          </c:val>
          <c:extLst>
            <c:ext xmlns:c16="http://schemas.microsoft.com/office/drawing/2014/chart" uri="{C3380CC4-5D6E-409C-BE32-E72D297353CC}">
              <c16:uniqueId val="{00000004-2AC2-4B50-B52F-1CACE4A31C34}"/>
            </c:ext>
          </c:extLst>
        </c:ser>
        <c:dLbls>
          <c:showLegendKey val="0"/>
          <c:showVal val="0"/>
          <c:showCatName val="0"/>
          <c:showSerName val="0"/>
          <c:showPercent val="0"/>
          <c:showBubbleSize val="0"/>
        </c:dLbls>
        <c:gapWidth val="20"/>
        <c:overlap val="-10"/>
        <c:axId val="1486498847"/>
        <c:axId val="1"/>
      </c:barChart>
      <c:lineChart>
        <c:grouping val="standard"/>
        <c:varyColors val="0"/>
        <c:ser>
          <c:idx val="2"/>
          <c:order val="2"/>
          <c:tx>
            <c:strRef>
              <c:f>Hoja1!$D$1</c:f>
              <c:strCache>
                <c:ptCount val="1"/>
                <c:pt idx="0">
                  <c:v>% del PIB c/pensiones</c:v>
                </c:pt>
              </c:strCache>
            </c:strRef>
          </c:tx>
          <c:spPr>
            <a:ln w="25400" cap="rnd">
              <a:solidFill>
                <a:srgbClr val="7030A0"/>
              </a:solidFill>
              <a:round/>
            </a:ln>
            <a:effectLst/>
          </c:spPr>
          <c:marker>
            <c:symbol val="x"/>
            <c:size val="8"/>
            <c:spPr>
              <a:noFill/>
              <a:ln w="9455">
                <a:solidFill>
                  <a:srgbClr val="7030A0"/>
                </a:solidFill>
              </a:ln>
              <a:effectLst/>
            </c:spPr>
          </c:marker>
          <c:dLbls>
            <c:dLbl>
              <c:idx val="0"/>
              <c:layout>
                <c:manualLayout>
                  <c:x val="-3.2828866767636598E-2"/>
                  <c:y val="-3.3806719423158181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B75E-410A-8A82-34CFB5DAA90E}"/>
                </c:ext>
              </c:extLst>
            </c:dLbl>
            <c:dLbl>
              <c:idx val="1"/>
              <c:layout>
                <c:manualLayout>
                  <c:x val="-4.5820716169297004E-2"/>
                  <c:y val="-3.1302517984405726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B75E-410A-8A82-34CFB5DAA90E}"/>
                </c:ext>
              </c:extLst>
            </c:dLbl>
            <c:dLbl>
              <c:idx val="2"/>
              <c:layout>
                <c:manualLayout>
                  <c:x val="-4.5828538240640156E-2"/>
                  <c:y val="-2.8798316545653315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B75E-410A-8A82-34CFB5DAA90E}"/>
                </c:ext>
              </c:extLst>
            </c:dLbl>
            <c:dLbl>
              <c:idx val="4"/>
              <c:layout>
                <c:manualLayout>
                  <c:x val="-2.070624504398437E-2"/>
                  <c:y val="6.6361338126940089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7716-425C-90CE-FC6DE8AC5388}"/>
                </c:ext>
              </c:extLst>
            </c:dLbl>
            <c:dLbl>
              <c:idx val="5"/>
              <c:layout>
                <c:manualLayout>
                  <c:x val="-2.3399359763460564E-2"/>
                  <c:y val="3.8815122300663057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D107-4722-BFC6-F538606CEB98}"/>
                </c:ext>
              </c:extLst>
            </c:dLbl>
            <c:spPr>
              <a:noFill/>
              <a:ln w="25232">
                <a:noFill/>
              </a:ln>
            </c:spPr>
            <c:txPr>
              <a:bodyPr rot="0" spcFirstLastPara="1" vertOverflow="ellipsis" vert="horz" wrap="square" lIns="38100" tIns="19050" rIns="38100" bIns="19050" anchor="ctr" anchorCtr="1">
                <a:spAutoFit/>
              </a:bodyPr>
              <a:lstStyle/>
              <a:p>
                <a:pPr>
                  <a:defRPr sz="1000" b="1" i="0" u="none" strike="noStrike" kern="1200" baseline="0">
                    <a:solidFill>
                      <a:schemeClr val="tx1"/>
                    </a:solidFill>
                    <a:latin typeface="Museo Sans 300" panose="02000000000000000000" pitchFamily="50" charset="0"/>
                    <a:ea typeface="+mn-ea"/>
                    <a:cs typeface="+mn-cs"/>
                  </a:defRPr>
                </a:pPr>
                <a:endParaRPr lang="es-SV"/>
              </a:p>
            </c:txPr>
            <c:dLblPos val="b"/>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Hoja1!$A$2:$A$34</c:f>
              <c:numCache>
                <c:formatCode>General</c:formatCode>
                <c:ptCount val="6"/>
                <c:pt idx="0">
                  <c:v>2017</c:v>
                </c:pt>
                <c:pt idx="1">
                  <c:v>2018</c:v>
                </c:pt>
                <c:pt idx="2">
                  <c:v>2019</c:v>
                </c:pt>
                <c:pt idx="3">
                  <c:v>2020</c:v>
                </c:pt>
                <c:pt idx="4">
                  <c:v>2021</c:v>
                </c:pt>
                <c:pt idx="5">
                  <c:v>2022</c:v>
                </c:pt>
              </c:numCache>
            </c:numRef>
          </c:cat>
          <c:val>
            <c:numRef>
              <c:f>Hoja1!$D$2:$D$34</c:f>
              <c:numCache>
                <c:formatCode>0.0%</c:formatCode>
                <c:ptCount val="6"/>
                <c:pt idx="0">
                  <c:v>6.7083966299147377E-3</c:v>
                </c:pt>
                <c:pt idx="1">
                  <c:v>9.0034465281214494E-3</c:v>
                </c:pt>
                <c:pt idx="2">
                  <c:v>6.1814376194980359E-3</c:v>
                </c:pt>
                <c:pt idx="3">
                  <c:v>-5.6402357581248376E-2</c:v>
                </c:pt>
                <c:pt idx="4">
                  <c:v>-1.0273119804866749E-2</c:v>
                </c:pt>
                <c:pt idx="5">
                  <c:v>1.9452115651728843E-2</c:v>
                </c:pt>
              </c:numCache>
            </c:numRef>
          </c:val>
          <c:smooth val="0"/>
          <c:extLst>
            <c:ext xmlns:c16="http://schemas.microsoft.com/office/drawing/2014/chart" uri="{C3380CC4-5D6E-409C-BE32-E72D297353CC}">
              <c16:uniqueId val="{00000005-2AC2-4B50-B52F-1CACE4A31C34}"/>
            </c:ext>
          </c:extLst>
        </c:ser>
        <c:ser>
          <c:idx val="3"/>
          <c:order val="3"/>
          <c:tx>
            <c:strRef>
              <c:f>Hoja1!$E$1</c:f>
              <c:strCache>
                <c:ptCount val="1"/>
                <c:pt idx="0">
                  <c:v>% del PIB s/pensiones</c:v>
                </c:pt>
              </c:strCache>
            </c:strRef>
          </c:tx>
          <c:spPr>
            <a:ln w="25400" cap="rnd">
              <a:solidFill>
                <a:schemeClr val="tx1"/>
              </a:solidFill>
              <a:round/>
            </a:ln>
            <a:effectLst/>
          </c:spPr>
          <c:marker>
            <c:symbol val="diamond"/>
            <c:size val="8"/>
            <c:spPr>
              <a:solidFill>
                <a:schemeClr val="tx1"/>
              </a:solidFill>
              <a:ln w="9455">
                <a:solidFill>
                  <a:schemeClr val="tx1"/>
                </a:solidFill>
              </a:ln>
              <a:effectLst/>
              <a:scene3d>
                <a:camera prst="orthographicFront"/>
                <a:lightRig rig="threePt" dir="t">
                  <a:rot lat="0" lon="0" rev="1200000"/>
                </a:lightRig>
              </a:scene3d>
              <a:sp3d>
                <a:bevelT w="63500" h="25400"/>
              </a:sp3d>
            </c:spPr>
          </c:marker>
          <c:dLbls>
            <c:dLbl>
              <c:idx val="3"/>
              <c:layout>
                <c:manualLayout>
                  <c:x val="-3.2277899617403051E-2"/>
                  <c:y val="-6.6361338126940145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924D-4783-A51C-6F521E0E040E}"/>
                </c:ext>
              </c:extLst>
            </c:dLbl>
            <c:spPr>
              <a:noFill/>
              <a:ln w="25232">
                <a:noFill/>
              </a:ln>
            </c:spPr>
            <c:txPr>
              <a:bodyPr rot="0" spcFirstLastPara="1" vertOverflow="ellipsis" vert="horz" wrap="square" lIns="38100" tIns="19050" rIns="38100" bIns="19050" anchor="ctr" anchorCtr="1">
                <a:spAutoFit/>
              </a:bodyPr>
              <a:lstStyle/>
              <a:p>
                <a:pPr>
                  <a:defRPr sz="1000" b="1" i="0" u="none" strike="noStrike" kern="1200" baseline="0">
                    <a:solidFill>
                      <a:schemeClr val="tx1"/>
                    </a:solidFill>
                    <a:latin typeface="Museo Sans 300" panose="02000000000000000000" pitchFamily="50" charset="0"/>
                    <a:ea typeface="+mn-ea"/>
                    <a:cs typeface="+mn-cs"/>
                  </a:defRPr>
                </a:pPr>
                <a:endParaRPr lang="es-SV"/>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Hoja1!$A$2:$A$34</c:f>
              <c:numCache>
                <c:formatCode>General</c:formatCode>
                <c:ptCount val="6"/>
                <c:pt idx="0">
                  <c:v>2017</c:v>
                </c:pt>
                <c:pt idx="1">
                  <c:v>2018</c:v>
                </c:pt>
                <c:pt idx="2">
                  <c:v>2019</c:v>
                </c:pt>
                <c:pt idx="3">
                  <c:v>2020</c:v>
                </c:pt>
                <c:pt idx="4">
                  <c:v>2021</c:v>
                </c:pt>
                <c:pt idx="5">
                  <c:v>2022</c:v>
                </c:pt>
              </c:numCache>
            </c:numRef>
          </c:cat>
          <c:val>
            <c:numRef>
              <c:f>Hoja1!$E$2:$E$34</c:f>
              <c:numCache>
                <c:formatCode>0.0%</c:formatCode>
                <c:ptCount val="6"/>
                <c:pt idx="0">
                  <c:v>2.9142548510340004E-2</c:v>
                </c:pt>
                <c:pt idx="1">
                  <c:v>2.3068993882262457E-2</c:v>
                </c:pt>
                <c:pt idx="2">
                  <c:v>1.9034868846745094E-2</c:v>
                </c:pt>
                <c:pt idx="3">
                  <c:v>-4.4720720956992303E-2</c:v>
                </c:pt>
                <c:pt idx="4">
                  <c:v>-4.0134067155322154E-4</c:v>
                </c:pt>
                <c:pt idx="5">
                  <c:v>2.9251789495142805E-2</c:v>
                </c:pt>
              </c:numCache>
            </c:numRef>
          </c:val>
          <c:smooth val="0"/>
          <c:extLst>
            <c:ext xmlns:c16="http://schemas.microsoft.com/office/drawing/2014/chart" uri="{C3380CC4-5D6E-409C-BE32-E72D297353CC}">
              <c16:uniqueId val="{00000006-2AC2-4B50-B52F-1CACE4A31C34}"/>
            </c:ext>
          </c:extLst>
        </c:ser>
        <c:dLbls>
          <c:showLegendKey val="0"/>
          <c:showVal val="0"/>
          <c:showCatName val="0"/>
          <c:showSerName val="0"/>
          <c:showPercent val="0"/>
          <c:showBubbleSize val="0"/>
        </c:dLbls>
        <c:marker val="1"/>
        <c:smooth val="0"/>
        <c:axId val="3"/>
        <c:axId val="4"/>
      </c:lineChart>
      <c:catAx>
        <c:axId val="1486498847"/>
        <c:scaling>
          <c:orientation val="minMax"/>
        </c:scaling>
        <c:delete val="0"/>
        <c:axPos val="b"/>
        <c:numFmt formatCode="General" sourceLinked="1"/>
        <c:majorTickMark val="in"/>
        <c:minorTickMark val="none"/>
        <c:tickLblPos val="high"/>
        <c:spPr>
          <a:noFill/>
          <a:ln w="9455" cap="flat" cmpd="sng" algn="ctr">
            <a:solidFill>
              <a:srgbClr val="D9D9D9"/>
            </a:solidFill>
            <a:round/>
          </a:ln>
          <a:effectLst/>
        </c:spPr>
        <c:txPr>
          <a:bodyPr rot="-60000000" spcFirstLastPara="1" vertOverflow="ellipsis" vert="horz" wrap="square" anchor="ctr" anchorCtr="1"/>
          <a:lstStyle/>
          <a:p>
            <a:pPr>
              <a:defRPr sz="1190" b="1" i="0" u="none" strike="noStrike" kern="1200" baseline="0">
                <a:solidFill>
                  <a:schemeClr val="tx1"/>
                </a:solidFill>
                <a:latin typeface="Museo Sans 300" panose="02000000000000000000" pitchFamily="50" charset="0"/>
                <a:ea typeface="+mn-ea"/>
                <a:cs typeface="+mn-cs"/>
              </a:defRPr>
            </a:pPr>
            <a:endParaRPr lang="es-SV"/>
          </a:p>
        </c:txPr>
        <c:crossAx val="1"/>
        <c:crosses val="autoZero"/>
        <c:auto val="1"/>
        <c:lblAlgn val="ctr"/>
        <c:lblOffset val="100"/>
        <c:noMultiLvlLbl val="0"/>
      </c:catAx>
      <c:valAx>
        <c:axId val="1"/>
        <c:scaling>
          <c:orientation val="minMax"/>
        </c:scaling>
        <c:delete val="0"/>
        <c:axPos val="l"/>
        <c:majorGridlines>
          <c:spPr>
            <a:ln>
              <a:solidFill>
                <a:srgbClr val="D9D9D9"/>
              </a:solidFill>
            </a:ln>
          </c:spPr>
        </c:majorGridlines>
        <c:numFmt formatCode="#,##0.0" sourceLinked="1"/>
        <c:majorTickMark val="out"/>
        <c:minorTickMark val="none"/>
        <c:tickLblPos val="nextTo"/>
        <c:spPr>
          <a:noFill/>
          <a:ln>
            <a:noFill/>
          </a:ln>
          <a:effectLst/>
        </c:spPr>
        <c:txPr>
          <a:bodyPr rot="-60000000" spcFirstLastPara="1" vertOverflow="ellipsis" vert="horz" wrap="square" anchor="ctr" anchorCtr="1"/>
          <a:lstStyle/>
          <a:p>
            <a:pPr>
              <a:defRPr sz="1190" b="0" i="0" u="none" strike="noStrike" kern="1200" baseline="0">
                <a:solidFill>
                  <a:schemeClr val="tx1"/>
                </a:solidFill>
                <a:latin typeface="Museo Sans 300" panose="02000000000000000000" pitchFamily="50" charset="0"/>
                <a:ea typeface="+mn-ea"/>
                <a:cs typeface="+mn-cs"/>
              </a:defRPr>
            </a:pPr>
            <a:endParaRPr lang="es-SV"/>
          </a:p>
        </c:txPr>
        <c:crossAx val="1486498847"/>
        <c:crosses val="autoZero"/>
        <c:crossBetween val="between"/>
      </c:valAx>
      <c:catAx>
        <c:axId val="3"/>
        <c:scaling>
          <c:orientation val="minMax"/>
        </c:scaling>
        <c:delete val="1"/>
        <c:axPos val="b"/>
        <c:numFmt formatCode="General" sourceLinked="1"/>
        <c:majorTickMark val="out"/>
        <c:minorTickMark val="none"/>
        <c:tickLblPos val="nextTo"/>
        <c:crossAx val="4"/>
        <c:crosses val="autoZero"/>
        <c:auto val="1"/>
        <c:lblAlgn val="ctr"/>
        <c:lblOffset val="100"/>
        <c:noMultiLvlLbl val="0"/>
      </c:catAx>
      <c:valAx>
        <c:axId val="4"/>
        <c:scaling>
          <c:orientation val="minMax"/>
        </c:scaling>
        <c:delete val="0"/>
        <c:axPos val="r"/>
        <c:numFmt formatCode="0.0%" sourceLinked="1"/>
        <c:majorTickMark val="out"/>
        <c:minorTickMark val="none"/>
        <c:tickLblPos val="nextTo"/>
        <c:spPr>
          <a:noFill/>
          <a:ln>
            <a:noFill/>
          </a:ln>
          <a:effectLst/>
        </c:spPr>
        <c:txPr>
          <a:bodyPr rot="-60000000" spcFirstLastPara="1" vertOverflow="ellipsis" vert="horz" wrap="square" anchor="ctr" anchorCtr="1"/>
          <a:lstStyle/>
          <a:p>
            <a:pPr>
              <a:defRPr sz="1190" b="0" i="0" u="none" strike="noStrike" kern="1200" baseline="0">
                <a:solidFill>
                  <a:schemeClr val="tx1"/>
                </a:solidFill>
                <a:latin typeface="Museo Sans 300" panose="02000000000000000000" pitchFamily="50" charset="0"/>
                <a:ea typeface="+mn-ea"/>
                <a:cs typeface="+mn-cs"/>
              </a:defRPr>
            </a:pPr>
            <a:endParaRPr lang="es-SV"/>
          </a:p>
        </c:txPr>
        <c:crossAx val="3"/>
        <c:crosses val="max"/>
        <c:crossBetween val="between"/>
      </c:valAx>
      <c:spPr>
        <a:noFill/>
        <a:ln w="25372">
          <a:noFill/>
        </a:ln>
      </c:spPr>
    </c:plotArea>
    <c:legend>
      <c:legendPos val="b"/>
      <c:overlay val="0"/>
      <c:spPr>
        <a:noFill/>
        <a:ln w="25232">
          <a:noFill/>
        </a:ln>
      </c:spPr>
      <c:txPr>
        <a:bodyPr rot="0" spcFirstLastPara="1" vertOverflow="ellipsis" vert="horz" wrap="square" anchor="ctr" anchorCtr="1"/>
        <a:lstStyle/>
        <a:p>
          <a:pPr>
            <a:defRPr sz="1190" b="1" i="0" u="none" strike="noStrike" kern="1200" baseline="0">
              <a:solidFill>
                <a:schemeClr val="tx1"/>
              </a:solidFill>
              <a:latin typeface="Museo Sans 300" panose="02000000000000000000" pitchFamily="50" charset="0"/>
              <a:ea typeface="+mn-ea"/>
              <a:cs typeface="+mn-cs"/>
            </a:defRPr>
          </a:pPr>
          <a:endParaRPr lang="es-SV"/>
        </a:p>
      </c:txPr>
    </c:legend>
    <c:plotVisOnly val="1"/>
    <c:dispBlanksAs val="gap"/>
    <c:showDLblsOverMax val="0"/>
  </c:chart>
  <c:spPr>
    <a:noFill/>
    <a:ln>
      <a:noFill/>
    </a:ln>
  </c:spPr>
  <c:txPr>
    <a:bodyPr/>
    <a:lstStyle/>
    <a:p>
      <a:pPr>
        <a:defRPr/>
      </a:pPr>
      <a:endParaRPr lang="es-SV"/>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col"/>
        <c:grouping val="clustered"/>
        <c:varyColors val="0"/>
        <c:ser>
          <c:idx val="0"/>
          <c:order val="0"/>
          <c:tx>
            <c:strRef>
              <c:f>Hoja1!$B$1</c:f>
              <c:strCache>
                <c:ptCount val="1"/>
                <c:pt idx="0">
                  <c:v>Millones US$</c:v>
                </c:pt>
              </c:strCache>
            </c:strRef>
          </c:tx>
          <c:spPr>
            <a:solidFill>
              <a:srgbClr val="21467C"/>
            </a:solidFill>
            <a:ln>
              <a:noFill/>
            </a:ln>
            <a:effectLst/>
            <a:scene3d>
              <a:camera prst="orthographicFront"/>
              <a:lightRig rig="threePt" dir="t">
                <a:rot lat="0" lon="0" rev="1200000"/>
              </a:lightRig>
            </a:scene3d>
            <a:sp3d>
              <a:bevelT w="63500" h="25400"/>
            </a:sp3d>
          </c:spPr>
          <c:invertIfNegative val="0"/>
          <c:dLbls>
            <c:spPr>
              <a:noFill/>
              <a:ln w="25289">
                <a:noFill/>
              </a:ln>
            </c:spPr>
            <c:txPr>
              <a:bodyPr rot="0" spcFirstLastPara="1" vertOverflow="ellipsis" vert="horz" wrap="square" lIns="38100" tIns="19050" rIns="38100" bIns="19050" anchor="ctr" anchorCtr="1">
                <a:spAutoFit/>
              </a:bodyPr>
              <a:lstStyle/>
              <a:p>
                <a:pPr>
                  <a:defRPr sz="1192" b="1" i="0" u="none" strike="noStrike" kern="1200" baseline="0">
                    <a:solidFill>
                      <a:schemeClr val="bg1"/>
                    </a:solidFill>
                    <a:latin typeface="Museo Sans 300" panose="02000000000000000000" pitchFamily="50" charset="0"/>
                    <a:ea typeface="+mn-ea"/>
                    <a:cs typeface="+mn-cs"/>
                  </a:defRPr>
                </a:pPr>
                <a:endParaRPr lang="es-SV"/>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Hoja1!$A$2:$A$34</c:f>
              <c:numCache>
                <c:formatCode>General</c:formatCode>
                <c:ptCount val="6"/>
                <c:pt idx="0">
                  <c:v>2017</c:v>
                </c:pt>
                <c:pt idx="1">
                  <c:v>2018</c:v>
                </c:pt>
                <c:pt idx="2">
                  <c:v>2019</c:v>
                </c:pt>
                <c:pt idx="3">
                  <c:v>2020</c:v>
                </c:pt>
                <c:pt idx="4">
                  <c:v>2021</c:v>
                </c:pt>
                <c:pt idx="5">
                  <c:v>2022</c:v>
                </c:pt>
              </c:numCache>
            </c:numRef>
          </c:cat>
          <c:val>
            <c:numRef>
              <c:f>Hoja1!$B$2:$B$34</c:f>
              <c:numCache>
                <c:formatCode>#,##0.0</c:formatCode>
                <c:ptCount val="6"/>
                <c:pt idx="0">
                  <c:v>4488.1793214429999</c:v>
                </c:pt>
                <c:pt idx="1">
                  <c:v>4769.3020750389987</c:v>
                </c:pt>
                <c:pt idx="2">
                  <c:v>4913.6641649100011</c:v>
                </c:pt>
                <c:pt idx="3">
                  <c:v>4625.8531405539998</c:v>
                </c:pt>
                <c:pt idx="4">
                  <c:v>5833.5479626599999</c:v>
                </c:pt>
                <c:pt idx="5">
                  <c:v>6571.6477727399997</c:v>
                </c:pt>
              </c:numCache>
            </c:numRef>
          </c:val>
          <c:extLst>
            <c:ext xmlns:c16="http://schemas.microsoft.com/office/drawing/2014/chart" uri="{C3380CC4-5D6E-409C-BE32-E72D297353CC}">
              <c16:uniqueId val="{00000000-93D6-4F7D-83DD-D7B454DCCFA6}"/>
            </c:ext>
          </c:extLst>
        </c:ser>
        <c:ser>
          <c:idx val="2"/>
          <c:order val="2"/>
          <c:tx>
            <c:strRef>
              <c:f>Hoja1!$D$1</c:f>
              <c:strCache>
                <c:ptCount val="1"/>
                <c:pt idx="0">
                  <c:v>Columna1</c:v>
                </c:pt>
              </c:strCache>
            </c:strRef>
          </c:tx>
          <c:spPr>
            <a:solidFill>
              <a:srgbClr val="A5A5A5"/>
            </a:solidFill>
            <a:ln w="25289">
              <a:noFill/>
            </a:ln>
          </c:spPr>
          <c:invertIfNegative val="0"/>
          <c:cat>
            <c:numRef>
              <c:f>Hoja1!$A$2:$A$34</c:f>
              <c:numCache>
                <c:formatCode>General</c:formatCode>
                <c:ptCount val="6"/>
                <c:pt idx="0">
                  <c:v>2017</c:v>
                </c:pt>
                <c:pt idx="1">
                  <c:v>2018</c:v>
                </c:pt>
                <c:pt idx="2">
                  <c:v>2019</c:v>
                </c:pt>
                <c:pt idx="3">
                  <c:v>2020</c:v>
                </c:pt>
                <c:pt idx="4">
                  <c:v>2021</c:v>
                </c:pt>
                <c:pt idx="5">
                  <c:v>2022</c:v>
                </c:pt>
              </c:numCache>
            </c:numRef>
          </c:cat>
          <c:val>
            <c:numRef>
              <c:f>Hoja1!$D$2:$D$34</c:f>
            </c:numRef>
          </c:val>
          <c:extLst>
            <c:ext xmlns:c16="http://schemas.microsoft.com/office/drawing/2014/chart" uri="{C3380CC4-5D6E-409C-BE32-E72D297353CC}">
              <c16:uniqueId val="{00000001-93D6-4F7D-83DD-D7B454DCCFA6}"/>
            </c:ext>
          </c:extLst>
        </c:ser>
        <c:dLbls>
          <c:showLegendKey val="0"/>
          <c:showVal val="0"/>
          <c:showCatName val="0"/>
          <c:showSerName val="0"/>
          <c:showPercent val="0"/>
          <c:showBubbleSize val="0"/>
        </c:dLbls>
        <c:gapWidth val="40"/>
        <c:overlap val="-29"/>
        <c:axId val="1633453376"/>
        <c:axId val="1"/>
      </c:barChart>
      <c:lineChart>
        <c:grouping val="standard"/>
        <c:varyColors val="0"/>
        <c:ser>
          <c:idx val="1"/>
          <c:order val="1"/>
          <c:tx>
            <c:strRef>
              <c:f>Hoja1!$C$1</c:f>
              <c:strCache>
                <c:ptCount val="1"/>
                <c:pt idx="0">
                  <c:v>% del PIB</c:v>
                </c:pt>
              </c:strCache>
            </c:strRef>
          </c:tx>
          <c:spPr>
            <a:ln w="28422" cap="rnd">
              <a:solidFill>
                <a:schemeClr val="tx1"/>
              </a:solidFill>
              <a:round/>
            </a:ln>
            <a:effectLst/>
          </c:spPr>
          <c:marker>
            <c:symbol val="diamond"/>
            <c:size val="8"/>
            <c:spPr>
              <a:solidFill>
                <a:schemeClr val="tx1"/>
              </a:solidFill>
              <a:ln w="9472">
                <a:solidFill>
                  <a:schemeClr val="tx1"/>
                </a:solidFill>
              </a:ln>
              <a:effectLst/>
              <a:scene3d>
                <a:camera prst="orthographicFront"/>
                <a:lightRig rig="threePt" dir="t">
                  <a:rot lat="0" lon="0" rev="1200000"/>
                </a:lightRig>
              </a:scene3d>
              <a:sp3d>
                <a:bevelT w="63500" h="25400"/>
              </a:sp3d>
            </c:spPr>
          </c:marker>
          <c:dLbls>
            <c:dLbl>
              <c:idx val="4"/>
              <c:layout>
                <c:manualLayout>
                  <c:x val="-2.2196268663833368E-2"/>
                  <c:y val="-5.037199923180339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2058-4C47-99CF-93B5D1E6FD18}"/>
                </c:ext>
              </c:extLst>
            </c:dLbl>
            <c:dLbl>
              <c:idx val="5"/>
              <c:layout>
                <c:manualLayout>
                  <c:x val="-2.7716664209762286E-2"/>
                  <c:y val="-7.1999722815408188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92EE-406D-8EA6-E7ABE46332EC}"/>
                </c:ext>
              </c:extLst>
            </c:dLbl>
            <c:spPr>
              <a:noFill/>
              <a:ln w="25289">
                <a:noFill/>
              </a:ln>
            </c:spPr>
            <c:txPr>
              <a:bodyPr rot="0" spcFirstLastPara="1" vertOverflow="ellipsis" vert="horz" wrap="square" lIns="38100" tIns="19050" rIns="38100" bIns="19050" anchor="ctr" anchorCtr="1">
                <a:spAutoFit/>
              </a:bodyPr>
              <a:lstStyle/>
              <a:p>
                <a:pPr>
                  <a:defRPr sz="1192" b="0" i="0" u="none" strike="noStrike" kern="1200" baseline="0">
                    <a:solidFill>
                      <a:schemeClr val="tx1"/>
                    </a:solidFill>
                    <a:latin typeface="Museo Sans 300" panose="02000000000000000000" pitchFamily="50" charset="0"/>
                    <a:ea typeface="+mn-ea"/>
                    <a:cs typeface="+mn-cs"/>
                  </a:defRPr>
                </a:pPr>
                <a:endParaRPr lang="es-SV"/>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Hoja1!$A$2:$A$34</c:f>
              <c:numCache>
                <c:formatCode>General</c:formatCode>
                <c:ptCount val="6"/>
                <c:pt idx="0">
                  <c:v>2017</c:v>
                </c:pt>
                <c:pt idx="1">
                  <c:v>2018</c:v>
                </c:pt>
                <c:pt idx="2">
                  <c:v>2019</c:v>
                </c:pt>
                <c:pt idx="3">
                  <c:v>2020</c:v>
                </c:pt>
                <c:pt idx="4">
                  <c:v>2021</c:v>
                </c:pt>
                <c:pt idx="5">
                  <c:v>2022</c:v>
                </c:pt>
              </c:numCache>
            </c:numRef>
          </c:cat>
          <c:val>
            <c:numRef>
              <c:f>Hoja1!$C$2:$C$34</c:f>
              <c:numCache>
                <c:formatCode>0.0%</c:formatCode>
                <c:ptCount val="6"/>
                <c:pt idx="0">
                  <c:v>0.17967673577257709</c:v>
                </c:pt>
                <c:pt idx="1">
                  <c:v>0.18328771254739945</c:v>
                </c:pt>
                <c:pt idx="2">
                  <c:v>0.18279225378499578</c:v>
                </c:pt>
                <c:pt idx="3">
                  <c:v>0.18555300604827338</c:v>
                </c:pt>
                <c:pt idx="4">
                  <c:v>0.19807471542498195</c:v>
                </c:pt>
                <c:pt idx="5">
                  <c:v>0.20227475175199267</c:v>
                </c:pt>
              </c:numCache>
            </c:numRef>
          </c:val>
          <c:smooth val="0"/>
          <c:extLst>
            <c:ext xmlns:c16="http://schemas.microsoft.com/office/drawing/2014/chart" uri="{C3380CC4-5D6E-409C-BE32-E72D297353CC}">
              <c16:uniqueId val="{00000002-93D6-4F7D-83DD-D7B454DCCFA6}"/>
            </c:ext>
          </c:extLst>
        </c:ser>
        <c:dLbls>
          <c:showLegendKey val="0"/>
          <c:showVal val="0"/>
          <c:showCatName val="0"/>
          <c:showSerName val="0"/>
          <c:showPercent val="0"/>
          <c:showBubbleSize val="0"/>
        </c:dLbls>
        <c:marker val="1"/>
        <c:smooth val="0"/>
        <c:axId val="3"/>
        <c:axId val="4"/>
      </c:lineChart>
      <c:catAx>
        <c:axId val="1633453376"/>
        <c:scaling>
          <c:orientation val="minMax"/>
        </c:scaling>
        <c:delete val="0"/>
        <c:axPos val="b"/>
        <c:numFmt formatCode="General" sourceLinked="1"/>
        <c:majorTickMark val="out"/>
        <c:minorTickMark val="none"/>
        <c:tickLblPos val="nextTo"/>
        <c:spPr>
          <a:noFill/>
          <a:ln w="9472" cap="flat" cmpd="sng" algn="ctr">
            <a:solidFill>
              <a:srgbClr val="D9D9D9"/>
            </a:solidFill>
            <a:round/>
          </a:ln>
          <a:effectLst/>
        </c:spPr>
        <c:txPr>
          <a:bodyPr rot="-60000000" spcFirstLastPara="1" vertOverflow="ellipsis" vert="horz" wrap="square" anchor="ctr" anchorCtr="1"/>
          <a:lstStyle/>
          <a:p>
            <a:pPr>
              <a:defRPr sz="1192" b="0" i="0" u="none" strike="noStrike" kern="1200" baseline="0">
                <a:solidFill>
                  <a:schemeClr val="tx1"/>
                </a:solidFill>
                <a:latin typeface="Museo Sans 300" panose="02000000000000000000" pitchFamily="50" charset="0"/>
                <a:ea typeface="+mn-ea"/>
                <a:cs typeface="+mn-cs"/>
              </a:defRPr>
            </a:pPr>
            <a:endParaRPr lang="es-SV"/>
          </a:p>
        </c:txPr>
        <c:crossAx val="1"/>
        <c:crosses val="autoZero"/>
        <c:auto val="1"/>
        <c:lblAlgn val="ctr"/>
        <c:lblOffset val="100"/>
        <c:noMultiLvlLbl val="0"/>
      </c:catAx>
      <c:valAx>
        <c:axId val="1"/>
        <c:scaling>
          <c:orientation val="minMax"/>
        </c:scaling>
        <c:delete val="0"/>
        <c:axPos val="l"/>
        <c:majorGridlines>
          <c:spPr>
            <a:ln>
              <a:solidFill>
                <a:srgbClr val="D9D9D9"/>
              </a:solidFill>
            </a:ln>
          </c:spPr>
        </c:majorGridlines>
        <c:numFmt formatCode="#,##0.0" sourceLinked="1"/>
        <c:majorTickMark val="out"/>
        <c:minorTickMark val="none"/>
        <c:tickLblPos val="nextTo"/>
        <c:spPr>
          <a:noFill/>
          <a:ln>
            <a:noFill/>
          </a:ln>
          <a:effectLst/>
        </c:spPr>
        <c:txPr>
          <a:bodyPr rot="-60000000" spcFirstLastPara="1" vertOverflow="ellipsis" vert="horz" wrap="square" anchor="ctr" anchorCtr="1"/>
          <a:lstStyle/>
          <a:p>
            <a:pPr>
              <a:defRPr sz="1192" b="0" i="0" u="none" strike="noStrike" kern="1200" baseline="0">
                <a:solidFill>
                  <a:schemeClr val="tx1"/>
                </a:solidFill>
                <a:latin typeface="Museo Sans 300" panose="02000000000000000000" pitchFamily="50" charset="0"/>
                <a:ea typeface="+mn-ea"/>
                <a:cs typeface="+mn-cs"/>
              </a:defRPr>
            </a:pPr>
            <a:endParaRPr lang="es-SV"/>
          </a:p>
        </c:txPr>
        <c:crossAx val="1633453376"/>
        <c:crosses val="autoZero"/>
        <c:crossBetween val="between"/>
      </c:valAx>
      <c:catAx>
        <c:axId val="3"/>
        <c:scaling>
          <c:orientation val="minMax"/>
        </c:scaling>
        <c:delete val="1"/>
        <c:axPos val="b"/>
        <c:numFmt formatCode="General" sourceLinked="1"/>
        <c:majorTickMark val="out"/>
        <c:minorTickMark val="none"/>
        <c:tickLblPos val="nextTo"/>
        <c:crossAx val="4"/>
        <c:crosses val="autoZero"/>
        <c:auto val="1"/>
        <c:lblAlgn val="ctr"/>
        <c:lblOffset val="100"/>
        <c:noMultiLvlLbl val="0"/>
      </c:catAx>
      <c:valAx>
        <c:axId val="4"/>
        <c:scaling>
          <c:orientation val="minMax"/>
          <c:min val="0"/>
        </c:scaling>
        <c:delete val="0"/>
        <c:axPos val="r"/>
        <c:numFmt formatCode="0.0%" sourceLinked="1"/>
        <c:majorTickMark val="out"/>
        <c:minorTickMark val="none"/>
        <c:tickLblPos val="nextTo"/>
        <c:spPr>
          <a:noFill/>
          <a:ln>
            <a:noFill/>
          </a:ln>
          <a:effectLst/>
        </c:spPr>
        <c:txPr>
          <a:bodyPr rot="-60000000" spcFirstLastPara="1" vertOverflow="ellipsis" vert="horz" wrap="square" anchor="ctr" anchorCtr="1"/>
          <a:lstStyle/>
          <a:p>
            <a:pPr>
              <a:defRPr sz="1192" b="0" i="0" u="none" strike="noStrike" kern="1200" baseline="0">
                <a:solidFill>
                  <a:schemeClr val="tx1"/>
                </a:solidFill>
                <a:latin typeface="Museo Sans 300" panose="02000000000000000000" pitchFamily="50" charset="0"/>
                <a:ea typeface="+mn-ea"/>
                <a:cs typeface="+mn-cs"/>
              </a:defRPr>
            </a:pPr>
            <a:endParaRPr lang="es-SV"/>
          </a:p>
        </c:txPr>
        <c:crossAx val="3"/>
        <c:crosses val="max"/>
        <c:crossBetween val="between"/>
      </c:valAx>
      <c:spPr>
        <a:noFill/>
        <a:ln w="25374">
          <a:noFill/>
        </a:ln>
      </c:spPr>
    </c:plotArea>
    <c:legend>
      <c:legendPos val="b"/>
      <c:overlay val="0"/>
      <c:spPr>
        <a:noFill/>
        <a:ln w="25289">
          <a:noFill/>
        </a:ln>
      </c:spPr>
      <c:txPr>
        <a:bodyPr rot="0" spcFirstLastPara="1" vertOverflow="ellipsis" vert="horz" wrap="square" anchor="ctr" anchorCtr="1"/>
        <a:lstStyle/>
        <a:p>
          <a:pPr>
            <a:defRPr sz="1192" b="1" i="0" u="none" strike="noStrike" kern="1200" baseline="0">
              <a:solidFill>
                <a:schemeClr val="tx1"/>
              </a:solidFill>
              <a:latin typeface="Museo Sans 300" panose="02000000000000000000" pitchFamily="50" charset="0"/>
              <a:ea typeface="+mn-ea"/>
              <a:cs typeface="+mn-cs"/>
            </a:defRPr>
          </a:pPr>
          <a:endParaRPr lang="es-SV"/>
        </a:p>
      </c:txPr>
    </c:legend>
    <c:plotVisOnly val="1"/>
    <c:dispBlanksAs val="gap"/>
    <c:showDLblsOverMax val="0"/>
  </c:chart>
  <c:spPr>
    <a:noFill/>
    <a:ln>
      <a:noFill/>
    </a:ln>
  </c:spPr>
  <c:txPr>
    <a:bodyPr/>
    <a:lstStyle/>
    <a:p>
      <a:pPr>
        <a:defRPr/>
      </a:pPr>
      <a:endParaRPr lang="es-SV"/>
    </a:p>
  </c:txPr>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3"/>
    </mc:Choice>
    <mc:Fallback>
      <c:style val="3"/>
    </mc:Fallback>
  </mc:AlternateContent>
  <c:chart>
    <c:autoTitleDeleted val="0"/>
    <c:plotArea>
      <c:layout/>
      <c:barChart>
        <c:barDir val="bar"/>
        <c:grouping val="stacked"/>
        <c:varyColors val="0"/>
        <c:ser>
          <c:idx val="0"/>
          <c:order val="0"/>
          <c:tx>
            <c:strRef>
              <c:f>Hoja1!$B$1</c:f>
              <c:strCache>
                <c:ptCount val="1"/>
                <c:pt idx="0">
                  <c:v>IVA</c:v>
                </c:pt>
              </c:strCache>
            </c:strRef>
          </c:tx>
          <c:spPr>
            <a:solidFill>
              <a:schemeClr val="accent1">
                <a:shade val="50000"/>
              </a:schemeClr>
            </a:solidFill>
            <a:ln>
              <a:noFill/>
            </a:ln>
            <a:effectLst/>
            <a:scene3d>
              <a:camera prst="orthographicFront"/>
              <a:lightRig rig="threePt" dir="t">
                <a:rot lat="0" lon="0" rev="1200000"/>
              </a:lightRig>
            </a:scene3d>
            <a:sp3d>
              <a:bevelT w="63500" h="25400"/>
            </a:sp3d>
          </c:spPr>
          <c:invertIfNegative val="0"/>
          <c:dLbls>
            <c:spPr>
              <a:noFill/>
              <a:ln w="25231">
                <a:noFill/>
              </a:ln>
              <a:effectLst/>
            </c:spPr>
            <c:txPr>
              <a:bodyPr rot="0" spcFirstLastPara="1" vertOverflow="ellipsis" vert="horz" wrap="square" lIns="38100" tIns="19050" rIns="38100" bIns="19050" anchor="ctr" anchorCtr="1">
                <a:spAutoFit/>
              </a:bodyPr>
              <a:lstStyle/>
              <a:p>
                <a:pPr>
                  <a:defRPr sz="1185" b="0" i="0" u="none" strike="noStrike" kern="1200" baseline="0">
                    <a:solidFill>
                      <a:schemeClr val="bg1"/>
                    </a:solidFill>
                    <a:latin typeface="Museo Sans 300" panose="02000000000000000000" pitchFamily="50" charset="0"/>
                    <a:ea typeface="+mn-ea"/>
                    <a:cs typeface="+mn-cs"/>
                  </a:defRPr>
                </a:pPr>
                <a:endParaRPr lang="es-SV"/>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Hoja1!$A$2:$A$24</c:f>
              <c:numCache>
                <c:formatCode>General</c:formatCode>
                <c:ptCount val="6"/>
                <c:pt idx="0">
                  <c:v>2017</c:v>
                </c:pt>
                <c:pt idx="1">
                  <c:v>2018</c:v>
                </c:pt>
                <c:pt idx="2">
                  <c:v>2019</c:v>
                </c:pt>
                <c:pt idx="3">
                  <c:v>2020</c:v>
                </c:pt>
                <c:pt idx="4">
                  <c:v>2021</c:v>
                </c:pt>
                <c:pt idx="5">
                  <c:v>2022</c:v>
                </c:pt>
              </c:numCache>
            </c:numRef>
          </c:cat>
          <c:val>
            <c:numRef>
              <c:f>Hoja1!$B$2:$B$24</c:f>
              <c:numCache>
                <c:formatCode>0.0%</c:formatCode>
                <c:ptCount val="6"/>
                <c:pt idx="0">
                  <c:v>7.7942501984652038E-2</c:v>
                </c:pt>
                <c:pt idx="1">
                  <c:v>8.0834552783594693E-2</c:v>
                </c:pt>
                <c:pt idx="2">
                  <c:v>8.2402054000685981E-2</c:v>
                </c:pt>
                <c:pt idx="3">
                  <c:v>8.3146794016387429E-2</c:v>
                </c:pt>
                <c:pt idx="4">
                  <c:v>9.4749915403930213E-2</c:v>
                </c:pt>
                <c:pt idx="5">
                  <c:v>9.3104046589093076E-2</c:v>
                </c:pt>
              </c:numCache>
            </c:numRef>
          </c:val>
          <c:extLst>
            <c:ext xmlns:c16="http://schemas.microsoft.com/office/drawing/2014/chart" uri="{C3380CC4-5D6E-409C-BE32-E72D297353CC}">
              <c16:uniqueId val="{00000000-5E4C-4617-917C-18BCA641F577}"/>
            </c:ext>
          </c:extLst>
        </c:ser>
        <c:ser>
          <c:idx val="1"/>
          <c:order val="1"/>
          <c:tx>
            <c:strRef>
              <c:f>Hoja1!$C$1</c:f>
              <c:strCache>
                <c:ptCount val="1"/>
                <c:pt idx="0">
                  <c:v>Renta</c:v>
                </c:pt>
              </c:strCache>
            </c:strRef>
          </c:tx>
          <c:spPr>
            <a:solidFill>
              <a:schemeClr val="accent1">
                <a:shade val="70000"/>
              </a:schemeClr>
            </a:solidFill>
            <a:ln>
              <a:noFill/>
            </a:ln>
            <a:effectLst/>
            <a:scene3d>
              <a:camera prst="orthographicFront"/>
              <a:lightRig rig="threePt" dir="t">
                <a:rot lat="0" lon="0" rev="1200000"/>
              </a:lightRig>
            </a:scene3d>
            <a:sp3d>
              <a:bevelT w="63500" h="25400"/>
            </a:sp3d>
          </c:spPr>
          <c:invertIfNegative val="0"/>
          <c:dLbls>
            <c:spPr>
              <a:noFill/>
              <a:ln w="25231">
                <a:noFill/>
              </a:ln>
              <a:effectLst/>
            </c:spPr>
            <c:txPr>
              <a:bodyPr rot="0" spcFirstLastPara="1" vertOverflow="ellipsis" vert="horz" wrap="square" lIns="38100" tIns="19050" rIns="38100" bIns="19050" anchor="ctr" anchorCtr="1">
                <a:spAutoFit/>
              </a:bodyPr>
              <a:lstStyle/>
              <a:p>
                <a:pPr>
                  <a:defRPr sz="1185" b="0" i="0" u="none" strike="noStrike" kern="1200" baseline="0">
                    <a:solidFill>
                      <a:schemeClr val="bg1"/>
                    </a:solidFill>
                    <a:latin typeface="Museo Sans 300" panose="02000000000000000000" pitchFamily="50" charset="0"/>
                    <a:ea typeface="+mn-ea"/>
                    <a:cs typeface="+mn-cs"/>
                  </a:defRPr>
                </a:pPr>
                <a:endParaRPr lang="es-SV"/>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Hoja1!$A$2:$A$24</c:f>
              <c:numCache>
                <c:formatCode>General</c:formatCode>
                <c:ptCount val="6"/>
                <c:pt idx="0">
                  <c:v>2017</c:v>
                </c:pt>
                <c:pt idx="1">
                  <c:v>2018</c:v>
                </c:pt>
                <c:pt idx="2">
                  <c:v>2019</c:v>
                </c:pt>
                <c:pt idx="3">
                  <c:v>2020</c:v>
                </c:pt>
                <c:pt idx="4">
                  <c:v>2021</c:v>
                </c:pt>
                <c:pt idx="5">
                  <c:v>2022</c:v>
                </c:pt>
              </c:numCache>
            </c:numRef>
          </c:cat>
          <c:val>
            <c:numRef>
              <c:f>Hoja1!$C$2:$C$24</c:f>
              <c:numCache>
                <c:formatCode>0.0%</c:formatCode>
                <c:ptCount val="6"/>
                <c:pt idx="0">
                  <c:v>7.098567855322771E-2</c:v>
                </c:pt>
                <c:pt idx="1">
                  <c:v>7.1472657626480307E-2</c:v>
                </c:pt>
                <c:pt idx="2">
                  <c:v>7.1929423567973688E-2</c:v>
                </c:pt>
                <c:pt idx="3">
                  <c:v>7.649664516012579E-2</c:v>
                </c:pt>
                <c:pt idx="4">
                  <c:v>7.5576816390475782E-2</c:v>
                </c:pt>
                <c:pt idx="5">
                  <c:v>8.5638416151205723E-2</c:v>
                </c:pt>
              </c:numCache>
            </c:numRef>
          </c:val>
          <c:extLst>
            <c:ext xmlns:c16="http://schemas.microsoft.com/office/drawing/2014/chart" uri="{C3380CC4-5D6E-409C-BE32-E72D297353CC}">
              <c16:uniqueId val="{00000001-5E4C-4617-917C-18BCA641F577}"/>
            </c:ext>
          </c:extLst>
        </c:ser>
        <c:ser>
          <c:idx val="2"/>
          <c:order val="2"/>
          <c:tx>
            <c:strRef>
              <c:f>Hoja1!$D$1</c:f>
              <c:strCache>
                <c:ptCount val="1"/>
                <c:pt idx="0">
                  <c:v>Aranceles</c:v>
                </c:pt>
              </c:strCache>
            </c:strRef>
          </c:tx>
          <c:spPr>
            <a:solidFill>
              <a:schemeClr val="accent1">
                <a:shade val="90000"/>
              </a:schemeClr>
            </a:solidFill>
            <a:ln>
              <a:noFill/>
            </a:ln>
            <a:effectLst/>
            <a:scene3d>
              <a:camera prst="orthographicFront"/>
              <a:lightRig rig="threePt" dir="t">
                <a:rot lat="0" lon="0" rev="1200000"/>
              </a:lightRig>
            </a:scene3d>
            <a:sp3d>
              <a:bevelT w="63500" h="25400"/>
            </a:sp3d>
          </c:spPr>
          <c:invertIfNegative val="0"/>
          <c:dLbls>
            <c:spPr>
              <a:noFill/>
              <a:ln w="25231">
                <a:noFill/>
              </a:ln>
              <a:effectLst/>
            </c:spPr>
            <c:txPr>
              <a:bodyPr rot="-5400000" spcFirstLastPara="1" vertOverflow="ellipsis" wrap="square" lIns="38100" tIns="19050" rIns="38100" bIns="19050" anchor="ctr" anchorCtr="1">
                <a:spAutoFit/>
              </a:bodyPr>
              <a:lstStyle/>
              <a:p>
                <a:pPr>
                  <a:defRPr sz="1185" b="0" i="0" u="none" strike="noStrike" kern="1200" baseline="0">
                    <a:solidFill>
                      <a:schemeClr val="tx1"/>
                    </a:solidFill>
                    <a:latin typeface="Museo Sans 300" panose="02000000000000000000" pitchFamily="50" charset="0"/>
                    <a:ea typeface="+mn-ea"/>
                    <a:cs typeface="+mn-cs"/>
                  </a:defRPr>
                </a:pPr>
                <a:endParaRPr lang="es-SV"/>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Hoja1!$A$2:$A$24</c:f>
              <c:numCache>
                <c:formatCode>General</c:formatCode>
                <c:ptCount val="6"/>
                <c:pt idx="0">
                  <c:v>2017</c:v>
                </c:pt>
                <c:pt idx="1">
                  <c:v>2018</c:v>
                </c:pt>
                <c:pt idx="2">
                  <c:v>2019</c:v>
                </c:pt>
                <c:pt idx="3">
                  <c:v>2020</c:v>
                </c:pt>
                <c:pt idx="4">
                  <c:v>2021</c:v>
                </c:pt>
                <c:pt idx="5">
                  <c:v>2022</c:v>
                </c:pt>
              </c:numCache>
            </c:numRef>
          </c:cat>
          <c:val>
            <c:numRef>
              <c:f>Hoja1!$D$2:$D$24</c:f>
              <c:numCache>
                <c:formatCode>0.0%</c:formatCode>
                <c:ptCount val="6"/>
                <c:pt idx="0">
                  <c:v>8.4395618436786772E-3</c:v>
                </c:pt>
                <c:pt idx="1">
                  <c:v>8.7399682869698722E-3</c:v>
                </c:pt>
                <c:pt idx="2">
                  <c:v>8.6326898665756002E-3</c:v>
                </c:pt>
                <c:pt idx="3">
                  <c:v>7.4925768755748573E-3</c:v>
                </c:pt>
                <c:pt idx="4">
                  <c:v>9.8862280955816818E-3</c:v>
                </c:pt>
                <c:pt idx="5">
                  <c:v>9.8103752145359997E-3</c:v>
                </c:pt>
              </c:numCache>
            </c:numRef>
          </c:val>
          <c:extLst>
            <c:ext xmlns:c16="http://schemas.microsoft.com/office/drawing/2014/chart" uri="{C3380CC4-5D6E-409C-BE32-E72D297353CC}">
              <c16:uniqueId val="{00000002-5E4C-4617-917C-18BCA641F577}"/>
            </c:ext>
          </c:extLst>
        </c:ser>
        <c:ser>
          <c:idx val="3"/>
          <c:order val="3"/>
          <c:tx>
            <c:strRef>
              <c:f>Hoja1!$E$1</c:f>
              <c:strCache>
                <c:ptCount val="1"/>
                <c:pt idx="0">
                  <c:v>Especificos</c:v>
                </c:pt>
              </c:strCache>
            </c:strRef>
          </c:tx>
          <c:spPr>
            <a:solidFill>
              <a:schemeClr val="accent1">
                <a:tint val="90000"/>
              </a:schemeClr>
            </a:solidFill>
            <a:ln>
              <a:noFill/>
            </a:ln>
            <a:effectLst/>
            <a:scene3d>
              <a:camera prst="orthographicFront"/>
              <a:lightRig rig="threePt" dir="t">
                <a:rot lat="0" lon="0" rev="1200000"/>
              </a:lightRig>
            </a:scene3d>
            <a:sp3d>
              <a:bevelT w="63500" h="25400"/>
            </a:sp3d>
          </c:spPr>
          <c:invertIfNegative val="0"/>
          <c:dLbls>
            <c:spPr>
              <a:noFill/>
              <a:ln w="25231">
                <a:noFill/>
              </a:ln>
              <a:effectLst/>
            </c:spPr>
            <c:txPr>
              <a:bodyPr rot="-5400000" spcFirstLastPara="1" vertOverflow="ellipsis" wrap="square" lIns="38100" tIns="19050" rIns="38100" bIns="19050" anchor="ctr" anchorCtr="1">
                <a:spAutoFit/>
              </a:bodyPr>
              <a:lstStyle/>
              <a:p>
                <a:pPr>
                  <a:defRPr sz="1185" b="0" i="0" u="none" strike="noStrike" kern="1200" baseline="0">
                    <a:solidFill>
                      <a:schemeClr val="tx1"/>
                    </a:solidFill>
                    <a:latin typeface="Museo Sans 300" panose="02000000000000000000" pitchFamily="50" charset="0"/>
                    <a:ea typeface="+mn-ea"/>
                    <a:cs typeface="+mn-cs"/>
                  </a:defRPr>
                </a:pPr>
                <a:endParaRPr lang="es-SV"/>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Hoja1!$A$2:$A$24</c:f>
              <c:numCache>
                <c:formatCode>General</c:formatCode>
                <c:ptCount val="6"/>
                <c:pt idx="0">
                  <c:v>2017</c:v>
                </c:pt>
                <c:pt idx="1">
                  <c:v>2018</c:v>
                </c:pt>
                <c:pt idx="2">
                  <c:v>2019</c:v>
                </c:pt>
                <c:pt idx="3">
                  <c:v>2020</c:v>
                </c:pt>
                <c:pt idx="4">
                  <c:v>2021</c:v>
                </c:pt>
                <c:pt idx="5">
                  <c:v>2022</c:v>
                </c:pt>
              </c:numCache>
            </c:numRef>
          </c:cat>
          <c:val>
            <c:numRef>
              <c:f>Hoja1!$E$2:$E$24</c:f>
              <c:numCache>
                <c:formatCode>0.0%</c:formatCode>
                <c:ptCount val="6"/>
                <c:pt idx="0">
                  <c:v>6.9347994647944965E-3</c:v>
                </c:pt>
                <c:pt idx="1">
                  <c:v>6.8396198283299731E-3</c:v>
                </c:pt>
                <c:pt idx="2">
                  <c:v>7.1518588088154006E-3</c:v>
                </c:pt>
                <c:pt idx="3">
                  <c:v>7.4196466619254079E-3</c:v>
                </c:pt>
                <c:pt idx="4">
                  <c:v>7.6470452541063626E-3</c:v>
                </c:pt>
                <c:pt idx="5">
                  <c:v>6.9538180042180804E-3</c:v>
                </c:pt>
              </c:numCache>
            </c:numRef>
          </c:val>
          <c:extLst>
            <c:ext xmlns:c16="http://schemas.microsoft.com/office/drawing/2014/chart" uri="{C3380CC4-5D6E-409C-BE32-E72D297353CC}">
              <c16:uniqueId val="{00000003-5E4C-4617-917C-18BCA641F577}"/>
            </c:ext>
          </c:extLst>
        </c:ser>
        <c:ser>
          <c:idx val="4"/>
          <c:order val="4"/>
          <c:tx>
            <c:strRef>
              <c:f>Hoja1!$F$1</c:f>
              <c:strCache>
                <c:ptCount val="1"/>
                <c:pt idx="0">
                  <c:v>Contribuciones Especiales</c:v>
                </c:pt>
              </c:strCache>
            </c:strRef>
          </c:tx>
          <c:spPr>
            <a:solidFill>
              <a:schemeClr val="accent1">
                <a:tint val="70000"/>
              </a:schemeClr>
            </a:solidFill>
            <a:ln>
              <a:noFill/>
            </a:ln>
            <a:effectLst/>
            <a:scene3d>
              <a:camera prst="orthographicFront"/>
              <a:lightRig rig="threePt" dir="t">
                <a:rot lat="0" lon="0" rev="1200000"/>
              </a:lightRig>
            </a:scene3d>
            <a:sp3d>
              <a:bevelT w="63500" h="25400"/>
            </a:sp3d>
          </c:spPr>
          <c:invertIfNegative val="0"/>
          <c:dLbls>
            <c:dLbl>
              <c:idx val="5"/>
              <c:layout>
                <c:manualLayout>
                  <c:x val="1.5600624024960427E-3"/>
                  <c:y val="-4.9049662783568473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0A54-4143-9E64-76F8EB66EAB6}"/>
                </c:ext>
              </c:extLst>
            </c:dLbl>
            <c:spPr>
              <a:noFill/>
              <a:ln w="25231">
                <a:noFill/>
              </a:ln>
              <a:effectLst/>
            </c:spPr>
            <c:txPr>
              <a:bodyPr rot="-5400000" spcFirstLastPara="1" vertOverflow="ellipsis" wrap="square" lIns="38100" tIns="19050" rIns="38100" bIns="19050" anchor="ctr" anchorCtr="1">
                <a:spAutoFit/>
              </a:bodyPr>
              <a:lstStyle/>
              <a:p>
                <a:pPr>
                  <a:defRPr sz="1185" b="0" i="0" u="none" strike="noStrike" kern="1200" baseline="0">
                    <a:solidFill>
                      <a:schemeClr val="tx1"/>
                    </a:solidFill>
                    <a:latin typeface="Museo Sans 300" panose="02000000000000000000" pitchFamily="50" charset="0"/>
                    <a:ea typeface="+mn-ea"/>
                    <a:cs typeface="+mn-cs"/>
                  </a:defRPr>
                </a:pPr>
                <a:endParaRPr lang="es-SV"/>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Hoja1!$A$2:$A$24</c:f>
              <c:numCache>
                <c:formatCode>General</c:formatCode>
                <c:ptCount val="6"/>
                <c:pt idx="0">
                  <c:v>2017</c:v>
                </c:pt>
                <c:pt idx="1">
                  <c:v>2018</c:v>
                </c:pt>
                <c:pt idx="2">
                  <c:v>2019</c:v>
                </c:pt>
                <c:pt idx="3">
                  <c:v>2020</c:v>
                </c:pt>
                <c:pt idx="4">
                  <c:v>2021</c:v>
                </c:pt>
                <c:pt idx="5">
                  <c:v>2022</c:v>
                </c:pt>
              </c:numCache>
            </c:numRef>
          </c:cat>
          <c:val>
            <c:numRef>
              <c:f>Hoja1!$F$2:$F$24</c:f>
              <c:numCache>
                <c:formatCode>0.0%</c:formatCode>
                <c:ptCount val="6"/>
                <c:pt idx="0">
                  <c:v>1.045693581697405E-2</c:v>
                </c:pt>
                <c:pt idx="1">
                  <c:v>1.0388308996439395E-2</c:v>
                </c:pt>
                <c:pt idx="2">
                  <c:v>1.0659253187922832E-2</c:v>
                </c:pt>
                <c:pt idx="3">
                  <c:v>9.6714923798510155E-3</c:v>
                </c:pt>
                <c:pt idx="4">
                  <c:v>8.1277146959806458E-3</c:v>
                </c:pt>
                <c:pt idx="5">
                  <c:v>4.5801273472762241E-3</c:v>
                </c:pt>
              </c:numCache>
            </c:numRef>
          </c:val>
          <c:extLst>
            <c:ext xmlns:c16="http://schemas.microsoft.com/office/drawing/2014/chart" uri="{C3380CC4-5D6E-409C-BE32-E72D297353CC}">
              <c16:uniqueId val="{00000004-5E4C-4617-917C-18BCA641F577}"/>
            </c:ext>
          </c:extLst>
        </c:ser>
        <c:ser>
          <c:idx val="5"/>
          <c:order val="5"/>
          <c:tx>
            <c:strRef>
              <c:f>Hoja1!$G$1</c:f>
              <c:strCache>
                <c:ptCount val="1"/>
                <c:pt idx="0">
                  <c:v>Otros</c:v>
                </c:pt>
              </c:strCache>
            </c:strRef>
          </c:tx>
          <c:spPr>
            <a:solidFill>
              <a:schemeClr val="accent1">
                <a:tint val="50000"/>
              </a:schemeClr>
            </a:solidFill>
            <a:ln>
              <a:noFill/>
            </a:ln>
            <a:effectLst/>
            <a:scene3d>
              <a:camera prst="orthographicFront"/>
              <a:lightRig rig="threePt" dir="t">
                <a:rot lat="0" lon="0" rev="1200000"/>
              </a:lightRig>
            </a:scene3d>
            <a:sp3d>
              <a:bevelT w="63500" h="25400"/>
            </a:sp3d>
          </c:spPr>
          <c:invertIfNegative val="0"/>
          <c:dLbls>
            <c:dLbl>
              <c:idx val="5"/>
              <c:layout>
                <c:manualLayout>
                  <c:x val="1.872074882995314E-2"/>
                  <c:y val="-4.904966278356836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0A54-4143-9E64-76F8EB66EAB6}"/>
                </c:ext>
              </c:extLst>
            </c:dLbl>
            <c:spPr>
              <a:noFill/>
              <a:ln w="25231">
                <a:noFill/>
              </a:ln>
              <a:effectLst/>
            </c:spPr>
            <c:txPr>
              <a:bodyPr rot="-5400000" spcFirstLastPara="1" vertOverflow="ellipsis" wrap="square" lIns="38100" tIns="19050" rIns="38100" bIns="19050" anchor="ctr" anchorCtr="1">
                <a:spAutoFit/>
              </a:bodyPr>
              <a:lstStyle/>
              <a:p>
                <a:pPr>
                  <a:defRPr sz="1185" b="0" i="0" u="none" strike="noStrike" kern="1200" baseline="0">
                    <a:solidFill>
                      <a:schemeClr val="tx1"/>
                    </a:solidFill>
                    <a:latin typeface="Museo Sans 300" panose="02000000000000000000" pitchFamily="50" charset="0"/>
                    <a:ea typeface="+mn-ea"/>
                    <a:cs typeface="+mn-cs"/>
                  </a:defRPr>
                </a:pPr>
                <a:endParaRPr lang="es-SV"/>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Hoja1!$A$2:$A$24</c:f>
              <c:numCache>
                <c:formatCode>General</c:formatCode>
                <c:ptCount val="6"/>
                <c:pt idx="0">
                  <c:v>2017</c:v>
                </c:pt>
                <c:pt idx="1">
                  <c:v>2018</c:v>
                </c:pt>
                <c:pt idx="2">
                  <c:v>2019</c:v>
                </c:pt>
                <c:pt idx="3">
                  <c:v>2020</c:v>
                </c:pt>
                <c:pt idx="4">
                  <c:v>2021</c:v>
                </c:pt>
                <c:pt idx="5">
                  <c:v>2022</c:v>
                </c:pt>
              </c:numCache>
            </c:numRef>
          </c:cat>
          <c:val>
            <c:numRef>
              <c:f>Hoja1!$G$2:$G$24</c:f>
              <c:numCache>
                <c:formatCode>0.0%</c:formatCode>
                <c:ptCount val="6"/>
                <c:pt idx="0">
                  <c:v>4.9172581092501401E-3</c:v>
                </c:pt>
                <c:pt idx="1">
                  <c:v>5.0126050255852525E-3</c:v>
                </c:pt>
                <c:pt idx="2">
                  <c:v>2.0169743530222303E-3</c:v>
                </c:pt>
                <c:pt idx="3">
                  <c:v>1.3258509544089091E-3</c:v>
                </c:pt>
                <c:pt idx="4">
                  <c:v>2.0869955849072623E-3</c:v>
                </c:pt>
                <c:pt idx="5">
                  <c:v>2.1879684456636021E-3</c:v>
                </c:pt>
              </c:numCache>
            </c:numRef>
          </c:val>
          <c:extLst>
            <c:ext xmlns:c16="http://schemas.microsoft.com/office/drawing/2014/chart" uri="{C3380CC4-5D6E-409C-BE32-E72D297353CC}">
              <c16:uniqueId val="{00000005-5E4C-4617-917C-18BCA641F577}"/>
            </c:ext>
          </c:extLst>
        </c:ser>
        <c:dLbls>
          <c:showLegendKey val="0"/>
          <c:showVal val="0"/>
          <c:showCatName val="0"/>
          <c:showSerName val="0"/>
          <c:showPercent val="0"/>
          <c:showBubbleSize val="0"/>
        </c:dLbls>
        <c:gapWidth val="40"/>
        <c:overlap val="100"/>
        <c:axId val="1620673744"/>
        <c:axId val="1"/>
      </c:barChart>
      <c:catAx>
        <c:axId val="1620673744"/>
        <c:scaling>
          <c:orientation val="minMax"/>
        </c:scaling>
        <c:delete val="0"/>
        <c:axPos val="l"/>
        <c:numFmt formatCode="General" sourceLinked="1"/>
        <c:majorTickMark val="out"/>
        <c:minorTickMark val="none"/>
        <c:tickLblPos val="nextTo"/>
        <c:spPr>
          <a:noFill/>
          <a:ln w="9441" cap="flat" cmpd="sng" algn="ctr">
            <a:solidFill>
              <a:srgbClr val="D9D9D9"/>
            </a:solidFill>
            <a:prstDash val="solid"/>
            <a:round/>
          </a:ln>
          <a:effectLst/>
        </c:spPr>
        <c:txPr>
          <a:bodyPr rot="-60000000" spcFirstLastPara="1" vertOverflow="ellipsis" vert="horz" wrap="square" anchor="ctr" anchorCtr="1"/>
          <a:lstStyle/>
          <a:p>
            <a:pPr>
              <a:defRPr sz="1185" b="0" i="0" u="none" strike="noStrike" kern="1200" baseline="0">
                <a:solidFill>
                  <a:schemeClr val="tx1"/>
                </a:solidFill>
                <a:latin typeface="Museo Sans 300" panose="02000000000000000000" pitchFamily="50" charset="0"/>
                <a:ea typeface="+mn-ea"/>
                <a:cs typeface="+mn-cs"/>
              </a:defRPr>
            </a:pPr>
            <a:endParaRPr lang="es-SV"/>
          </a:p>
        </c:txPr>
        <c:crossAx val="1"/>
        <c:crosses val="autoZero"/>
        <c:auto val="1"/>
        <c:lblAlgn val="ctr"/>
        <c:lblOffset val="100"/>
        <c:noMultiLvlLbl val="0"/>
      </c:catAx>
      <c:valAx>
        <c:axId val="1"/>
        <c:scaling>
          <c:orientation val="minMax"/>
        </c:scaling>
        <c:delete val="0"/>
        <c:axPos val="b"/>
        <c:majorGridlines>
          <c:spPr>
            <a:ln w="6350" cap="flat" cmpd="sng" algn="ctr">
              <a:solidFill>
                <a:srgbClr val="D9D9D9"/>
              </a:solidFill>
              <a:prstDash val="solid"/>
              <a:round/>
            </a:ln>
            <a:effectLst/>
          </c:spPr>
        </c:majorGridlines>
        <c:numFmt formatCode="0.0%" sourceLinked="1"/>
        <c:majorTickMark val="out"/>
        <c:minorTickMark val="none"/>
        <c:tickLblPos val="nextTo"/>
        <c:spPr>
          <a:noFill/>
          <a:ln w="6350" cap="flat" cmpd="sng" algn="ctr">
            <a:noFill/>
            <a:prstDash val="solid"/>
            <a:round/>
          </a:ln>
          <a:effectLst/>
        </c:spPr>
        <c:txPr>
          <a:bodyPr rot="-60000000" spcFirstLastPara="1" vertOverflow="ellipsis" vert="horz" wrap="square" anchor="ctr" anchorCtr="1"/>
          <a:lstStyle/>
          <a:p>
            <a:pPr>
              <a:defRPr sz="1185" b="0" i="0" u="none" strike="noStrike" kern="1200" baseline="0">
                <a:solidFill>
                  <a:schemeClr val="tx1"/>
                </a:solidFill>
                <a:latin typeface="Museo Sans 300" panose="02000000000000000000" pitchFamily="50" charset="0"/>
                <a:ea typeface="+mn-ea"/>
                <a:cs typeface="+mn-cs"/>
              </a:defRPr>
            </a:pPr>
            <a:endParaRPr lang="es-SV"/>
          </a:p>
        </c:txPr>
        <c:crossAx val="1620673744"/>
        <c:crosses val="autoZero"/>
        <c:crossBetween val="between"/>
      </c:valAx>
      <c:spPr>
        <a:noFill/>
        <a:ln w="25344">
          <a:noFill/>
        </a:ln>
        <a:effectLst/>
      </c:spPr>
    </c:plotArea>
    <c:legend>
      <c:legendPos val="b"/>
      <c:overlay val="0"/>
      <c:spPr>
        <a:noFill/>
        <a:ln w="25231">
          <a:noFill/>
        </a:ln>
        <a:effectLst/>
      </c:spPr>
      <c:txPr>
        <a:bodyPr rot="0" spcFirstLastPara="1" vertOverflow="ellipsis" vert="horz" wrap="square" anchor="ctr" anchorCtr="1"/>
        <a:lstStyle/>
        <a:p>
          <a:pPr>
            <a:defRPr sz="1185" b="0" i="0" u="none" strike="noStrike" kern="1200" baseline="0">
              <a:solidFill>
                <a:schemeClr val="tx1"/>
              </a:solidFill>
              <a:latin typeface="Museo Sans 300" panose="02000000000000000000" pitchFamily="50" charset="0"/>
              <a:ea typeface="+mn-ea"/>
              <a:cs typeface="+mn-cs"/>
            </a:defRPr>
          </a:pPr>
          <a:endParaRPr lang="es-SV"/>
        </a:p>
      </c:txPr>
    </c:legend>
    <c:plotVisOnly val="1"/>
    <c:dispBlanksAs val="gap"/>
    <c:showDLblsOverMax val="0"/>
  </c:chart>
  <c:spPr>
    <a:noFill/>
    <a:ln w="6350" cap="flat" cmpd="sng" algn="ctr">
      <a:noFill/>
      <a:prstDash val="solid"/>
      <a:miter lim="800000"/>
    </a:ln>
    <a:effectLst/>
  </c:spPr>
  <c:txPr>
    <a:bodyPr/>
    <a:lstStyle/>
    <a:p>
      <a:pPr>
        <a:defRPr/>
      </a:pPr>
      <a:endParaRPr lang="es-SV"/>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3"/>
    </mc:Choice>
    <mc:Fallback>
      <c:style val="3"/>
    </mc:Fallback>
  </mc:AlternateContent>
  <c:chart>
    <c:autoTitleDeleted val="0"/>
    <c:plotArea>
      <c:layout/>
      <c:barChart>
        <c:barDir val="col"/>
        <c:grouping val="stacked"/>
        <c:varyColors val="0"/>
        <c:ser>
          <c:idx val="0"/>
          <c:order val="0"/>
          <c:tx>
            <c:strRef>
              <c:f>Hoja1!$B$1</c:f>
              <c:strCache>
                <c:ptCount val="1"/>
                <c:pt idx="0">
                  <c:v>IVA</c:v>
                </c:pt>
              </c:strCache>
            </c:strRef>
          </c:tx>
          <c:spPr>
            <a:solidFill>
              <a:schemeClr val="accent1">
                <a:shade val="50000"/>
              </a:schemeClr>
            </a:solidFill>
            <a:ln>
              <a:noFill/>
            </a:ln>
            <a:effectLst/>
            <a:scene3d>
              <a:camera prst="orthographicFront"/>
              <a:lightRig rig="threePt" dir="t">
                <a:rot lat="0" lon="0" rev="1200000"/>
              </a:lightRig>
            </a:scene3d>
            <a:sp3d>
              <a:bevelT w="63500" h="25400"/>
            </a:sp3d>
          </c:spPr>
          <c:invertIfNegative val="0"/>
          <c:dLbls>
            <c:spPr>
              <a:noFill/>
              <a:ln w="25264">
                <a:noFill/>
              </a:ln>
              <a:effectLst/>
            </c:spPr>
            <c:txPr>
              <a:bodyPr rot="0" spcFirstLastPara="1" vertOverflow="ellipsis" vert="horz" wrap="square" lIns="38100" tIns="19050" rIns="38100" bIns="19050" anchor="ctr" anchorCtr="1">
                <a:spAutoFit/>
              </a:bodyPr>
              <a:lstStyle/>
              <a:p>
                <a:pPr>
                  <a:defRPr sz="1188" b="0" i="0" u="none" strike="noStrike" kern="1200" baseline="0">
                    <a:solidFill>
                      <a:schemeClr val="bg1"/>
                    </a:solidFill>
                    <a:latin typeface="Museo Sans 300" panose="02000000000000000000" pitchFamily="50" charset="0"/>
                    <a:ea typeface="+mn-ea"/>
                    <a:cs typeface="+mn-cs"/>
                  </a:defRPr>
                </a:pPr>
                <a:endParaRPr lang="es-SV"/>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Hoja1!$A$2:$A$24</c:f>
              <c:numCache>
                <c:formatCode>General</c:formatCode>
                <c:ptCount val="6"/>
                <c:pt idx="0">
                  <c:v>2017</c:v>
                </c:pt>
                <c:pt idx="1">
                  <c:v>2018</c:v>
                </c:pt>
                <c:pt idx="2">
                  <c:v>2019</c:v>
                </c:pt>
                <c:pt idx="3">
                  <c:v>2020</c:v>
                </c:pt>
                <c:pt idx="4">
                  <c:v>2021</c:v>
                </c:pt>
                <c:pt idx="5">
                  <c:v>2022</c:v>
                </c:pt>
              </c:numCache>
            </c:numRef>
          </c:cat>
          <c:val>
            <c:numRef>
              <c:f>Hoja1!$B$2:$B$24</c:f>
              <c:numCache>
                <c:formatCode>0.0%</c:formatCode>
                <c:ptCount val="6"/>
                <c:pt idx="0">
                  <c:v>0.43379295404891199</c:v>
                </c:pt>
                <c:pt idx="1">
                  <c:v>0.44102548752519527</c:v>
                </c:pt>
                <c:pt idx="2">
                  <c:v>0.45079620330962761</c:v>
                </c:pt>
                <c:pt idx="3">
                  <c:v>0.44810265156661488</c:v>
                </c:pt>
                <c:pt idx="4">
                  <c:v>0.47835441894054076</c:v>
                </c:pt>
                <c:pt idx="5">
                  <c:v>0.46028506169295474</c:v>
                </c:pt>
              </c:numCache>
            </c:numRef>
          </c:val>
          <c:extLst>
            <c:ext xmlns:c16="http://schemas.microsoft.com/office/drawing/2014/chart" uri="{C3380CC4-5D6E-409C-BE32-E72D297353CC}">
              <c16:uniqueId val="{00000000-71B2-4705-80FC-EB520234C385}"/>
            </c:ext>
          </c:extLst>
        </c:ser>
        <c:ser>
          <c:idx val="1"/>
          <c:order val="1"/>
          <c:tx>
            <c:strRef>
              <c:f>Hoja1!$C$1</c:f>
              <c:strCache>
                <c:ptCount val="1"/>
                <c:pt idx="0">
                  <c:v>Renta</c:v>
                </c:pt>
              </c:strCache>
            </c:strRef>
          </c:tx>
          <c:spPr>
            <a:solidFill>
              <a:schemeClr val="accent1">
                <a:shade val="70000"/>
              </a:schemeClr>
            </a:solidFill>
            <a:ln>
              <a:noFill/>
            </a:ln>
            <a:effectLst/>
            <a:scene3d>
              <a:camera prst="orthographicFront"/>
              <a:lightRig rig="threePt" dir="t">
                <a:rot lat="0" lon="0" rev="1200000"/>
              </a:lightRig>
            </a:scene3d>
            <a:sp3d>
              <a:bevelT w="63500" h="25400"/>
            </a:sp3d>
          </c:spPr>
          <c:invertIfNegative val="0"/>
          <c:dLbls>
            <c:spPr>
              <a:noFill/>
              <a:ln w="25264">
                <a:noFill/>
              </a:ln>
              <a:effectLst/>
            </c:spPr>
            <c:txPr>
              <a:bodyPr rot="0" spcFirstLastPara="1" vertOverflow="ellipsis" vert="horz" wrap="square" lIns="38100" tIns="19050" rIns="38100" bIns="19050" anchor="ctr" anchorCtr="1">
                <a:spAutoFit/>
              </a:bodyPr>
              <a:lstStyle/>
              <a:p>
                <a:pPr>
                  <a:defRPr sz="1188" b="0" i="0" u="none" strike="noStrike" kern="1200" baseline="0">
                    <a:solidFill>
                      <a:schemeClr val="bg1"/>
                    </a:solidFill>
                    <a:latin typeface="Museo Sans 300" panose="02000000000000000000" pitchFamily="50" charset="0"/>
                    <a:ea typeface="+mn-ea"/>
                    <a:cs typeface="+mn-cs"/>
                  </a:defRPr>
                </a:pPr>
                <a:endParaRPr lang="es-SV"/>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Hoja1!$A$2:$A$24</c:f>
              <c:numCache>
                <c:formatCode>General</c:formatCode>
                <c:ptCount val="6"/>
                <c:pt idx="0">
                  <c:v>2017</c:v>
                </c:pt>
                <c:pt idx="1">
                  <c:v>2018</c:v>
                </c:pt>
                <c:pt idx="2">
                  <c:v>2019</c:v>
                </c:pt>
                <c:pt idx="3">
                  <c:v>2020</c:v>
                </c:pt>
                <c:pt idx="4">
                  <c:v>2021</c:v>
                </c:pt>
                <c:pt idx="5">
                  <c:v>2022</c:v>
                </c:pt>
              </c:numCache>
            </c:numRef>
          </c:cat>
          <c:val>
            <c:numRef>
              <c:f>Hoja1!$C$2:$C$24</c:f>
              <c:numCache>
                <c:formatCode>0.0%</c:formatCode>
                <c:ptCount val="6"/>
                <c:pt idx="0">
                  <c:v>0.39507439985484083</c:v>
                </c:pt>
                <c:pt idx="1">
                  <c:v>0.38994789466859098</c:v>
                </c:pt>
                <c:pt idx="2">
                  <c:v>0.39350367468294722</c:v>
                </c:pt>
                <c:pt idx="3">
                  <c:v>0.41226303356262767</c:v>
                </c:pt>
                <c:pt idx="4">
                  <c:v>0.38155711206410614</c:v>
                </c:pt>
                <c:pt idx="5">
                  <c:v>0.42337669634718539</c:v>
                </c:pt>
              </c:numCache>
            </c:numRef>
          </c:val>
          <c:extLst>
            <c:ext xmlns:c16="http://schemas.microsoft.com/office/drawing/2014/chart" uri="{C3380CC4-5D6E-409C-BE32-E72D297353CC}">
              <c16:uniqueId val="{00000001-71B2-4705-80FC-EB520234C385}"/>
            </c:ext>
          </c:extLst>
        </c:ser>
        <c:ser>
          <c:idx val="2"/>
          <c:order val="2"/>
          <c:tx>
            <c:strRef>
              <c:f>Hoja1!$D$1</c:f>
              <c:strCache>
                <c:ptCount val="1"/>
                <c:pt idx="0">
                  <c:v>Aranceles</c:v>
                </c:pt>
              </c:strCache>
            </c:strRef>
          </c:tx>
          <c:spPr>
            <a:solidFill>
              <a:schemeClr val="accent1">
                <a:shade val="90000"/>
              </a:schemeClr>
            </a:solidFill>
            <a:ln>
              <a:noFill/>
            </a:ln>
            <a:effectLst/>
            <a:scene3d>
              <a:camera prst="orthographicFront"/>
              <a:lightRig rig="threePt" dir="t">
                <a:rot lat="0" lon="0" rev="1200000"/>
              </a:lightRig>
            </a:scene3d>
            <a:sp3d>
              <a:bevelT w="63500" h="25400"/>
            </a:sp3d>
          </c:spPr>
          <c:invertIfNegative val="0"/>
          <c:dLbls>
            <c:spPr>
              <a:noFill/>
              <a:ln w="25264">
                <a:noFill/>
              </a:ln>
              <a:effectLst/>
            </c:spPr>
            <c:txPr>
              <a:bodyPr rot="0" spcFirstLastPara="1" vertOverflow="ellipsis" vert="horz" wrap="square" lIns="38100" tIns="19050" rIns="38100" bIns="19050" anchor="ctr" anchorCtr="1">
                <a:spAutoFit/>
              </a:bodyPr>
              <a:lstStyle/>
              <a:p>
                <a:pPr>
                  <a:defRPr sz="1188" b="0" i="0" u="none" strike="noStrike" kern="1200" baseline="0">
                    <a:solidFill>
                      <a:schemeClr val="tx1"/>
                    </a:solidFill>
                    <a:latin typeface="Museo Sans 300" panose="02000000000000000000" pitchFamily="50" charset="0"/>
                    <a:ea typeface="+mn-ea"/>
                    <a:cs typeface="+mn-cs"/>
                  </a:defRPr>
                </a:pPr>
                <a:endParaRPr lang="es-SV"/>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Hoja1!$A$2:$A$24</c:f>
              <c:numCache>
                <c:formatCode>General</c:formatCode>
                <c:ptCount val="6"/>
                <c:pt idx="0">
                  <c:v>2017</c:v>
                </c:pt>
                <c:pt idx="1">
                  <c:v>2018</c:v>
                </c:pt>
                <c:pt idx="2">
                  <c:v>2019</c:v>
                </c:pt>
                <c:pt idx="3">
                  <c:v>2020</c:v>
                </c:pt>
                <c:pt idx="4">
                  <c:v>2021</c:v>
                </c:pt>
                <c:pt idx="5">
                  <c:v>2022</c:v>
                </c:pt>
              </c:numCache>
            </c:numRef>
          </c:cat>
          <c:val>
            <c:numRef>
              <c:f>Hoja1!$D$2:$D$24</c:f>
              <c:numCache>
                <c:formatCode>0.0%</c:formatCode>
                <c:ptCount val="6"/>
                <c:pt idx="0">
                  <c:v>4.6970810146289142E-2</c:v>
                </c:pt>
                <c:pt idx="1">
                  <c:v>4.7684420114685301E-2</c:v>
                </c:pt>
                <c:pt idx="2">
                  <c:v>4.722678170339515E-2</c:v>
                </c:pt>
                <c:pt idx="3">
                  <c:v>4.0379711626043889E-2</c:v>
                </c:pt>
                <c:pt idx="4">
                  <c:v>4.9911610749358633E-2</c:v>
                </c:pt>
                <c:pt idx="5">
                  <c:v>4.8500245975159638E-2</c:v>
                </c:pt>
              </c:numCache>
            </c:numRef>
          </c:val>
          <c:extLst>
            <c:ext xmlns:c16="http://schemas.microsoft.com/office/drawing/2014/chart" uri="{C3380CC4-5D6E-409C-BE32-E72D297353CC}">
              <c16:uniqueId val="{00000002-71B2-4705-80FC-EB520234C385}"/>
            </c:ext>
          </c:extLst>
        </c:ser>
        <c:ser>
          <c:idx val="3"/>
          <c:order val="3"/>
          <c:tx>
            <c:strRef>
              <c:f>Hoja1!$E$1</c:f>
              <c:strCache>
                <c:ptCount val="1"/>
                <c:pt idx="0">
                  <c:v>Especificos</c:v>
                </c:pt>
              </c:strCache>
            </c:strRef>
          </c:tx>
          <c:spPr>
            <a:solidFill>
              <a:schemeClr val="accent1">
                <a:tint val="90000"/>
              </a:schemeClr>
            </a:solidFill>
            <a:ln>
              <a:noFill/>
            </a:ln>
            <a:effectLst/>
            <a:scene3d>
              <a:camera prst="orthographicFront"/>
              <a:lightRig rig="threePt" dir="t">
                <a:rot lat="0" lon="0" rev="1200000"/>
              </a:lightRig>
            </a:scene3d>
            <a:sp3d>
              <a:bevelT w="63500" h="25400"/>
            </a:sp3d>
          </c:spPr>
          <c:invertIfNegative val="0"/>
          <c:dLbls>
            <c:spPr>
              <a:noFill/>
              <a:ln w="25264">
                <a:noFill/>
              </a:ln>
              <a:effectLst/>
            </c:spPr>
            <c:txPr>
              <a:bodyPr rot="0" spcFirstLastPara="1" vertOverflow="ellipsis" vert="horz" wrap="square" lIns="38100" tIns="19050" rIns="38100" bIns="19050" anchor="ctr" anchorCtr="1">
                <a:spAutoFit/>
              </a:bodyPr>
              <a:lstStyle/>
              <a:p>
                <a:pPr>
                  <a:defRPr sz="1188" b="0" i="0" u="none" strike="noStrike" kern="1200" baseline="0">
                    <a:solidFill>
                      <a:schemeClr val="tx1"/>
                    </a:solidFill>
                    <a:latin typeface="Museo Sans 300" panose="02000000000000000000" pitchFamily="50" charset="0"/>
                    <a:ea typeface="+mn-ea"/>
                    <a:cs typeface="+mn-cs"/>
                  </a:defRPr>
                </a:pPr>
                <a:endParaRPr lang="es-SV"/>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Hoja1!$A$2:$A$24</c:f>
              <c:numCache>
                <c:formatCode>General</c:formatCode>
                <c:ptCount val="6"/>
                <c:pt idx="0">
                  <c:v>2017</c:v>
                </c:pt>
                <c:pt idx="1">
                  <c:v>2018</c:v>
                </c:pt>
                <c:pt idx="2">
                  <c:v>2019</c:v>
                </c:pt>
                <c:pt idx="3">
                  <c:v>2020</c:v>
                </c:pt>
                <c:pt idx="4">
                  <c:v>2021</c:v>
                </c:pt>
                <c:pt idx="5">
                  <c:v>2022</c:v>
                </c:pt>
              </c:numCache>
            </c:numRef>
          </c:cat>
          <c:val>
            <c:numRef>
              <c:f>Hoja1!$E$2:$E$24</c:f>
              <c:numCache>
                <c:formatCode>0.0%</c:formatCode>
                <c:ptCount val="6"/>
                <c:pt idx="0">
                  <c:v>3.8595978689039107E-2</c:v>
                </c:pt>
                <c:pt idx="1">
                  <c:v>3.7316303058565377E-2</c:v>
                </c:pt>
                <c:pt idx="2">
                  <c:v>3.9125612058088489E-2</c:v>
                </c:pt>
                <c:pt idx="3">
                  <c:v>3.9986669146147472E-2</c:v>
                </c:pt>
                <c:pt idx="4">
                  <c:v>3.8606872349654216E-2</c:v>
                </c:pt>
                <c:pt idx="5">
                  <c:v>3.4378082009682037E-2</c:v>
                </c:pt>
              </c:numCache>
            </c:numRef>
          </c:val>
          <c:extLst>
            <c:ext xmlns:c16="http://schemas.microsoft.com/office/drawing/2014/chart" uri="{C3380CC4-5D6E-409C-BE32-E72D297353CC}">
              <c16:uniqueId val="{00000003-71B2-4705-80FC-EB520234C385}"/>
            </c:ext>
          </c:extLst>
        </c:ser>
        <c:ser>
          <c:idx val="4"/>
          <c:order val="4"/>
          <c:tx>
            <c:strRef>
              <c:f>Hoja1!$F$1</c:f>
              <c:strCache>
                <c:ptCount val="1"/>
                <c:pt idx="0">
                  <c:v>Contribuciones Especiales</c:v>
                </c:pt>
              </c:strCache>
            </c:strRef>
          </c:tx>
          <c:spPr>
            <a:solidFill>
              <a:schemeClr val="accent1">
                <a:tint val="70000"/>
              </a:schemeClr>
            </a:solidFill>
            <a:ln>
              <a:noFill/>
            </a:ln>
            <a:effectLst/>
            <a:scene3d>
              <a:camera prst="orthographicFront"/>
              <a:lightRig rig="threePt" dir="t">
                <a:rot lat="0" lon="0" rev="1200000"/>
              </a:lightRig>
            </a:scene3d>
            <a:sp3d>
              <a:bevelT w="63500" h="25400"/>
            </a:sp3d>
          </c:spPr>
          <c:invertIfNegative val="0"/>
          <c:dLbls>
            <c:spPr>
              <a:noFill/>
              <a:ln w="25264">
                <a:noFill/>
              </a:ln>
              <a:effectLst/>
            </c:spPr>
            <c:txPr>
              <a:bodyPr rot="0" spcFirstLastPara="1" vertOverflow="ellipsis" vert="horz" wrap="square" lIns="38100" tIns="19050" rIns="38100" bIns="19050" anchor="ctr" anchorCtr="1">
                <a:spAutoFit/>
              </a:bodyPr>
              <a:lstStyle/>
              <a:p>
                <a:pPr>
                  <a:defRPr sz="1188" b="0" i="0" u="none" strike="noStrike" kern="1200" baseline="0">
                    <a:solidFill>
                      <a:schemeClr val="tx1"/>
                    </a:solidFill>
                    <a:latin typeface="Museo Sans 300" panose="02000000000000000000" pitchFamily="50" charset="0"/>
                    <a:ea typeface="+mn-ea"/>
                    <a:cs typeface="+mn-cs"/>
                  </a:defRPr>
                </a:pPr>
                <a:endParaRPr lang="es-SV"/>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Hoja1!$A$2:$A$24</c:f>
              <c:numCache>
                <c:formatCode>General</c:formatCode>
                <c:ptCount val="6"/>
                <c:pt idx="0">
                  <c:v>2017</c:v>
                </c:pt>
                <c:pt idx="1">
                  <c:v>2018</c:v>
                </c:pt>
                <c:pt idx="2">
                  <c:v>2019</c:v>
                </c:pt>
                <c:pt idx="3">
                  <c:v>2020</c:v>
                </c:pt>
                <c:pt idx="4">
                  <c:v>2021</c:v>
                </c:pt>
                <c:pt idx="5">
                  <c:v>2022</c:v>
                </c:pt>
              </c:numCache>
            </c:numRef>
          </c:cat>
          <c:val>
            <c:numRef>
              <c:f>Hoja1!$F$2:$F$24</c:f>
              <c:numCache>
                <c:formatCode>0.0%</c:formatCode>
                <c:ptCount val="6"/>
                <c:pt idx="0">
                  <c:v>5.8198607471418813E-2</c:v>
                </c:pt>
                <c:pt idx="1">
                  <c:v>5.6677607309616608E-2</c:v>
                </c:pt>
                <c:pt idx="2">
                  <c:v>5.831348411766113E-2</c:v>
                </c:pt>
                <c:pt idx="3">
                  <c:v>5.2122531377017327E-2</c:v>
                </c:pt>
                <c:pt idx="4">
                  <c:v>4.1033580073772238E-2</c:v>
                </c:pt>
                <c:pt idx="5">
                  <c:v>2.2643099584133356E-2</c:v>
                </c:pt>
              </c:numCache>
            </c:numRef>
          </c:val>
          <c:extLst>
            <c:ext xmlns:c16="http://schemas.microsoft.com/office/drawing/2014/chart" uri="{C3380CC4-5D6E-409C-BE32-E72D297353CC}">
              <c16:uniqueId val="{00000004-71B2-4705-80FC-EB520234C385}"/>
            </c:ext>
          </c:extLst>
        </c:ser>
        <c:ser>
          <c:idx val="5"/>
          <c:order val="5"/>
          <c:tx>
            <c:strRef>
              <c:f>Hoja1!$G$1</c:f>
              <c:strCache>
                <c:ptCount val="1"/>
                <c:pt idx="0">
                  <c:v>Otros</c:v>
                </c:pt>
              </c:strCache>
            </c:strRef>
          </c:tx>
          <c:spPr>
            <a:solidFill>
              <a:schemeClr val="accent1">
                <a:tint val="50000"/>
              </a:schemeClr>
            </a:solidFill>
            <a:ln>
              <a:noFill/>
            </a:ln>
            <a:effectLst/>
            <a:scene3d>
              <a:camera prst="orthographicFront"/>
              <a:lightRig rig="threePt" dir="t">
                <a:rot lat="0" lon="0" rev="1200000"/>
              </a:lightRig>
            </a:scene3d>
            <a:sp3d>
              <a:bevelT w="63500" h="25400"/>
            </a:sp3d>
          </c:spPr>
          <c:invertIfNegative val="0"/>
          <c:dLbls>
            <c:dLbl>
              <c:idx val="5"/>
              <c:layout>
                <c:manualLayout>
                  <c:x val="0"/>
                  <c:y val="-7.5841316079732516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2624-4FAE-B5F5-72F92C9D9BBE}"/>
                </c:ext>
              </c:extLst>
            </c:dLbl>
            <c:spPr>
              <a:noFill/>
              <a:ln w="25264">
                <a:noFill/>
              </a:ln>
              <a:effectLst/>
            </c:spPr>
            <c:txPr>
              <a:bodyPr rot="0" spcFirstLastPara="1" vertOverflow="ellipsis" vert="horz" wrap="square" lIns="38100" tIns="19050" rIns="38100" bIns="19050" anchor="ctr" anchorCtr="1">
                <a:spAutoFit/>
              </a:bodyPr>
              <a:lstStyle/>
              <a:p>
                <a:pPr>
                  <a:defRPr sz="1188" b="0" i="0" u="none" strike="noStrike" kern="1200" baseline="0">
                    <a:solidFill>
                      <a:schemeClr val="tx1"/>
                    </a:solidFill>
                    <a:latin typeface="Museo Sans 300" panose="02000000000000000000" pitchFamily="50" charset="0"/>
                    <a:ea typeface="+mn-ea"/>
                    <a:cs typeface="+mn-cs"/>
                  </a:defRPr>
                </a:pPr>
                <a:endParaRPr lang="es-SV"/>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Hoja1!$A$2:$A$24</c:f>
              <c:numCache>
                <c:formatCode>General</c:formatCode>
                <c:ptCount val="6"/>
                <c:pt idx="0">
                  <c:v>2017</c:v>
                </c:pt>
                <c:pt idx="1">
                  <c:v>2018</c:v>
                </c:pt>
                <c:pt idx="2">
                  <c:v>2019</c:v>
                </c:pt>
                <c:pt idx="3">
                  <c:v>2020</c:v>
                </c:pt>
                <c:pt idx="4">
                  <c:v>2021</c:v>
                </c:pt>
                <c:pt idx="5">
                  <c:v>2022</c:v>
                </c:pt>
              </c:numCache>
            </c:numRef>
          </c:cat>
          <c:val>
            <c:numRef>
              <c:f>Hoja1!$G$2:$G$24</c:f>
              <c:numCache>
                <c:formatCode>0.0%</c:formatCode>
                <c:ptCount val="6"/>
                <c:pt idx="0">
                  <c:v>2.736724978950018E-2</c:v>
                </c:pt>
                <c:pt idx="1">
                  <c:v>2.7348287323346668E-2</c:v>
                </c:pt>
                <c:pt idx="2">
                  <c:v>1.1034244128280402E-2</c:v>
                </c:pt>
                <c:pt idx="3">
                  <c:v>7.1454027215488826E-3</c:v>
                </c:pt>
                <c:pt idx="4">
                  <c:v>1.0536405822567912E-2</c:v>
                </c:pt>
                <c:pt idx="5">
                  <c:v>1.0816814390884786E-2</c:v>
                </c:pt>
              </c:numCache>
            </c:numRef>
          </c:val>
          <c:extLst>
            <c:ext xmlns:c16="http://schemas.microsoft.com/office/drawing/2014/chart" uri="{C3380CC4-5D6E-409C-BE32-E72D297353CC}">
              <c16:uniqueId val="{00000005-71B2-4705-80FC-EB520234C385}"/>
            </c:ext>
          </c:extLst>
        </c:ser>
        <c:dLbls>
          <c:showLegendKey val="0"/>
          <c:showVal val="0"/>
          <c:showCatName val="0"/>
          <c:showSerName val="0"/>
          <c:showPercent val="0"/>
          <c:showBubbleSize val="0"/>
        </c:dLbls>
        <c:gapWidth val="40"/>
        <c:overlap val="100"/>
        <c:axId val="2140081535"/>
        <c:axId val="1"/>
      </c:barChart>
      <c:catAx>
        <c:axId val="2140081535"/>
        <c:scaling>
          <c:orientation val="minMax"/>
        </c:scaling>
        <c:delete val="0"/>
        <c:axPos val="b"/>
        <c:numFmt formatCode="General" sourceLinked="1"/>
        <c:majorTickMark val="out"/>
        <c:minorTickMark val="none"/>
        <c:tickLblPos val="nextTo"/>
        <c:spPr>
          <a:noFill/>
          <a:ln w="9458" cap="flat" cmpd="sng" algn="ctr">
            <a:solidFill>
              <a:srgbClr val="D9D9D9"/>
            </a:solidFill>
            <a:prstDash val="solid"/>
            <a:round/>
          </a:ln>
          <a:effectLst/>
        </c:spPr>
        <c:txPr>
          <a:bodyPr rot="-60000000" spcFirstLastPara="1" vertOverflow="ellipsis" vert="horz" wrap="square" anchor="ctr" anchorCtr="1"/>
          <a:lstStyle/>
          <a:p>
            <a:pPr>
              <a:defRPr sz="1188" b="0" i="0" u="none" strike="noStrike" kern="1200" baseline="0">
                <a:solidFill>
                  <a:schemeClr val="tx1"/>
                </a:solidFill>
                <a:latin typeface="Museo Sans 300" panose="02000000000000000000" pitchFamily="50" charset="0"/>
                <a:ea typeface="+mn-ea"/>
                <a:cs typeface="+mn-cs"/>
              </a:defRPr>
            </a:pPr>
            <a:endParaRPr lang="es-SV"/>
          </a:p>
        </c:txPr>
        <c:crossAx val="1"/>
        <c:crosses val="autoZero"/>
        <c:auto val="1"/>
        <c:lblAlgn val="ctr"/>
        <c:lblOffset val="100"/>
        <c:noMultiLvlLbl val="0"/>
      </c:catAx>
      <c:valAx>
        <c:axId val="1"/>
        <c:scaling>
          <c:orientation val="minMax"/>
          <c:max val="1"/>
        </c:scaling>
        <c:delete val="0"/>
        <c:axPos val="l"/>
        <c:majorGridlines>
          <c:spPr>
            <a:ln w="6350" cap="flat" cmpd="sng" algn="ctr">
              <a:solidFill>
                <a:srgbClr val="D9D9D9"/>
              </a:solidFill>
              <a:prstDash val="solid"/>
              <a:round/>
            </a:ln>
            <a:effectLst/>
          </c:spPr>
        </c:majorGridlines>
        <c:numFmt formatCode="0.0%" sourceLinked="1"/>
        <c:majorTickMark val="out"/>
        <c:minorTickMark val="none"/>
        <c:tickLblPos val="nextTo"/>
        <c:spPr>
          <a:noFill/>
          <a:ln w="6350" cap="flat" cmpd="sng" algn="ctr">
            <a:noFill/>
            <a:prstDash val="solid"/>
            <a:round/>
          </a:ln>
          <a:effectLst/>
        </c:spPr>
        <c:txPr>
          <a:bodyPr rot="-60000000" spcFirstLastPara="1" vertOverflow="ellipsis" vert="horz" wrap="square" anchor="ctr" anchorCtr="1"/>
          <a:lstStyle/>
          <a:p>
            <a:pPr>
              <a:defRPr sz="1188" b="0" i="0" u="none" strike="noStrike" kern="1200" baseline="0">
                <a:solidFill>
                  <a:schemeClr val="tx1"/>
                </a:solidFill>
                <a:latin typeface="Museo Sans 300" panose="02000000000000000000" pitchFamily="50" charset="0"/>
                <a:ea typeface="+mn-ea"/>
                <a:cs typeface="+mn-cs"/>
              </a:defRPr>
            </a:pPr>
            <a:endParaRPr lang="es-SV"/>
          </a:p>
        </c:txPr>
        <c:crossAx val="2140081535"/>
        <c:crosses val="autoZero"/>
        <c:crossBetween val="between"/>
      </c:valAx>
      <c:spPr>
        <a:noFill/>
        <a:ln w="25359">
          <a:noFill/>
        </a:ln>
        <a:effectLst/>
      </c:spPr>
    </c:plotArea>
    <c:legend>
      <c:legendPos val="b"/>
      <c:overlay val="0"/>
      <c:spPr>
        <a:noFill/>
        <a:ln w="25264">
          <a:noFill/>
        </a:ln>
        <a:effectLst/>
      </c:spPr>
      <c:txPr>
        <a:bodyPr rot="0" spcFirstLastPara="1" vertOverflow="ellipsis" vert="horz" wrap="square" anchor="ctr" anchorCtr="1"/>
        <a:lstStyle/>
        <a:p>
          <a:pPr>
            <a:defRPr sz="1188" b="0" i="0" u="none" strike="noStrike" kern="1200" baseline="0">
              <a:solidFill>
                <a:schemeClr val="tx1"/>
              </a:solidFill>
              <a:latin typeface="Museo Sans 300" panose="02000000000000000000" pitchFamily="50" charset="0"/>
              <a:ea typeface="+mn-ea"/>
              <a:cs typeface="+mn-cs"/>
            </a:defRPr>
          </a:pPr>
          <a:endParaRPr lang="es-SV"/>
        </a:p>
      </c:txPr>
    </c:legend>
    <c:plotVisOnly val="1"/>
    <c:dispBlanksAs val="gap"/>
    <c:showDLblsOverMax val="0"/>
  </c:chart>
  <c:spPr>
    <a:noFill/>
    <a:ln w="6350" cap="flat" cmpd="sng" algn="ctr">
      <a:noFill/>
      <a:prstDash val="solid"/>
      <a:miter lim="800000"/>
    </a:ln>
    <a:effectLst/>
  </c:spPr>
  <c:txPr>
    <a:bodyPr/>
    <a:lstStyle/>
    <a:p>
      <a:pPr>
        <a:defRPr/>
      </a:pPr>
      <a:endParaRPr lang="es-SV"/>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3"/>
    </mc:Choice>
    <mc:Fallback>
      <c:style val="3"/>
    </mc:Fallback>
  </mc:AlternateContent>
  <c:chart>
    <c:autoTitleDeleted val="0"/>
    <c:plotArea>
      <c:layout/>
      <c:barChart>
        <c:barDir val="col"/>
        <c:grouping val="clustered"/>
        <c:varyColors val="0"/>
        <c:ser>
          <c:idx val="0"/>
          <c:order val="0"/>
          <c:tx>
            <c:strRef>
              <c:f>Hoja1!$B$1</c:f>
              <c:strCache>
                <c:ptCount val="1"/>
                <c:pt idx="0">
                  <c:v>IVA</c:v>
                </c:pt>
              </c:strCache>
            </c:strRef>
          </c:tx>
          <c:spPr>
            <a:solidFill>
              <a:schemeClr val="accent1">
                <a:shade val="50000"/>
              </a:schemeClr>
            </a:solidFill>
            <a:ln>
              <a:noFill/>
            </a:ln>
            <a:effectLst/>
            <a:scene3d>
              <a:camera prst="orthographicFront"/>
              <a:lightRig rig="threePt" dir="t">
                <a:rot lat="0" lon="0" rev="1200000"/>
              </a:lightRig>
            </a:scene3d>
            <a:sp3d>
              <a:bevelT w="63500" h="25400"/>
            </a:sp3d>
          </c:spPr>
          <c:invertIfNegative val="0"/>
          <c:dLbls>
            <c:spPr>
              <a:noFill/>
              <a:ln w="25264">
                <a:noFill/>
              </a:ln>
              <a:effectLst/>
            </c:spPr>
            <c:txPr>
              <a:bodyPr rot="-5400000" spcFirstLastPara="1" vertOverflow="ellipsis" wrap="square" lIns="38100" tIns="19050" rIns="38100" bIns="19050" anchor="ctr" anchorCtr="1">
                <a:spAutoFit/>
              </a:bodyPr>
              <a:lstStyle/>
              <a:p>
                <a:pPr>
                  <a:defRPr sz="1188" b="0" i="0" u="none" strike="noStrike" kern="1200" baseline="0">
                    <a:solidFill>
                      <a:schemeClr val="tx1"/>
                    </a:solidFill>
                    <a:latin typeface="Museo Sans 300" panose="02000000000000000000" pitchFamily="50" charset="0"/>
                    <a:ea typeface="+mn-ea"/>
                    <a:cs typeface="+mn-cs"/>
                  </a:defRPr>
                </a:pPr>
                <a:endParaRPr lang="es-SV"/>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Hoja1!$A$2:$A$24</c:f>
              <c:numCache>
                <c:formatCode>General</c:formatCode>
                <c:ptCount val="6"/>
                <c:pt idx="0">
                  <c:v>2017</c:v>
                </c:pt>
                <c:pt idx="1">
                  <c:v>2018</c:v>
                </c:pt>
                <c:pt idx="2">
                  <c:v>2019</c:v>
                </c:pt>
                <c:pt idx="3">
                  <c:v>2020</c:v>
                </c:pt>
                <c:pt idx="4">
                  <c:v>2021</c:v>
                </c:pt>
                <c:pt idx="5">
                  <c:v>2022</c:v>
                </c:pt>
              </c:numCache>
            </c:numRef>
          </c:cat>
          <c:val>
            <c:numRef>
              <c:f>Hoja1!$B$2:$B$24</c:f>
              <c:numCache>
                <c:formatCode>#,##0.0</c:formatCode>
                <c:ptCount val="6"/>
                <c:pt idx="0">
                  <c:v>1946.9405661500002</c:v>
                </c:pt>
                <c:pt idx="1">
                  <c:v>2103.3837727989999</c:v>
                </c:pt>
                <c:pt idx="2">
                  <c:v>2215.0611498799999</c:v>
                </c:pt>
                <c:pt idx="3">
                  <c:v>2072.8570580400001</c:v>
                </c:pt>
                <c:pt idx="4">
                  <c:v>2790.5034460399997</c:v>
                </c:pt>
                <c:pt idx="5">
                  <c:v>3024.8313005</c:v>
                </c:pt>
              </c:numCache>
            </c:numRef>
          </c:val>
          <c:extLst>
            <c:ext xmlns:c16="http://schemas.microsoft.com/office/drawing/2014/chart" uri="{C3380CC4-5D6E-409C-BE32-E72D297353CC}">
              <c16:uniqueId val="{00000000-269D-4222-A316-C4823601BF17}"/>
            </c:ext>
          </c:extLst>
        </c:ser>
        <c:ser>
          <c:idx val="1"/>
          <c:order val="1"/>
          <c:tx>
            <c:strRef>
              <c:f>Hoja1!$C$1</c:f>
              <c:strCache>
                <c:ptCount val="1"/>
                <c:pt idx="0">
                  <c:v>Renta</c:v>
                </c:pt>
              </c:strCache>
            </c:strRef>
          </c:tx>
          <c:spPr>
            <a:solidFill>
              <a:schemeClr val="accent1">
                <a:shade val="70000"/>
              </a:schemeClr>
            </a:solidFill>
            <a:ln>
              <a:noFill/>
            </a:ln>
            <a:effectLst/>
            <a:scene3d>
              <a:camera prst="orthographicFront"/>
              <a:lightRig rig="threePt" dir="t">
                <a:rot lat="0" lon="0" rev="1200000"/>
              </a:lightRig>
            </a:scene3d>
            <a:sp3d>
              <a:bevelT w="63500" h="25400"/>
            </a:sp3d>
          </c:spPr>
          <c:invertIfNegative val="0"/>
          <c:dLbls>
            <c:spPr>
              <a:noFill/>
              <a:ln w="25264">
                <a:noFill/>
              </a:ln>
              <a:effectLst/>
            </c:spPr>
            <c:txPr>
              <a:bodyPr rot="-5400000" spcFirstLastPara="1" vertOverflow="ellipsis" wrap="square" lIns="38100" tIns="19050" rIns="38100" bIns="19050" anchor="ctr" anchorCtr="1">
                <a:spAutoFit/>
              </a:bodyPr>
              <a:lstStyle/>
              <a:p>
                <a:pPr>
                  <a:defRPr sz="1188" b="0" i="0" u="none" strike="noStrike" kern="1200" baseline="0">
                    <a:solidFill>
                      <a:schemeClr val="tx1"/>
                    </a:solidFill>
                    <a:latin typeface="Museo Sans 300" panose="02000000000000000000" pitchFamily="50" charset="0"/>
                    <a:ea typeface="+mn-ea"/>
                    <a:cs typeface="+mn-cs"/>
                  </a:defRPr>
                </a:pPr>
                <a:endParaRPr lang="es-SV"/>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Hoja1!$A$2:$A$24</c:f>
              <c:numCache>
                <c:formatCode>General</c:formatCode>
                <c:ptCount val="6"/>
                <c:pt idx="0">
                  <c:v>2017</c:v>
                </c:pt>
                <c:pt idx="1">
                  <c:v>2018</c:v>
                </c:pt>
                <c:pt idx="2">
                  <c:v>2019</c:v>
                </c:pt>
                <c:pt idx="3">
                  <c:v>2020</c:v>
                </c:pt>
                <c:pt idx="4">
                  <c:v>2021</c:v>
                </c:pt>
                <c:pt idx="5">
                  <c:v>2022</c:v>
                </c:pt>
              </c:numCache>
            </c:numRef>
          </c:cat>
          <c:val>
            <c:numRef>
              <c:f>Hoja1!$C$2:$C$24</c:f>
              <c:numCache>
                <c:formatCode>#,##0.0</c:formatCode>
                <c:ptCount val="6"/>
                <c:pt idx="0">
                  <c:v>1773.16475186</c:v>
                </c:pt>
                <c:pt idx="1">
                  <c:v>1859.7793032</c:v>
                </c:pt>
                <c:pt idx="2">
                  <c:v>1933.5449050500001</c:v>
                </c:pt>
                <c:pt idx="3">
                  <c:v>1907.0682485400002</c:v>
                </c:pt>
                <c:pt idx="4">
                  <c:v>2225.8317137199997</c:v>
                </c:pt>
                <c:pt idx="5">
                  <c:v>2782.2825235800005</c:v>
                </c:pt>
              </c:numCache>
            </c:numRef>
          </c:val>
          <c:extLst>
            <c:ext xmlns:c16="http://schemas.microsoft.com/office/drawing/2014/chart" uri="{C3380CC4-5D6E-409C-BE32-E72D297353CC}">
              <c16:uniqueId val="{00000001-269D-4222-A316-C4823601BF17}"/>
            </c:ext>
          </c:extLst>
        </c:ser>
        <c:ser>
          <c:idx val="2"/>
          <c:order val="2"/>
          <c:tx>
            <c:strRef>
              <c:f>Hoja1!$D$1</c:f>
              <c:strCache>
                <c:ptCount val="1"/>
                <c:pt idx="0">
                  <c:v>Aranceles</c:v>
                </c:pt>
              </c:strCache>
            </c:strRef>
          </c:tx>
          <c:spPr>
            <a:solidFill>
              <a:schemeClr val="accent1">
                <a:shade val="90000"/>
              </a:schemeClr>
            </a:solidFill>
            <a:ln>
              <a:noFill/>
            </a:ln>
            <a:effectLst/>
            <a:scene3d>
              <a:camera prst="orthographicFront"/>
              <a:lightRig rig="threePt" dir="t">
                <a:rot lat="0" lon="0" rev="1200000"/>
              </a:lightRig>
            </a:scene3d>
            <a:sp3d>
              <a:bevelT w="63500" h="25400"/>
            </a:sp3d>
          </c:spPr>
          <c:invertIfNegative val="0"/>
          <c:dLbls>
            <c:spPr>
              <a:noFill/>
              <a:ln w="25264">
                <a:noFill/>
              </a:ln>
              <a:effectLst/>
            </c:spPr>
            <c:txPr>
              <a:bodyPr rot="-5400000" spcFirstLastPara="1" vertOverflow="ellipsis" wrap="square" lIns="38100" tIns="19050" rIns="38100" bIns="19050" anchor="ctr" anchorCtr="1">
                <a:spAutoFit/>
              </a:bodyPr>
              <a:lstStyle/>
              <a:p>
                <a:pPr>
                  <a:defRPr sz="1188" b="0" i="0" u="none" strike="noStrike" kern="1200" baseline="0">
                    <a:solidFill>
                      <a:schemeClr val="tx1"/>
                    </a:solidFill>
                    <a:latin typeface="Museo Sans 300" panose="02000000000000000000" pitchFamily="50" charset="0"/>
                    <a:ea typeface="+mn-ea"/>
                    <a:cs typeface="+mn-cs"/>
                  </a:defRPr>
                </a:pPr>
                <a:endParaRPr lang="es-SV"/>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Hoja1!$A$2:$A$24</c:f>
              <c:numCache>
                <c:formatCode>General</c:formatCode>
                <c:ptCount val="6"/>
                <c:pt idx="0">
                  <c:v>2017</c:v>
                </c:pt>
                <c:pt idx="1">
                  <c:v>2018</c:v>
                </c:pt>
                <c:pt idx="2">
                  <c:v>2019</c:v>
                </c:pt>
                <c:pt idx="3">
                  <c:v>2020</c:v>
                </c:pt>
                <c:pt idx="4">
                  <c:v>2021</c:v>
                </c:pt>
                <c:pt idx="5">
                  <c:v>2022</c:v>
                </c:pt>
              </c:numCache>
            </c:numRef>
          </c:cat>
          <c:val>
            <c:numRef>
              <c:f>Hoja1!$D$2:$D$24</c:f>
              <c:numCache>
                <c:formatCode>#,##0.0</c:formatCode>
                <c:ptCount val="6"/>
                <c:pt idx="0">
                  <c:v>210.81341880999997</c:v>
                </c:pt>
                <c:pt idx="1">
                  <c:v>227.42140379999998</c:v>
                </c:pt>
                <c:pt idx="2">
                  <c:v>232.05654488000002</c:v>
                </c:pt>
                <c:pt idx="3">
                  <c:v>186.79061583999999</c:v>
                </c:pt>
                <c:pt idx="4">
                  <c:v>291.16177520000002</c:v>
                </c:pt>
                <c:pt idx="5">
                  <c:v>318.72653344000003</c:v>
                </c:pt>
              </c:numCache>
            </c:numRef>
          </c:val>
          <c:extLst>
            <c:ext xmlns:c16="http://schemas.microsoft.com/office/drawing/2014/chart" uri="{C3380CC4-5D6E-409C-BE32-E72D297353CC}">
              <c16:uniqueId val="{00000002-269D-4222-A316-C4823601BF17}"/>
            </c:ext>
          </c:extLst>
        </c:ser>
        <c:ser>
          <c:idx val="3"/>
          <c:order val="3"/>
          <c:tx>
            <c:strRef>
              <c:f>Hoja1!$E$1</c:f>
              <c:strCache>
                <c:ptCount val="1"/>
                <c:pt idx="0">
                  <c:v>Especificos</c:v>
                </c:pt>
              </c:strCache>
            </c:strRef>
          </c:tx>
          <c:spPr>
            <a:solidFill>
              <a:schemeClr val="accent1">
                <a:tint val="90000"/>
              </a:schemeClr>
            </a:solidFill>
            <a:ln>
              <a:noFill/>
            </a:ln>
            <a:effectLst/>
            <a:scene3d>
              <a:camera prst="orthographicFront"/>
              <a:lightRig rig="threePt" dir="t">
                <a:rot lat="0" lon="0" rev="1200000"/>
              </a:lightRig>
            </a:scene3d>
            <a:sp3d>
              <a:bevelT w="63500" h="25400"/>
            </a:sp3d>
          </c:spPr>
          <c:invertIfNegative val="0"/>
          <c:dLbls>
            <c:spPr>
              <a:noFill/>
              <a:ln w="25264">
                <a:noFill/>
              </a:ln>
              <a:effectLst/>
            </c:spPr>
            <c:txPr>
              <a:bodyPr rot="-5400000" spcFirstLastPara="1" vertOverflow="ellipsis" wrap="square" lIns="38100" tIns="19050" rIns="38100" bIns="19050" anchor="ctr" anchorCtr="1">
                <a:spAutoFit/>
              </a:bodyPr>
              <a:lstStyle/>
              <a:p>
                <a:pPr>
                  <a:defRPr sz="1188" b="0" i="0" u="none" strike="noStrike" kern="1200" baseline="0">
                    <a:solidFill>
                      <a:schemeClr val="tx1"/>
                    </a:solidFill>
                    <a:latin typeface="Museo Sans 300" panose="02000000000000000000" pitchFamily="50" charset="0"/>
                    <a:ea typeface="+mn-ea"/>
                    <a:cs typeface="+mn-cs"/>
                  </a:defRPr>
                </a:pPr>
                <a:endParaRPr lang="es-SV"/>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Hoja1!$A$2:$A$24</c:f>
              <c:numCache>
                <c:formatCode>General</c:formatCode>
                <c:ptCount val="6"/>
                <c:pt idx="0">
                  <c:v>2017</c:v>
                </c:pt>
                <c:pt idx="1">
                  <c:v>2018</c:v>
                </c:pt>
                <c:pt idx="2">
                  <c:v>2019</c:v>
                </c:pt>
                <c:pt idx="3">
                  <c:v>2020</c:v>
                </c:pt>
                <c:pt idx="4">
                  <c:v>2021</c:v>
                </c:pt>
                <c:pt idx="5">
                  <c:v>2022</c:v>
                </c:pt>
              </c:numCache>
            </c:numRef>
          </c:cat>
          <c:val>
            <c:numRef>
              <c:f>Hoja1!$E$2:$E$24</c:f>
              <c:numCache>
                <c:formatCode>#,##0.0</c:formatCode>
                <c:ptCount val="6"/>
                <c:pt idx="0">
                  <c:v>173.22567344300003</c:v>
                </c:pt>
                <c:pt idx="1">
                  <c:v>177.97272160999998</c:v>
                </c:pt>
                <c:pt idx="2">
                  <c:v>192.25011790000002</c:v>
                </c:pt>
                <c:pt idx="3">
                  <c:v>184.97245905</c:v>
                </c:pt>
                <c:pt idx="4">
                  <c:v>225.21504154000002</c:v>
                </c:pt>
                <c:pt idx="5">
                  <c:v>225.92064607000003</c:v>
                </c:pt>
              </c:numCache>
            </c:numRef>
          </c:val>
          <c:extLst>
            <c:ext xmlns:c16="http://schemas.microsoft.com/office/drawing/2014/chart" uri="{C3380CC4-5D6E-409C-BE32-E72D297353CC}">
              <c16:uniqueId val="{00000003-269D-4222-A316-C4823601BF17}"/>
            </c:ext>
          </c:extLst>
        </c:ser>
        <c:ser>
          <c:idx val="4"/>
          <c:order val="4"/>
          <c:tx>
            <c:strRef>
              <c:f>Hoja1!$F$1</c:f>
              <c:strCache>
                <c:ptCount val="1"/>
                <c:pt idx="0">
                  <c:v>Contribuciones Especiales</c:v>
                </c:pt>
              </c:strCache>
            </c:strRef>
          </c:tx>
          <c:spPr>
            <a:solidFill>
              <a:schemeClr val="accent1">
                <a:tint val="70000"/>
              </a:schemeClr>
            </a:solidFill>
            <a:ln>
              <a:noFill/>
            </a:ln>
            <a:effectLst/>
            <a:scene3d>
              <a:camera prst="orthographicFront"/>
              <a:lightRig rig="threePt" dir="t">
                <a:rot lat="0" lon="0" rev="1200000"/>
              </a:lightRig>
            </a:scene3d>
            <a:sp3d>
              <a:bevelT w="63500" h="25400"/>
            </a:sp3d>
          </c:spPr>
          <c:invertIfNegative val="0"/>
          <c:dLbls>
            <c:spPr>
              <a:noFill/>
              <a:ln w="25264">
                <a:noFill/>
              </a:ln>
              <a:effectLst/>
            </c:spPr>
            <c:txPr>
              <a:bodyPr rot="-5400000" spcFirstLastPara="1" vertOverflow="ellipsis" wrap="square" lIns="38100" tIns="19050" rIns="38100" bIns="19050" anchor="ctr" anchorCtr="1">
                <a:spAutoFit/>
              </a:bodyPr>
              <a:lstStyle/>
              <a:p>
                <a:pPr>
                  <a:defRPr sz="1188" b="0" i="0" u="none" strike="noStrike" kern="1200" baseline="0">
                    <a:solidFill>
                      <a:schemeClr val="tx1"/>
                    </a:solidFill>
                    <a:latin typeface="Museo Sans 300" panose="02000000000000000000" pitchFamily="50" charset="0"/>
                    <a:ea typeface="+mn-ea"/>
                    <a:cs typeface="+mn-cs"/>
                  </a:defRPr>
                </a:pPr>
                <a:endParaRPr lang="es-SV"/>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Hoja1!$A$2:$A$24</c:f>
              <c:numCache>
                <c:formatCode>General</c:formatCode>
                <c:ptCount val="6"/>
                <c:pt idx="0">
                  <c:v>2017</c:v>
                </c:pt>
                <c:pt idx="1">
                  <c:v>2018</c:v>
                </c:pt>
                <c:pt idx="2">
                  <c:v>2019</c:v>
                </c:pt>
                <c:pt idx="3">
                  <c:v>2020</c:v>
                </c:pt>
                <c:pt idx="4">
                  <c:v>2021</c:v>
                </c:pt>
                <c:pt idx="5">
                  <c:v>2022</c:v>
                </c:pt>
              </c:numCache>
            </c:numRef>
          </c:cat>
          <c:val>
            <c:numRef>
              <c:f>Hoja1!$F$2:$F$24</c:f>
              <c:numCache>
                <c:formatCode>#,##0.0</c:formatCode>
                <c:ptCount val="6"/>
                <c:pt idx="0">
                  <c:v>261.20578659</c:v>
                </c:pt>
                <c:pt idx="1">
                  <c:v>270.31263015000002</c:v>
                </c:pt>
                <c:pt idx="2">
                  <c:v>286.53287723999995</c:v>
                </c:pt>
                <c:pt idx="3">
                  <c:v>241.11117546399998</c:v>
                </c:pt>
                <c:pt idx="4">
                  <c:v>239.37135744</c:v>
                </c:pt>
                <c:pt idx="5">
                  <c:v>148.80247495</c:v>
                </c:pt>
              </c:numCache>
            </c:numRef>
          </c:val>
          <c:extLst>
            <c:ext xmlns:c16="http://schemas.microsoft.com/office/drawing/2014/chart" uri="{C3380CC4-5D6E-409C-BE32-E72D297353CC}">
              <c16:uniqueId val="{00000004-269D-4222-A316-C4823601BF17}"/>
            </c:ext>
          </c:extLst>
        </c:ser>
        <c:ser>
          <c:idx val="5"/>
          <c:order val="5"/>
          <c:tx>
            <c:strRef>
              <c:f>Hoja1!$G$1</c:f>
              <c:strCache>
                <c:ptCount val="1"/>
                <c:pt idx="0">
                  <c:v>Otros</c:v>
                </c:pt>
              </c:strCache>
            </c:strRef>
          </c:tx>
          <c:spPr>
            <a:solidFill>
              <a:schemeClr val="accent1">
                <a:tint val="50000"/>
              </a:schemeClr>
            </a:solidFill>
            <a:ln>
              <a:noFill/>
            </a:ln>
            <a:effectLst/>
            <a:scene3d>
              <a:camera prst="orthographicFront"/>
              <a:lightRig rig="threePt" dir="t">
                <a:rot lat="0" lon="0" rev="1200000"/>
              </a:lightRig>
            </a:scene3d>
            <a:sp3d>
              <a:bevelT w="63500" h="25400"/>
            </a:sp3d>
          </c:spPr>
          <c:invertIfNegative val="0"/>
          <c:dLbls>
            <c:spPr>
              <a:noFill/>
              <a:ln w="25264">
                <a:noFill/>
              </a:ln>
              <a:effectLst/>
            </c:spPr>
            <c:txPr>
              <a:bodyPr rot="-5400000" spcFirstLastPara="1" vertOverflow="ellipsis" wrap="square" lIns="38100" tIns="19050" rIns="38100" bIns="19050" anchor="ctr" anchorCtr="1">
                <a:spAutoFit/>
              </a:bodyPr>
              <a:lstStyle/>
              <a:p>
                <a:pPr>
                  <a:defRPr sz="1188" b="0" i="0" u="none" strike="noStrike" kern="1200" baseline="0">
                    <a:solidFill>
                      <a:schemeClr val="tx1"/>
                    </a:solidFill>
                    <a:latin typeface="Museo Sans 300" panose="02000000000000000000" pitchFamily="50" charset="0"/>
                    <a:ea typeface="+mn-ea"/>
                    <a:cs typeface="+mn-cs"/>
                  </a:defRPr>
                </a:pPr>
                <a:endParaRPr lang="es-SV"/>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Hoja1!$A$2:$A$24</c:f>
              <c:numCache>
                <c:formatCode>General</c:formatCode>
                <c:ptCount val="6"/>
                <c:pt idx="0">
                  <c:v>2017</c:v>
                </c:pt>
                <c:pt idx="1">
                  <c:v>2018</c:v>
                </c:pt>
                <c:pt idx="2">
                  <c:v>2019</c:v>
                </c:pt>
                <c:pt idx="3">
                  <c:v>2020</c:v>
                </c:pt>
                <c:pt idx="4">
                  <c:v>2021</c:v>
                </c:pt>
                <c:pt idx="5">
                  <c:v>2022</c:v>
                </c:pt>
              </c:numCache>
            </c:numRef>
          </c:cat>
          <c:val>
            <c:numRef>
              <c:f>Hoja1!$G$2:$G$24</c:f>
              <c:numCache>
                <c:formatCode>#,##0.0</c:formatCode>
                <c:ptCount val="6"/>
                <c:pt idx="0">
                  <c:v>122.82912459000001</c:v>
                </c:pt>
                <c:pt idx="1">
                  <c:v>130.43224348000001</c:v>
                </c:pt>
                <c:pt idx="2">
                  <c:v>54.218569959999996</c:v>
                </c:pt>
                <c:pt idx="3">
                  <c:v>33.053583619999998</c:v>
                </c:pt>
                <c:pt idx="4">
                  <c:v>61.464628720000007</c:v>
                </c:pt>
                <c:pt idx="5">
                  <c:v>71.084294199999988</c:v>
                </c:pt>
              </c:numCache>
            </c:numRef>
          </c:val>
          <c:extLst>
            <c:ext xmlns:c16="http://schemas.microsoft.com/office/drawing/2014/chart" uri="{C3380CC4-5D6E-409C-BE32-E72D297353CC}">
              <c16:uniqueId val="{00000005-269D-4222-A316-C4823601BF17}"/>
            </c:ext>
          </c:extLst>
        </c:ser>
        <c:dLbls>
          <c:showLegendKey val="0"/>
          <c:showVal val="0"/>
          <c:showCatName val="0"/>
          <c:showSerName val="0"/>
          <c:showPercent val="0"/>
          <c:showBubbleSize val="0"/>
        </c:dLbls>
        <c:gapWidth val="40"/>
        <c:axId val="1372432688"/>
        <c:axId val="1"/>
      </c:barChart>
      <c:catAx>
        <c:axId val="1372432688"/>
        <c:scaling>
          <c:orientation val="minMax"/>
        </c:scaling>
        <c:delete val="0"/>
        <c:axPos val="b"/>
        <c:numFmt formatCode="General" sourceLinked="1"/>
        <c:majorTickMark val="out"/>
        <c:minorTickMark val="none"/>
        <c:tickLblPos val="nextTo"/>
        <c:spPr>
          <a:noFill/>
          <a:ln w="9458" cap="flat" cmpd="sng" algn="ctr">
            <a:solidFill>
              <a:srgbClr val="D9D9D9"/>
            </a:solidFill>
            <a:prstDash val="solid"/>
            <a:round/>
          </a:ln>
          <a:effectLst/>
        </c:spPr>
        <c:txPr>
          <a:bodyPr rot="-60000000" spcFirstLastPara="1" vertOverflow="ellipsis" vert="horz" wrap="square" anchor="ctr" anchorCtr="1"/>
          <a:lstStyle/>
          <a:p>
            <a:pPr>
              <a:defRPr sz="1188" b="0" i="0" u="none" strike="noStrike" kern="1200" baseline="0">
                <a:solidFill>
                  <a:schemeClr val="tx1"/>
                </a:solidFill>
                <a:latin typeface="Museo Sans 300" panose="02000000000000000000" pitchFamily="50" charset="0"/>
                <a:ea typeface="+mn-ea"/>
                <a:cs typeface="+mn-cs"/>
              </a:defRPr>
            </a:pPr>
            <a:endParaRPr lang="es-SV"/>
          </a:p>
        </c:txPr>
        <c:crossAx val="1"/>
        <c:crosses val="autoZero"/>
        <c:auto val="1"/>
        <c:lblAlgn val="ctr"/>
        <c:lblOffset val="100"/>
        <c:noMultiLvlLbl val="0"/>
      </c:catAx>
      <c:valAx>
        <c:axId val="1"/>
        <c:scaling>
          <c:orientation val="minMax"/>
        </c:scaling>
        <c:delete val="0"/>
        <c:axPos val="l"/>
        <c:majorGridlines>
          <c:spPr>
            <a:ln w="6350" cap="flat" cmpd="sng" algn="ctr">
              <a:solidFill>
                <a:srgbClr val="D9D9D9"/>
              </a:solidFill>
              <a:prstDash val="solid"/>
              <a:round/>
            </a:ln>
            <a:effectLst/>
          </c:spPr>
        </c:majorGridlines>
        <c:numFmt formatCode="#,##0.0" sourceLinked="1"/>
        <c:majorTickMark val="out"/>
        <c:minorTickMark val="none"/>
        <c:tickLblPos val="nextTo"/>
        <c:spPr>
          <a:noFill/>
          <a:ln w="6350" cap="flat" cmpd="sng" algn="ctr">
            <a:noFill/>
            <a:prstDash val="solid"/>
            <a:round/>
          </a:ln>
          <a:effectLst/>
        </c:spPr>
        <c:txPr>
          <a:bodyPr rot="-60000000" spcFirstLastPara="1" vertOverflow="ellipsis" vert="horz" wrap="square" anchor="ctr" anchorCtr="1"/>
          <a:lstStyle/>
          <a:p>
            <a:pPr>
              <a:defRPr sz="1188" b="0" i="0" u="none" strike="noStrike" kern="1200" baseline="0">
                <a:solidFill>
                  <a:schemeClr val="tx1"/>
                </a:solidFill>
                <a:latin typeface="Museo Sans 300" panose="02000000000000000000" pitchFamily="50" charset="0"/>
                <a:ea typeface="+mn-ea"/>
                <a:cs typeface="+mn-cs"/>
              </a:defRPr>
            </a:pPr>
            <a:endParaRPr lang="es-SV"/>
          </a:p>
        </c:txPr>
        <c:crossAx val="1372432688"/>
        <c:crosses val="autoZero"/>
        <c:crossBetween val="between"/>
      </c:valAx>
      <c:spPr>
        <a:noFill/>
        <a:ln w="25359">
          <a:noFill/>
        </a:ln>
        <a:effectLst/>
      </c:spPr>
    </c:plotArea>
    <c:legend>
      <c:legendPos val="b"/>
      <c:overlay val="0"/>
      <c:spPr>
        <a:noFill/>
        <a:ln w="25264">
          <a:noFill/>
        </a:ln>
        <a:effectLst/>
      </c:spPr>
      <c:txPr>
        <a:bodyPr rot="0" spcFirstLastPara="1" vertOverflow="ellipsis" vert="horz" wrap="square" anchor="ctr" anchorCtr="1"/>
        <a:lstStyle/>
        <a:p>
          <a:pPr>
            <a:defRPr sz="1188" b="0" i="0" u="none" strike="noStrike" kern="1200" baseline="0">
              <a:solidFill>
                <a:schemeClr val="tx1"/>
              </a:solidFill>
              <a:latin typeface="Museo Sans 300" panose="02000000000000000000" pitchFamily="50" charset="0"/>
              <a:ea typeface="+mn-ea"/>
              <a:cs typeface="+mn-cs"/>
            </a:defRPr>
          </a:pPr>
          <a:endParaRPr lang="es-SV"/>
        </a:p>
      </c:txPr>
    </c:legend>
    <c:plotVisOnly val="1"/>
    <c:dispBlanksAs val="gap"/>
    <c:showDLblsOverMax val="0"/>
  </c:chart>
  <c:spPr>
    <a:noFill/>
    <a:ln w="6350" cap="flat" cmpd="sng" algn="ctr">
      <a:noFill/>
      <a:prstDash val="solid"/>
      <a:miter lim="800000"/>
    </a:ln>
    <a:effectLst/>
  </c:spPr>
  <c:txPr>
    <a:bodyPr/>
    <a:lstStyle/>
    <a:p>
      <a:pPr>
        <a:defRPr/>
      </a:pPr>
      <a:endParaRPr lang="es-SV"/>
    </a:p>
  </c:txPr>
  <c:externalData r:id="rId3">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3"/>
    </mc:Choice>
    <mc:Fallback>
      <c:style val="3"/>
    </mc:Fallback>
  </mc:AlternateContent>
  <c:chart>
    <c:autoTitleDeleted val="0"/>
    <c:plotArea>
      <c:layout/>
      <c:barChart>
        <c:barDir val="col"/>
        <c:grouping val="stacked"/>
        <c:varyColors val="0"/>
        <c:ser>
          <c:idx val="0"/>
          <c:order val="0"/>
          <c:tx>
            <c:strRef>
              <c:f>Hoja1!$B$1</c:f>
              <c:strCache>
                <c:ptCount val="1"/>
                <c:pt idx="0">
                  <c:v>Desarrollo Social</c:v>
                </c:pt>
              </c:strCache>
            </c:strRef>
          </c:tx>
          <c:spPr>
            <a:solidFill>
              <a:schemeClr val="accent1">
                <a:shade val="50000"/>
              </a:schemeClr>
            </a:solidFill>
            <a:ln>
              <a:noFill/>
            </a:ln>
            <a:effectLst/>
            <a:scene3d>
              <a:camera prst="orthographicFront"/>
              <a:lightRig rig="threePt" dir="t">
                <a:rot lat="0" lon="0" rev="1200000"/>
              </a:lightRig>
            </a:scene3d>
            <a:sp3d>
              <a:bevelT w="63500" h="25400"/>
            </a:sp3d>
          </c:spPr>
          <c:invertIfNegative val="0"/>
          <c:cat>
            <c:numRef>
              <c:f>Hoja1!$A$2:$A$24</c:f>
              <c:numCache>
                <c:formatCode>General</c:formatCode>
                <c:ptCount val="6"/>
                <c:pt idx="0">
                  <c:v>2017</c:v>
                </c:pt>
                <c:pt idx="1">
                  <c:v>2018</c:v>
                </c:pt>
                <c:pt idx="2">
                  <c:v>2019</c:v>
                </c:pt>
                <c:pt idx="3">
                  <c:v>2020</c:v>
                </c:pt>
                <c:pt idx="4">
                  <c:v>2021</c:v>
                </c:pt>
                <c:pt idx="5">
                  <c:v>2022</c:v>
                </c:pt>
              </c:numCache>
            </c:numRef>
          </c:cat>
          <c:val>
            <c:numRef>
              <c:f>Hoja1!$B$2:$B$24</c:f>
              <c:numCache>
                <c:formatCode>#,##0.0</c:formatCode>
                <c:ptCount val="6"/>
                <c:pt idx="0">
                  <c:v>2283.6</c:v>
                </c:pt>
                <c:pt idx="1">
                  <c:v>2403.8000000000002</c:v>
                </c:pt>
                <c:pt idx="2">
                  <c:v>2569.1999999999998</c:v>
                </c:pt>
                <c:pt idx="3">
                  <c:v>2876.4</c:v>
                </c:pt>
                <c:pt idx="4">
                  <c:v>3370.7</c:v>
                </c:pt>
                <c:pt idx="5">
                  <c:v>3865.8</c:v>
                </c:pt>
              </c:numCache>
            </c:numRef>
          </c:val>
          <c:extLst>
            <c:ext xmlns:c16="http://schemas.microsoft.com/office/drawing/2014/chart" uri="{C3380CC4-5D6E-409C-BE32-E72D297353CC}">
              <c16:uniqueId val="{00000000-2BB4-4287-AC1E-6DBFDA722D90}"/>
            </c:ext>
          </c:extLst>
        </c:ser>
        <c:ser>
          <c:idx val="1"/>
          <c:order val="1"/>
          <c:tx>
            <c:strRef>
              <c:f>Hoja1!$C$1</c:f>
              <c:strCache>
                <c:ptCount val="1"/>
                <c:pt idx="0">
                  <c:v>Apoyo al Desarrollo Económico</c:v>
                </c:pt>
              </c:strCache>
            </c:strRef>
          </c:tx>
          <c:spPr>
            <a:solidFill>
              <a:schemeClr val="accent1">
                <a:shade val="70000"/>
              </a:schemeClr>
            </a:solidFill>
            <a:ln>
              <a:noFill/>
            </a:ln>
            <a:effectLst/>
            <a:scene3d>
              <a:camera prst="orthographicFront"/>
              <a:lightRig rig="threePt" dir="t">
                <a:rot lat="0" lon="0" rev="1200000"/>
              </a:lightRig>
            </a:scene3d>
            <a:sp3d>
              <a:bevelT w="63500" h="25400"/>
            </a:sp3d>
          </c:spPr>
          <c:invertIfNegative val="0"/>
          <c:cat>
            <c:numRef>
              <c:f>Hoja1!$A$2:$A$24</c:f>
              <c:numCache>
                <c:formatCode>General</c:formatCode>
                <c:ptCount val="6"/>
                <c:pt idx="0">
                  <c:v>2017</c:v>
                </c:pt>
                <c:pt idx="1">
                  <c:v>2018</c:v>
                </c:pt>
                <c:pt idx="2">
                  <c:v>2019</c:v>
                </c:pt>
                <c:pt idx="3">
                  <c:v>2020</c:v>
                </c:pt>
                <c:pt idx="4">
                  <c:v>2021</c:v>
                </c:pt>
                <c:pt idx="5">
                  <c:v>2022</c:v>
                </c:pt>
              </c:numCache>
            </c:numRef>
          </c:cat>
          <c:val>
            <c:numRef>
              <c:f>Hoja1!$C$2:$C$24</c:f>
              <c:numCache>
                <c:formatCode>#,##0.0</c:formatCode>
                <c:ptCount val="6"/>
                <c:pt idx="0">
                  <c:v>535.1</c:v>
                </c:pt>
                <c:pt idx="1">
                  <c:v>543.20000000000005</c:v>
                </c:pt>
                <c:pt idx="2">
                  <c:v>619.6</c:v>
                </c:pt>
                <c:pt idx="3">
                  <c:v>1224.7</c:v>
                </c:pt>
                <c:pt idx="4">
                  <c:v>812.9</c:v>
                </c:pt>
                <c:pt idx="5">
                  <c:v>785.4</c:v>
                </c:pt>
              </c:numCache>
            </c:numRef>
          </c:val>
          <c:extLst>
            <c:ext xmlns:c16="http://schemas.microsoft.com/office/drawing/2014/chart" uri="{C3380CC4-5D6E-409C-BE32-E72D297353CC}">
              <c16:uniqueId val="{00000001-2BB4-4287-AC1E-6DBFDA722D90}"/>
            </c:ext>
          </c:extLst>
        </c:ser>
        <c:ser>
          <c:idx val="2"/>
          <c:order val="2"/>
          <c:tx>
            <c:strRef>
              <c:f>Hoja1!$D$1</c:f>
              <c:strCache>
                <c:ptCount val="1"/>
                <c:pt idx="0">
                  <c:v>Deuda Pública</c:v>
                </c:pt>
              </c:strCache>
            </c:strRef>
          </c:tx>
          <c:spPr>
            <a:solidFill>
              <a:schemeClr val="accent1">
                <a:shade val="90000"/>
              </a:schemeClr>
            </a:solidFill>
            <a:ln>
              <a:noFill/>
            </a:ln>
            <a:effectLst/>
            <a:scene3d>
              <a:camera prst="orthographicFront"/>
              <a:lightRig rig="threePt" dir="t">
                <a:rot lat="0" lon="0" rev="1200000"/>
              </a:lightRig>
            </a:scene3d>
            <a:sp3d>
              <a:bevelT w="63500" h="25400"/>
            </a:sp3d>
          </c:spPr>
          <c:invertIfNegative val="0"/>
          <c:cat>
            <c:numRef>
              <c:f>Hoja1!$A$2:$A$24</c:f>
              <c:numCache>
                <c:formatCode>General</c:formatCode>
                <c:ptCount val="6"/>
                <c:pt idx="0">
                  <c:v>2017</c:v>
                </c:pt>
                <c:pt idx="1">
                  <c:v>2018</c:v>
                </c:pt>
                <c:pt idx="2">
                  <c:v>2019</c:v>
                </c:pt>
                <c:pt idx="3">
                  <c:v>2020</c:v>
                </c:pt>
                <c:pt idx="4">
                  <c:v>2021</c:v>
                </c:pt>
                <c:pt idx="5">
                  <c:v>2022</c:v>
                </c:pt>
              </c:numCache>
            </c:numRef>
          </c:cat>
          <c:val>
            <c:numRef>
              <c:f>Hoja1!$D$2:$D$24</c:f>
              <c:numCache>
                <c:formatCode>#,##0.0</c:formatCode>
                <c:ptCount val="6"/>
                <c:pt idx="0">
                  <c:v>969.5</c:v>
                </c:pt>
                <c:pt idx="1">
                  <c:v>1017.7</c:v>
                </c:pt>
                <c:pt idx="2">
                  <c:v>1829.2</c:v>
                </c:pt>
                <c:pt idx="3">
                  <c:v>1066.8</c:v>
                </c:pt>
                <c:pt idx="4">
                  <c:v>1220.5999999999999</c:v>
                </c:pt>
                <c:pt idx="5">
                  <c:v>1947.2</c:v>
                </c:pt>
              </c:numCache>
            </c:numRef>
          </c:val>
          <c:extLst>
            <c:ext xmlns:c16="http://schemas.microsoft.com/office/drawing/2014/chart" uri="{C3380CC4-5D6E-409C-BE32-E72D297353CC}">
              <c16:uniqueId val="{00000002-2BB4-4287-AC1E-6DBFDA722D90}"/>
            </c:ext>
          </c:extLst>
        </c:ser>
        <c:ser>
          <c:idx val="3"/>
          <c:order val="3"/>
          <c:tx>
            <c:strRef>
              <c:f>Hoja1!$E$1</c:f>
              <c:strCache>
                <c:ptCount val="1"/>
                <c:pt idx="0">
                  <c:v>Conducción Administrativa</c:v>
                </c:pt>
              </c:strCache>
            </c:strRef>
          </c:tx>
          <c:spPr>
            <a:solidFill>
              <a:schemeClr val="accent1">
                <a:tint val="90000"/>
              </a:schemeClr>
            </a:solidFill>
            <a:ln>
              <a:noFill/>
            </a:ln>
            <a:effectLst/>
            <a:scene3d>
              <a:camera prst="orthographicFront"/>
              <a:lightRig rig="threePt" dir="t">
                <a:rot lat="0" lon="0" rev="1200000"/>
              </a:lightRig>
            </a:scene3d>
            <a:sp3d>
              <a:bevelT w="63500" h="25400"/>
            </a:sp3d>
          </c:spPr>
          <c:invertIfNegative val="0"/>
          <c:cat>
            <c:numRef>
              <c:f>Hoja1!$A$2:$A$24</c:f>
              <c:numCache>
                <c:formatCode>General</c:formatCode>
                <c:ptCount val="6"/>
                <c:pt idx="0">
                  <c:v>2017</c:v>
                </c:pt>
                <c:pt idx="1">
                  <c:v>2018</c:v>
                </c:pt>
                <c:pt idx="2">
                  <c:v>2019</c:v>
                </c:pt>
                <c:pt idx="3">
                  <c:v>2020</c:v>
                </c:pt>
                <c:pt idx="4">
                  <c:v>2021</c:v>
                </c:pt>
                <c:pt idx="5">
                  <c:v>2022</c:v>
                </c:pt>
              </c:numCache>
            </c:numRef>
          </c:cat>
          <c:val>
            <c:numRef>
              <c:f>Hoja1!$E$2:$E$24</c:f>
              <c:numCache>
                <c:formatCode>#,##0.0</c:formatCode>
                <c:ptCount val="6"/>
                <c:pt idx="0">
                  <c:v>510.4</c:v>
                </c:pt>
                <c:pt idx="1">
                  <c:v>540.5</c:v>
                </c:pt>
                <c:pt idx="2">
                  <c:v>537.6</c:v>
                </c:pt>
                <c:pt idx="3">
                  <c:v>557.6</c:v>
                </c:pt>
                <c:pt idx="4">
                  <c:v>672.9</c:v>
                </c:pt>
                <c:pt idx="5">
                  <c:v>662.3</c:v>
                </c:pt>
              </c:numCache>
            </c:numRef>
          </c:val>
          <c:extLst>
            <c:ext xmlns:c16="http://schemas.microsoft.com/office/drawing/2014/chart" uri="{C3380CC4-5D6E-409C-BE32-E72D297353CC}">
              <c16:uniqueId val="{00000003-2BB4-4287-AC1E-6DBFDA722D90}"/>
            </c:ext>
          </c:extLst>
        </c:ser>
        <c:ser>
          <c:idx val="4"/>
          <c:order val="4"/>
          <c:tx>
            <c:strRef>
              <c:f>Hoja1!$F$1</c:f>
              <c:strCache>
                <c:ptCount val="1"/>
                <c:pt idx="0">
                  <c:v>Admon, Justicia y Seg. Ciudadana</c:v>
                </c:pt>
              </c:strCache>
            </c:strRef>
          </c:tx>
          <c:spPr>
            <a:solidFill>
              <a:schemeClr val="accent1">
                <a:tint val="70000"/>
              </a:schemeClr>
            </a:solidFill>
            <a:ln>
              <a:noFill/>
            </a:ln>
            <a:effectLst/>
            <a:scene3d>
              <a:camera prst="orthographicFront"/>
              <a:lightRig rig="threePt" dir="t">
                <a:rot lat="0" lon="0" rev="1200000"/>
              </a:lightRig>
            </a:scene3d>
            <a:sp3d>
              <a:bevelT w="63500" h="25400"/>
            </a:sp3d>
          </c:spPr>
          <c:invertIfNegative val="0"/>
          <c:cat>
            <c:numRef>
              <c:f>Hoja1!$A$2:$A$24</c:f>
              <c:numCache>
                <c:formatCode>General</c:formatCode>
                <c:ptCount val="6"/>
                <c:pt idx="0">
                  <c:v>2017</c:v>
                </c:pt>
                <c:pt idx="1">
                  <c:v>2018</c:v>
                </c:pt>
                <c:pt idx="2">
                  <c:v>2019</c:v>
                </c:pt>
                <c:pt idx="3">
                  <c:v>2020</c:v>
                </c:pt>
                <c:pt idx="4">
                  <c:v>2021</c:v>
                </c:pt>
                <c:pt idx="5">
                  <c:v>2022</c:v>
                </c:pt>
              </c:numCache>
            </c:numRef>
          </c:cat>
          <c:val>
            <c:numRef>
              <c:f>Hoja1!$F$2:$F$24</c:f>
              <c:numCache>
                <c:formatCode>#,##0.0</c:formatCode>
                <c:ptCount val="6"/>
                <c:pt idx="0">
                  <c:v>844.8</c:v>
                </c:pt>
                <c:pt idx="1">
                  <c:v>885.5</c:v>
                </c:pt>
                <c:pt idx="2">
                  <c:v>940.9</c:v>
                </c:pt>
                <c:pt idx="3">
                  <c:v>1925</c:v>
                </c:pt>
                <c:pt idx="4">
                  <c:v>1565.7</c:v>
                </c:pt>
                <c:pt idx="5">
                  <c:v>1511.1</c:v>
                </c:pt>
              </c:numCache>
            </c:numRef>
          </c:val>
          <c:extLst>
            <c:ext xmlns:c16="http://schemas.microsoft.com/office/drawing/2014/chart" uri="{C3380CC4-5D6E-409C-BE32-E72D297353CC}">
              <c16:uniqueId val="{00000004-2BB4-4287-AC1E-6DBFDA722D90}"/>
            </c:ext>
          </c:extLst>
        </c:ser>
        <c:ser>
          <c:idx val="5"/>
          <c:order val="5"/>
          <c:tx>
            <c:strRef>
              <c:f>Hoja1!$G$1</c:f>
              <c:strCache>
                <c:ptCount val="1"/>
                <c:pt idx="0">
                  <c:v>Oblig. Grales. del Estado</c:v>
                </c:pt>
              </c:strCache>
            </c:strRef>
          </c:tx>
          <c:spPr>
            <a:solidFill>
              <a:schemeClr val="accent1">
                <a:tint val="50000"/>
              </a:schemeClr>
            </a:solidFill>
            <a:ln>
              <a:noFill/>
            </a:ln>
            <a:effectLst/>
            <a:scene3d>
              <a:camera prst="orthographicFront"/>
              <a:lightRig rig="threePt" dir="t">
                <a:rot lat="0" lon="0" rev="1200000"/>
              </a:lightRig>
            </a:scene3d>
            <a:sp3d>
              <a:bevelT w="63500" h="25400"/>
            </a:sp3d>
          </c:spPr>
          <c:invertIfNegative val="0"/>
          <c:cat>
            <c:numRef>
              <c:f>Hoja1!$A$2:$A$24</c:f>
              <c:numCache>
                <c:formatCode>General</c:formatCode>
                <c:ptCount val="6"/>
                <c:pt idx="0">
                  <c:v>2017</c:v>
                </c:pt>
                <c:pt idx="1">
                  <c:v>2018</c:v>
                </c:pt>
                <c:pt idx="2">
                  <c:v>2019</c:v>
                </c:pt>
                <c:pt idx="3">
                  <c:v>2020</c:v>
                </c:pt>
                <c:pt idx="4">
                  <c:v>2021</c:v>
                </c:pt>
                <c:pt idx="5">
                  <c:v>2022</c:v>
                </c:pt>
              </c:numCache>
            </c:numRef>
          </c:cat>
          <c:val>
            <c:numRef>
              <c:f>Hoja1!$G$2:$G$24</c:f>
              <c:numCache>
                <c:formatCode>#,##0.0</c:formatCode>
                <c:ptCount val="6"/>
                <c:pt idx="0">
                  <c:v>80</c:v>
                </c:pt>
                <c:pt idx="1">
                  <c:v>94.9</c:v>
                </c:pt>
                <c:pt idx="2">
                  <c:v>95.5</c:v>
                </c:pt>
                <c:pt idx="3">
                  <c:v>87.6</c:v>
                </c:pt>
                <c:pt idx="4">
                  <c:v>345.7</c:v>
                </c:pt>
                <c:pt idx="5">
                  <c:v>198.1</c:v>
                </c:pt>
              </c:numCache>
            </c:numRef>
          </c:val>
          <c:extLst>
            <c:ext xmlns:c16="http://schemas.microsoft.com/office/drawing/2014/chart" uri="{C3380CC4-5D6E-409C-BE32-E72D297353CC}">
              <c16:uniqueId val="{00000005-2BB4-4287-AC1E-6DBFDA722D90}"/>
            </c:ext>
          </c:extLst>
        </c:ser>
        <c:dLbls>
          <c:showLegendKey val="0"/>
          <c:showVal val="0"/>
          <c:showCatName val="0"/>
          <c:showSerName val="0"/>
          <c:showPercent val="0"/>
          <c:showBubbleSize val="0"/>
        </c:dLbls>
        <c:gapWidth val="60"/>
        <c:overlap val="100"/>
        <c:axId val="1545022655"/>
        <c:axId val="1"/>
      </c:barChart>
      <c:catAx>
        <c:axId val="1545022655"/>
        <c:scaling>
          <c:orientation val="minMax"/>
        </c:scaling>
        <c:delete val="0"/>
        <c:axPos val="b"/>
        <c:numFmt formatCode="General" sourceLinked="1"/>
        <c:majorTickMark val="none"/>
        <c:minorTickMark val="none"/>
        <c:tickLblPos val="nextTo"/>
        <c:spPr>
          <a:noFill/>
          <a:ln w="9687" cap="flat" cmpd="sng" algn="ctr">
            <a:solidFill>
              <a:schemeClr val="tx1">
                <a:lumMod val="15000"/>
                <a:lumOff val="85000"/>
              </a:schemeClr>
            </a:solidFill>
            <a:prstDash val="solid"/>
            <a:round/>
          </a:ln>
          <a:effectLst/>
        </c:spPr>
        <c:txPr>
          <a:bodyPr rot="0" spcFirstLastPara="1" vertOverflow="ellipsis" wrap="square" anchor="ctr" anchorCtr="1"/>
          <a:lstStyle/>
          <a:p>
            <a:pPr>
              <a:defRPr sz="1118" b="0" i="0" u="none" strike="noStrike" kern="1200" baseline="0">
                <a:solidFill>
                  <a:srgbClr val="000000"/>
                </a:solidFill>
                <a:latin typeface="Calibri"/>
                <a:ea typeface="Calibri"/>
                <a:cs typeface="Calibri"/>
              </a:defRPr>
            </a:pPr>
            <a:endParaRPr lang="es-SV"/>
          </a:p>
        </c:txPr>
        <c:crossAx val="1"/>
        <c:crosses val="autoZero"/>
        <c:auto val="1"/>
        <c:lblAlgn val="ctr"/>
        <c:lblOffset val="100"/>
        <c:noMultiLvlLbl val="0"/>
      </c:catAx>
      <c:valAx>
        <c:axId val="1"/>
        <c:scaling>
          <c:orientation val="minMax"/>
        </c:scaling>
        <c:delete val="0"/>
        <c:axPos val="l"/>
        <c:majorGridlines>
          <c:spPr>
            <a:ln w="6350" cap="flat" cmpd="sng" algn="ctr">
              <a:solidFill>
                <a:srgbClr val="D9D9D9"/>
              </a:solidFill>
              <a:prstDash val="solid"/>
              <a:round/>
            </a:ln>
            <a:effectLst/>
          </c:spPr>
        </c:majorGridlines>
        <c:numFmt formatCode="#,##0.0" sourceLinked="1"/>
        <c:majorTickMark val="out"/>
        <c:minorTickMark val="none"/>
        <c:tickLblPos val="nextTo"/>
        <c:spPr>
          <a:noFill/>
          <a:ln w="6350" cap="flat" cmpd="sng" algn="ctr">
            <a:noFill/>
            <a:prstDash val="solid"/>
            <a:round/>
          </a:ln>
          <a:effectLst/>
        </c:spPr>
        <c:txPr>
          <a:bodyPr rot="0" spcFirstLastPara="1" vertOverflow="ellipsis" wrap="square" anchor="ctr" anchorCtr="1"/>
          <a:lstStyle/>
          <a:p>
            <a:pPr>
              <a:defRPr sz="1118" b="0" i="0" u="none" strike="noStrike" kern="1200" baseline="0">
                <a:solidFill>
                  <a:srgbClr val="000000"/>
                </a:solidFill>
                <a:latin typeface="Museo Sans 300" panose="02000000000000000000" pitchFamily="50" charset="0"/>
                <a:ea typeface="Calibri"/>
                <a:cs typeface="Calibri"/>
              </a:defRPr>
            </a:pPr>
            <a:endParaRPr lang="es-SV"/>
          </a:p>
        </c:txPr>
        <c:crossAx val="1545022655"/>
        <c:crosses val="autoZero"/>
        <c:crossBetween val="between"/>
      </c:valAx>
      <c:dTable>
        <c:showHorzBorder val="1"/>
        <c:showVertBorder val="1"/>
        <c:showOutline val="0"/>
        <c:showKeys val="1"/>
        <c:spPr>
          <a:noFill/>
          <a:ln w="9687" cap="flat" cmpd="sng" algn="ctr">
            <a:solidFill>
              <a:srgbClr val="D9D9D9"/>
            </a:solidFill>
            <a:prstDash val="solid"/>
            <a:round/>
          </a:ln>
          <a:effectLst/>
        </c:spPr>
        <c:txPr>
          <a:bodyPr rot="0" spcFirstLastPara="1" vertOverflow="ellipsis" vert="horz" wrap="square" anchor="ctr" anchorCtr="1"/>
          <a:lstStyle/>
          <a:p>
            <a:pPr rtl="0">
              <a:defRPr sz="1118" b="0" i="0" u="none" strike="noStrike" kern="1200" baseline="0">
                <a:solidFill>
                  <a:srgbClr val="000000"/>
                </a:solidFill>
                <a:latin typeface="Museo Sans 300" panose="02000000000000000000" pitchFamily="50" charset="0"/>
                <a:ea typeface="Calibri"/>
                <a:cs typeface="Calibri"/>
              </a:defRPr>
            </a:pPr>
            <a:endParaRPr lang="es-SV"/>
          </a:p>
        </c:txPr>
      </c:dTable>
      <c:spPr>
        <a:noFill/>
        <a:ln w="25362">
          <a:noFill/>
        </a:ln>
        <a:effectLst/>
      </c:spPr>
    </c:plotArea>
    <c:plotVisOnly val="1"/>
    <c:dispBlanksAs val="gap"/>
    <c:showDLblsOverMax val="0"/>
  </c:chart>
  <c:spPr>
    <a:noFill/>
    <a:ln w="6350" cap="flat" cmpd="sng" algn="ctr">
      <a:noFill/>
      <a:prstDash val="solid"/>
      <a:miter lim="800000"/>
    </a:ln>
    <a:effectLst/>
  </c:spPr>
  <c:txPr>
    <a:bodyPr/>
    <a:lstStyle/>
    <a:p>
      <a:pPr>
        <a:defRPr sz="1118" b="0" i="0" u="none" strike="noStrike" baseline="0">
          <a:solidFill>
            <a:srgbClr val="000000"/>
          </a:solidFill>
          <a:latin typeface="Calibri"/>
          <a:ea typeface="Calibri"/>
          <a:cs typeface="Calibri"/>
        </a:defRPr>
      </a:pPr>
      <a:endParaRPr lang="es-SV"/>
    </a:p>
  </c:txPr>
  <c:externalData r:id="rId3">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col"/>
        <c:grouping val="clustered"/>
        <c:varyColors val="0"/>
        <c:ser>
          <c:idx val="0"/>
          <c:order val="0"/>
          <c:tx>
            <c:strRef>
              <c:f>Hoja1!$B$1</c:f>
              <c:strCache>
                <c:ptCount val="1"/>
                <c:pt idx="0">
                  <c:v>Inversión</c:v>
                </c:pt>
              </c:strCache>
            </c:strRef>
          </c:tx>
          <c:spPr>
            <a:solidFill>
              <a:srgbClr val="21467C"/>
            </a:solidFill>
            <a:ln>
              <a:noFill/>
            </a:ln>
            <a:effectLst/>
            <a:scene3d>
              <a:camera prst="orthographicFront"/>
              <a:lightRig rig="threePt" dir="t">
                <a:rot lat="0" lon="0" rev="1200000"/>
              </a:lightRig>
            </a:scene3d>
            <a:sp3d>
              <a:bevelT w="63500" h="25400"/>
            </a:sp3d>
          </c:spPr>
          <c:invertIfNegative val="0"/>
          <c:dLbls>
            <c:spPr>
              <a:noFill/>
              <a:ln w="24546">
                <a:noFill/>
              </a:ln>
            </c:spPr>
            <c:txPr>
              <a:bodyPr wrap="square" lIns="38100" tIns="19050" rIns="38100" bIns="19050" anchor="ctr">
                <a:spAutoFit/>
              </a:bodyPr>
              <a:lstStyle/>
              <a:p>
                <a:pPr>
                  <a:defRPr sz="1159" b="1" i="0" u="none" strike="noStrike" baseline="0">
                    <a:solidFill>
                      <a:schemeClr val="bg1"/>
                    </a:solidFill>
                    <a:latin typeface="Museo Sans 300" panose="02000000000000000000" pitchFamily="50" charset="0"/>
                    <a:ea typeface="Calibri"/>
                    <a:cs typeface="Calibri"/>
                  </a:defRPr>
                </a:pPr>
                <a:endParaRPr lang="es-SV"/>
              </a:p>
            </c:txPr>
            <c:dLblPos val="inBase"/>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Hoja1!$A$2:$A$24</c:f>
              <c:numCache>
                <c:formatCode>General</c:formatCode>
                <c:ptCount val="6"/>
                <c:pt idx="0">
                  <c:v>2017</c:v>
                </c:pt>
                <c:pt idx="1">
                  <c:v>2018</c:v>
                </c:pt>
                <c:pt idx="2">
                  <c:v>2019</c:v>
                </c:pt>
                <c:pt idx="3">
                  <c:v>2020</c:v>
                </c:pt>
                <c:pt idx="4">
                  <c:v>2021</c:v>
                </c:pt>
                <c:pt idx="5">
                  <c:v>2022</c:v>
                </c:pt>
              </c:numCache>
            </c:numRef>
          </c:cat>
          <c:val>
            <c:numRef>
              <c:f>Hoja1!$B$2:$B$24</c:f>
              <c:numCache>
                <c:formatCode>#,##0.0</c:formatCode>
                <c:ptCount val="6"/>
                <c:pt idx="0">
                  <c:v>666.44</c:v>
                </c:pt>
                <c:pt idx="1">
                  <c:v>799.30226130739379</c:v>
                </c:pt>
                <c:pt idx="2">
                  <c:v>798.33883463999996</c:v>
                </c:pt>
                <c:pt idx="3">
                  <c:v>636.79119670692035</c:v>
                </c:pt>
                <c:pt idx="4">
                  <c:v>914.57035294249999</c:v>
                </c:pt>
                <c:pt idx="5">
                  <c:v>691.20953091708191</c:v>
                </c:pt>
              </c:numCache>
            </c:numRef>
          </c:val>
          <c:extLst>
            <c:ext xmlns:c16="http://schemas.microsoft.com/office/drawing/2014/chart" uri="{C3380CC4-5D6E-409C-BE32-E72D297353CC}">
              <c16:uniqueId val="{00000000-0303-4AC7-8B60-AE2AA3285E27}"/>
            </c:ext>
          </c:extLst>
        </c:ser>
        <c:dLbls>
          <c:showLegendKey val="0"/>
          <c:showVal val="0"/>
          <c:showCatName val="0"/>
          <c:showSerName val="0"/>
          <c:showPercent val="0"/>
          <c:showBubbleSize val="0"/>
        </c:dLbls>
        <c:gapWidth val="100"/>
        <c:overlap val="-27"/>
        <c:axId val="1819084287"/>
        <c:axId val="1"/>
      </c:barChart>
      <c:lineChart>
        <c:grouping val="standard"/>
        <c:varyColors val="0"/>
        <c:ser>
          <c:idx val="2"/>
          <c:order val="2"/>
          <c:tx>
            <c:strRef>
              <c:f>Hoja1!$D$1</c:f>
              <c:strCache>
                <c:ptCount val="1"/>
                <c:pt idx="0">
                  <c:v>Serie 3</c:v>
                </c:pt>
              </c:strCache>
            </c:strRef>
          </c:tx>
          <c:spPr>
            <a:ln w="27615" cap="rnd">
              <a:solidFill>
                <a:schemeClr val="accent3"/>
              </a:solidFill>
              <a:round/>
            </a:ln>
            <a:effectLst/>
          </c:spPr>
          <c:marker>
            <c:symbol val="none"/>
          </c:marker>
          <c:cat>
            <c:numRef>
              <c:f>Hoja1!$A$2:$A$24</c:f>
              <c:numCache>
                <c:formatCode>General</c:formatCode>
                <c:ptCount val="6"/>
                <c:pt idx="0">
                  <c:v>2017</c:v>
                </c:pt>
                <c:pt idx="1">
                  <c:v>2018</c:v>
                </c:pt>
                <c:pt idx="2">
                  <c:v>2019</c:v>
                </c:pt>
                <c:pt idx="3">
                  <c:v>2020</c:v>
                </c:pt>
                <c:pt idx="4">
                  <c:v>2021</c:v>
                </c:pt>
                <c:pt idx="5">
                  <c:v>2022</c:v>
                </c:pt>
              </c:numCache>
            </c:numRef>
          </c:cat>
          <c:val>
            <c:numRef>
              <c:f>Hoja1!$D$2:$D$24</c:f>
            </c:numRef>
          </c:val>
          <c:smooth val="0"/>
          <c:extLst>
            <c:ext xmlns:c16="http://schemas.microsoft.com/office/drawing/2014/chart" uri="{C3380CC4-5D6E-409C-BE32-E72D297353CC}">
              <c16:uniqueId val="{00000001-0303-4AC7-8B60-AE2AA3285E27}"/>
            </c:ext>
          </c:extLst>
        </c:ser>
        <c:dLbls>
          <c:showLegendKey val="0"/>
          <c:showVal val="0"/>
          <c:showCatName val="0"/>
          <c:showSerName val="0"/>
          <c:showPercent val="0"/>
          <c:showBubbleSize val="0"/>
        </c:dLbls>
        <c:marker val="1"/>
        <c:smooth val="0"/>
        <c:axId val="1819084287"/>
        <c:axId val="1"/>
      </c:lineChart>
      <c:lineChart>
        <c:grouping val="standard"/>
        <c:varyColors val="0"/>
        <c:ser>
          <c:idx val="1"/>
          <c:order val="1"/>
          <c:tx>
            <c:strRef>
              <c:f>Hoja1!$C$1</c:f>
              <c:strCache>
                <c:ptCount val="1"/>
                <c:pt idx="0">
                  <c:v>% del PIB</c:v>
                </c:pt>
              </c:strCache>
            </c:strRef>
          </c:tx>
          <c:spPr>
            <a:ln w="25400" cap="rnd">
              <a:solidFill>
                <a:schemeClr val="tx1">
                  <a:alpha val="85000"/>
                </a:schemeClr>
              </a:solidFill>
              <a:round/>
            </a:ln>
            <a:effectLst/>
          </c:spPr>
          <c:marker>
            <c:symbol val="diamond"/>
            <c:size val="8"/>
            <c:spPr>
              <a:solidFill>
                <a:schemeClr val="tx1"/>
              </a:solidFill>
              <a:ln w="9205">
                <a:solidFill>
                  <a:schemeClr val="tx1"/>
                </a:solidFill>
              </a:ln>
              <a:effectLst/>
              <a:scene3d>
                <a:camera prst="orthographicFront"/>
                <a:lightRig rig="threePt" dir="t">
                  <a:rot lat="0" lon="0" rev="1200000"/>
                </a:lightRig>
              </a:scene3d>
              <a:sp3d>
                <a:bevelT w="63500" h="25400"/>
              </a:sp3d>
            </c:spPr>
          </c:marker>
          <c:dLbls>
            <c:dLbl>
              <c:idx val="1"/>
              <c:spPr>
                <a:noFill/>
                <a:ln w="24546">
                  <a:noFill/>
                </a:ln>
              </c:spPr>
              <c:txPr>
                <a:bodyPr/>
                <a:lstStyle/>
                <a:p>
                  <a:pPr>
                    <a:defRPr sz="1159" b="1" i="0" u="none" strike="noStrike" baseline="0">
                      <a:solidFill>
                        <a:srgbClr val="000000"/>
                      </a:solidFill>
                      <a:latin typeface="Museo Sans 300" panose="02000000000000000000" pitchFamily="50" charset="0"/>
                      <a:ea typeface="Calibri"/>
                      <a:cs typeface="Calibri"/>
                    </a:defRPr>
                  </a:pPr>
                  <a:endParaRPr lang="es-SV"/>
                </a:p>
              </c:txPr>
              <c:dLblPos val="t"/>
              <c:showLegendKey val="0"/>
              <c:showVal val="1"/>
              <c:showCatName val="0"/>
              <c:showSerName val="0"/>
              <c:showPercent val="0"/>
              <c:showBubbleSize val="0"/>
              <c:extLst>
                <c:ext xmlns:c16="http://schemas.microsoft.com/office/drawing/2014/chart" uri="{C3380CC4-5D6E-409C-BE32-E72D297353CC}">
                  <c16:uniqueId val="{00000000-8905-49CE-A68F-2740A15607D4}"/>
                </c:ext>
              </c:extLst>
            </c:dLbl>
            <c:dLbl>
              <c:idx val="3"/>
              <c:spPr>
                <a:noFill/>
                <a:ln w="24546">
                  <a:noFill/>
                </a:ln>
              </c:spPr>
              <c:txPr>
                <a:bodyPr/>
                <a:lstStyle/>
                <a:p>
                  <a:pPr>
                    <a:defRPr sz="1159" b="1" i="0" u="none" strike="noStrike" baseline="0">
                      <a:solidFill>
                        <a:srgbClr val="000000"/>
                      </a:solidFill>
                      <a:latin typeface="Museo Sans 300" panose="02000000000000000000" pitchFamily="50" charset="0"/>
                      <a:ea typeface="Calibri"/>
                      <a:cs typeface="Calibri"/>
                    </a:defRPr>
                  </a:pPr>
                  <a:endParaRPr lang="es-SV"/>
                </a:p>
              </c:txPr>
              <c:dLblPos val="t"/>
              <c:showLegendKey val="0"/>
              <c:showVal val="1"/>
              <c:showCatName val="0"/>
              <c:showSerName val="0"/>
              <c:showPercent val="0"/>
              <c:showBubbleSize val="0"/>
              <c:extLst>
                <c:ext xmlns:c16="http://schemas.microsoft.com/office/drawing/2014/chart" uri="{C3380CC4-5D6E-409C-BE32-E72D297353CC}">
                  <c16:uniqueId val="{00000001-8905-49CE-A68F-2740A15607D4}"/>
                </c:ext>
              </c:extLst>
            </c:dLbl>
            <c:spPr>
              <a:noFill/>
              <a:ln w="24546">
                <a:noFill/>
              </a:ln>
            </c:spPr>
            <c:txPr>
              <a:bodyPr wrap="square" lIns="38100" tIns="19050" rIns="38100" bIns="19050" anchor="ctr">
                <a:spAutoFit/>
              </a:bodyPr>
              <a:lstStyle/>
              <a:p>
                <a:pPr>
                  <a:defRPr sz="1159" b="1" i="0" u="none" strike="noStrike" baseline="0">
                    <a:solidFill>
                      <a:srgbClr val="000000"/>
                    </a:solidFill>
                    <a:latin typeface="Museo Sans 300" panose="02000000000000000000" pitchFamily="50" charset="0"/>
                    <a:ea typeface="Calibri"/>
                    <a:cs typeface="Calibri"/>
                  </a:defRPr>
                </a:pPr>
                <a:endParaRPr lang="es-SV"/>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Hoja1!$A$2:$A$24</c:f>
              <c:numCache>
                <c:formatCode>General</c:formatCode>
                <c:ptCount val="6"/>
                <c:pt idx="0">
                  <c:v>2017</c:v>
                </c:pt>
                <c:pt idx="1">
                  <c:v>2018</c:v>
                </c:pt>
                <c:pt idx="2">
                  <c:v>2019</c:v>
                </c:pt>
                <c:pt idx="3">
                  <c:v>2020</c:v>
                </c:pt>
                <c:pt idx="4">
                  <c:v>2021</c:v>
                </c:pt>
                <c:pt idx="5">
                  <c:v>2022</c:v>
                </c:pt>
              </c:numCache>
            </c:numRef>
          </c:cat>
          <c:val>
            <c:numRef>
              <c:f>Hoja1!$C$2:$C$24</c:f>
              <c:numCache>
                <c:formatCode>0.0%</c:formatCode>
                <c:ptCount val="6"/>
                <c:pt idx="0">
                  <c:v>2.6679808272405955E-2</c:v>
                </c:pt>
                <c:pt idx="1">
                  <c:v>3.0717761383943793E-2</c:v>
                </c:pt>
                <c:pt idx="2">
                  <c:v>2.9698845906088803E-2</c:v>
                </c:pt>
                <c:pt idx="3">
                  <c:v>2.5543076527478253E-2</c:v>
                </c:pt>
                <c:pt idx="4">
                  <c:v>3.1053702404566869E-2</c:v>
                </c:pt>
                <c:pt idx="5">
                  <c:v>2.1275369756551872E-2</c:v>
                </c:pt>
              </c:numCache>
            </c:numRef>
          </c:val>
          <c:smooth val="0"/>
          <c:extLst>
            <c:ext xmlns:c16="http://schemas.microsoft.com/office/drawing/2014/chart" uri="{C3380CC4-5D6E-409C-BE32-E72D297353CC}">
              <c16:uniqueId val="{00000004-0303-4AC7-8B60-AE2AA3285E27}"/>
            </c:ext>
          </c:extLst>
        </c:ser>
        <c:dLbls>
          <c:showLegendKey val="0"/>
          <c:showVal val="0"/>
          <c:showCatName val="0"/>
          <c:showSerName val="0"/>
          <c:showPercent val="0"/>
          <c:showBubbleSize val="0"/>
        </c:dLbls>
        <c:marker val="1"/>
        <c:smooth val="0"/>
        <c:axId val="3"/>
        <c:axId val="4"/>
      </c:lineChart>
      <c:catAx>
        <c:axId val="1819084287"/>
        <c:scaling>
          <c:orientation val="minMax"/>
        </c:scaling>
        <c:delete val="0"/>
        <c:axPos val="b"/>
        <c:numFmt formatCode="General" sourceLinked="1"/>
        <c:majorTickMark val="out"/>
        <c:minorTickMark val="none"/>
        <c:tickLblPos val="nextTo"/>
        <c:spPr>
          <a:noFill/>
          <a:ln w="9205" cap="flat" cmpd="sng" algn="ctr">
            <a:solidFill>
              <a:srgbClr val="D9D9D9"/>
            </a:solidFill>
            <a:round/>
          </a:ln>
          <a:effectLst/>
        </c:spPr>
        <c:txPr>
          <a:bodyPr rot="0" vert="horz"/>
          <a:lstStyle/>
          <a:p>
            <a:pPr>
              <a:defRPr sz="1159" b="1" i="0" u="none" strike="noStrike" baseline="0">
                <a:solidFill>
                  <a:srgbClr val="000000"/>
                </a:solidFill>
                <a:latin typeface="Museo Sans 300" panose="02000000000000000000" pitchFamily="50" charset="0"/>
                <a:ea typeface="Calibri"/>
                <a:cs typeface="Calibri"/>
              </a:defRPr>
            </a:pPr>
            <a:endParaRPr lang="es-SV"/>
          </a:p>
        </c:txPr>
        <c:crossAx val="1"/>
        <c:crosses val="autoZero"/>
        <c:auto val="1"/>
        <c:lblAlgn val="ctr"/>
        <c:lblOffset val="100"/>
        <c:noMultiLvlLbl val="0"/>
      </c:catAx>
      <c:valAx>
        <c:axId val="1"/>
        <c:scaling>
          <c:orientation val="minMax"/>
          <c:min val="0"/>
        </c:scaling>
        <c:delete val="0"/>
        <c:axPos val="l"/>
        <c:majorGridlines>
          <c:spPr>
            <a:ln>
              <a:solidFill>
                <a:srgbClr val="D9D9D9"/>
              </a:solidFill>
            </a:ln>
          </c:spPr>
        </c:majorGridlines>
        <c:numFmt formatCode="#,##0.0" sourceLinked="1"/>
        <c:majorTickMark val="out"/>
        <c:minorTickMark val="none"/>
        <c:tickLblPos val="nextTo"/>
        <c:spPr>
          <a:noFill/>
          <a:ln>
            <a:noFill/>
          </a:ln>
          <a:effectLst/>
        </c:spPr>
        <c:txPr>
          <a:bodyPr rot="0" vert="horz"/>
          <a:lstStyle/>
          <a:p>
            <a:pPr>
              <a:defRPr sz="1159" b="1" i="0" u="none" strike="noStrike" baseline="0">
                <a:solidFill>
                  <a:srgbClr val="000000"/>
                </a:solidFill>
                <a:latin typeface="Museo Sans 300" panose="02000000000000000000" pitchFamily="50" charset="0"/>
                <a:ea typeface="Calibri"/>
                <a:cs typeface="Calibri"/>
              </a:defRPr>
            </a:pPr>
            <a:endParaRPr lang="es-SV"/>
          </a:p>
        </c:txPr>
        <c:crossAx val="1819084287"/>
        <c:crosses val="autoZero"/>
        <c:crossBetween val="between"/>
      </c:valAx>
      <c:catAx>
        <c:axId val="3"/>
        <c:scaling>
          <c:orientation val="minMax"/>
        </c:scaling>
        <c:delete val="1"/>
        <c:axPos val="b"/>
        <c:numFmt formatCode="General" sourceLinked="1"/>
        <c:majorTickMark val="out"/>
        <c:minorTickMark val="none"/>
        <c:tickLblPos val="nextTo"/>
        <c:crossAx val="4"/>
        <c:crosses val="autoZero"/>
        <c:auto val="1"/>
        <c:lblAlgn val="ctr"/>
        <c:lblOffset val="100"/>
        <c:noMultiLvlLbl val="0"/>
      </c:catAx>
      <c:valAx>
        <c:axId val="4"/>
        <c:scaling>
          <c:orientation val="minMax"/>
        </c:scaling>
        <c:delete val="0"/>
        <c:axPos val="r"/>
        <c:numFmt formatCode="0.0%" sourceLinked="1"/>
        <c:majorTickMark val="out"/>
        <c:minorTickMark val="none"/>
        <c:tickLblPos val="nextTo"/>
        <c:spPr>
          <a:noFill/>
          <a:ln>
            <a:noFill/>
          </a:ln>
          <a:effectLst/>
        </c:spPr>
        <c:txPr>
          <a:bodyPr rot="0" vert="horz"/>
          <a:lstStyle/>
          <a:p>
            <a:pPr>
              <a:defRPr sz="1159" b="1" i="0" u="none" strike="noStrike" baseline="0">
                <a:solidFill>
                  <a:srgbClr val="000000"/>
                </a:solidFill>
                <a:latin typeface="Museo Sans 300" panose="02000000000000000000" pitchFamily="50" charset="0"/>
                <a:ea typeface="Calibri"/>
                <a:cs typeface="Calibri"/>
              </a:defRPr>
            </a:pPr>
            <a:endParaRPr lang="es-SV"/>
          </a:p>
        </c:txPr>
        <c:crossAx val="3"/>
        <c:crosses val="max"/>
        <c:crossBetween val="between"/>
      </c:valAx>
      <c:spPr>
        <a:noFill/>
        <a:ln w="25377">
          <a:noFill/>
        </a:ln>
      </c:spPr>
    </c:plotArea>
    <c:legend>
      <c:legendPos val="b"/>
      <c:overlay val="0"/>
      <c:spPr>
        <a:noFill/>
        <a:ln w="24546">
          <a:noFill/>
        </a:ln>
      </c:spPr>
      <c:txPr>
        <a:bodyPr/>
        <a:lstStyle/>
        <a:p>
          <a:pPr>
            <a:defRPr sz="1058" b="1" i="0" u="none" strike="noStrike" baseline="0">
              <a:solidFill>
                <a:srgbClr val="000000"/>
              </a:solidFill>
              <a:latin typeface="Museo Sans 300" panose="02000000000000000000" pitchFamily="50" charset="0"/>
              <a:ea typeface="Calibri"/>
              <a:cs typeface="Calibri"/>
            </a:defRPr>
          </a:pPr>
          <a:endParaRPr lang="es-SV"/>
        </a:p>
      </c:txPr>
    </c:legend>
    <c:plotVisOnly val="1"/>
    <c:dispBlanksAs val="gap"/>
    <c:showDLblsOverMax val="0"/>
  </c:chart>
  <c:spPr>
    <a:noFill/>
    <a:ln>
      <a:noFill/>
    </a:ln>
  </c:spPr>
  <c:txPr>
    <a:bodyPr/>
    <a:lstStyle/>
    <a:p>
      <a:pPr>
        <a:defRPr sz="1289" b="0" i="0" u="none" strike="noStrike" baseline="0">
          <a:solidFill>
            <a:srgbClr val="000000"/>
          </a:solidFill>
          <a:latin typeface="Calibri"/>
          <a:ea typeface="Calibri"/>
          <a:cs typeface="Calibri"/>
        </a:defRPr>
      </a:pPr>
      <a:endParaRPr lang="es-SV"/>
    </a:p>
  </c:txPr>
  <c:externalData r:id="rId1">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col"/>
        <c:grouping val="clustered"/>
        <c:varyColors val="0"/>
        <c:ser>
          <c:idx val="0"/>
          <c:order val="0"/>
          <c:tx>
            <c:strRef>
              <c:f>Hoja1!$B$1</c:f>
              <c:strCache>
                <c:ptCount val="1"/>
                <c:pt idx="0">
                  <c:v>c/pensiones</c:v>
                </c:pt>
              </c:strCache>
            </c:strRef>
          </c:tx>
          <c:spPr>
            <a:solidFill>
              <a:srgbClr val="21467C">
                <a:alpha val="94902"/>
              </a:srgbClr>
            </a:solidFill>
            <a:ln>
              <a:noFill/>
            </a:ln>
            <a:effectLst/>
            <a:scene3d>
              <a:camera prst="orthographicFront"/>
              <a:lightRig rig="threePt" dir="t">
                <a:rot lat="0" lon="0" rev="1200000"/>
              </a:lightRig>
            </a:scene3d>
            <a:sp3d>
              <a:bevelT w="63500" h="25400"/>
            </a:sp3d>
          </c:spPr>
          <c:invertIfNegative val="0"/>
          <c:dLbls>
            <c:spPr>
              <a:noFill/>
              <a:ln w="24813">
                <a:noFill/>
              </a:ln>
            </c:spPr>
            <c:txPr>
              <a:bodyPr rot="-5400000" vert="horz" wrap="square" lIns="38100" tIns="19050" rIns="38100" bIns="19050" anchor="ctr">
                <a:spAutoFit/>
              </a:bodyPr>
              <a:lstStyle/>
              <a:p>
                <a:pPr algn="ctr">
                  <a:defRPr sz="1075" b="1" i="0" u="none" strike="noStrike" baseline="0">
                    <a:solidFill>
                      <a:schemeClr val="bg1"/>
                    </a:solidFill>
                    <a:latin typeface="Museo Sans 300" panose="02000000000000000000" pitchFamily="50" charset="0"/>
                    <a:ea typeface="Calibri"/>
                    <a:cs typeface="Calibri"/>
                  </a:defRPr>
                </a:pPr>
                <a:endParaRPr lang="es-SV"/>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Hoja1!$A$2:$A$34</c:f>
              <c:numCache>
                <c:formatCode>General</c:formatCode>
                <c:ptCount val="6"/>
                <c:pt idx="0">
                  <c:v>2017</c:v>
                </c:pt>
                <c:pt idx="1">
                  <c:v>2018</c:v>
                </c:pt>
                <c:pt idx="2">
                  <c:v>2019</c:v>
                </c:pt>
                <c:pt idx="3">
                  <c:v>2020</c:v>
                </c:pt>
                <c:pt idx="4">
                  <c:v>2021</c:v>
                </c:pt>
                <c:pt idx="5">
                  <c:v>2022</c:v>
                </c:pt>
              </c:numCache>
            </c:numRef>
          </c:cat>
          <c:val>
            <c:numRef>
              <c:f>Hoja1!$B$2:$B$34</c:f>
              <c:numCache>
                <c:formatCode>#,##0.0</c:formatCode>
                <c:ptCount val="6"/>
                <c:pt idx="0">
                  <c:v>17290.782645460004</c:v>
                </c:pt>
                <c:pt idx="1">
                  <c:v>18084.194728559996</c:v>
                </c:pt>
                <c:pt idx="2">
                  <c:v>18878.606758549999</c:v>
                </c:pt>
                <c:pt idx="3">
                  <c:v>21651.884471819998</c:v>
                </c:pt>
                <c:pt idx="4">
                  <c:v>23263.766221679994</c:v>
                </c:pt>
                <c:pt idx="5">
                  <c:v>24235.389631120001</c:v>
                </c:pt>
              </c:numCache>
            </c:numRef>
          </c:val>
          <c:extLst>
            <c:ext xmlns:c16="http://schemas.microsoft.com/office/drawing/2014/chart" uri="{C3380CC4-5D6E-409C-BE32-E72D297353CC}">
              <c16:uniqueId val="{00000000-822D-40F4-8775-481D40B8580C}"/>
            </c:ext>
          </c:extLst>
        </c:ser>
        <c:ser>
          <c:idx val="1"/>
          <c:order val="1"/>
          <c:tx>
            <c:strRef>
              <c:f>Hoja1!$C$1</c:f>
              <c:strCache>
                <c:ptCount val="1"/>
                <c:pt idx="0">
                  <c:v>s/pensiones</c:v>
                </c:pt>
              </c:strCache>
            </c:strRef>
          </c:tx>
          <c:spPr>
            <a:solidFill>
              <a:srgbClr val="ACBCDD"/>
            </a:solidFill>
            <a:ln>
              <a:noFill/>
            </a:ln>
            <a:effectLst/>
            <a:scene3d>
              <a:camera prst="orthographicFront"/>
              <a:lightRig rig="threePt" dir="t">
                <a:rot lat="0" lon="0" rev="1200000"/>
              </a:lightRig>
            </a:scene3d>
            <a:sp3d>
              <a:bevelT w="63500" h="25400"/>
            </a:sp3d>
          </c:spPr>
          <c:invertIfNegative val="0"/>
          <c:dLbls>
            <c:spPr>
              <a:noFill/>
              <a:ln w="24813">
                <a:noFill/>
              </a:ln>
            </c:spPr>
            <c:txPr>
              <a:bodyPr rot="-5400000" vert="horz" wrap="square" lIns="38100" tIns="19050" rIns="38100" bIns="19050" anchor="ctr">
                <a:spAutoFit/>
              </a:bodyPr>
              <a:lstStyle/>
              <a:p>
                <a:pPr algn="ctr">
                  <a:defRPr sz="1074" b="1" i="0" u="none" strike="noStrike" baseline="0">
                    <a:solidFill>
                      <a:srgbClr val="000000"/>
                    </a:solidFill>
                    <a:latin typeface="Museo Sans 300" panose="02000000000000000000" pitchFamily="50" charset="0"/>
                    <a:ea typeface="Calibri"/>
                    <a:cs typeface="Calibri"/>
                  </a:defRPr>
                </a:pPr>
                <a:endParaRPr lang="es-SV"/>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Hoja1!$A$2:$A$34</c:f>
              <c:numCache>
                <c:formatCode>General</c:formatCode>
                <c:ptCount val="6"/>
                <c:pt idx="0">
                  <c:v>2017</c:v>
                </c:pt>
                <c:pt idx="1">
                  <c:v>2018</c:v>
                </c:pt>
                <c:pt idx="2">
                  <c:v>2019</c:v>
                </c:pt>
                <c:pt idx="3">
                  <c:v>2020</c:v>
                </c:pt>
                <c:pt idx="4">
                  <c:v>2021</c:v>
                </c:pt>
                <c:pt idx="5">
                  <c:v>2022</c:v>
                </c:pt>
              </c:numCache>
            </c:numRef>
          </c:cat>
          <c:val>
            <c:numRef>
              <c:f>Hoja1!$C$2:$C$34</c:f>
              <c:numCache>
                <c:formatCode>#,##0.0</c:formatCode>
                <c:ptCount val="6"/>
                <c:pt idx="0">
                  <c:v>12717.182645460003</c:v>
                </c:pt>
                <c:pt idx="1">
                  <c:v>13162.694728559996</c:v>
                </c:pt>
                <c:pt idx="2">
                  <c:v>13613.806758549999</c:v>
                </c:pt>
                <c:pt idx="3">
                  <c:v>16095.984471819998</c:v>
                </c:pt>
                <c:pt idx="4">
                  <c:v>17454.666221679996</c:v>
                </c:pt>
                <c:pt idx="5">
                  <c:v>18033.18963112</c:v>
                </c:pt>
              </c:numCache>
            </c:numRef>
          </c:val>
          <c:extLst>
            <c:ext xmlns:c16="http://schemas.microsoft.com/office/drawing/2014/chart" uri="{C3380CC4-5D6E-409C-BE32-E72D297353CC}">
              <c16:uniqueId val="{00000001-822D-40F4-8775-481D40B8580C}"/>
            </c:ext>
          </c:extLst>
        </c:ser>
        <c:dLbls>
          <c:showLegendKey val="0"/>
          <c:showVal val="0"/>
          <c:showCatName val="0"/>
          <c:showSerName val="0"/>
          <c:showPercent val="0"/>
          <c:showBubbleSize val="0"/>
        </c:dLbls>
        <c:gapWidth val="60"/>
        <c:overlap val="-10"/>
        <c:axId val="1669951775"/>
        <c:axId val="1"/>
      </c:barChart>
      <c:lineChart>
        <c:grouping val="standard"/>
        <c:varyColors val="0"/>
        <c:ser>
          <c:idx val="2"/>
          <c:order val="2"/>
          <c:tx>
            <c:strRef>
              <c:f>Hoja1!$D$1</c:f>
              <c:strCache>
                <c:ptCount val="1"/>
                <c:pt idx="0">
                  <c:v>% del PIB c/pensiones</c:v>
                </c:pt>
              </c:strCache>
            </c:strRef>
          </c:tx>
          <c:spPr>
            <a:ln w="25400" cap="rnd">
              <a:solidFill>
                <a:schemeClr val="tx1"/>
              </a:solidFill>
              <a:round/>
            </a:ln>
            <a:effectLst/>
          </c:spPr>
          <c:marker>
            <c:symbol val="diamond"/>
            <c:size val="8"/>
            <c:spPr>
              <a:solidFill>
                <a:schemeClr val="tx1"/>
              </a:solidFill>
              <a:ln w="9304">
                <a:solidFill>
                  <a:schemeClr val="tx1"/>
                </a:solidFill>
              </a:ln>
              <a:effectLst/>
              <a:scene3d>
                <a:camera prst="orthographicFront"/>
                <a:lightRig rig="threePt" dir="t">
                  <a:rot lat="0" lon="0" rev="1200000"/>
                </a:lightRig>
              </a:scene3d>
              <a:sp3d>
                <a:bevelT w="63500" h="25400"/>
              </a:sp3d>
            </c:spPr>
          </c:marker>
          <c:dLbls>
            <c:spPr>
              <a:noFill/>
              <a:ln w="24813">
                <a:noFill/>
              </a:ln>
            </c:spPr>
            <c:txPr>
              <a:bodyPr wrap="square" lIns="38100" tIns="19050" rIns="38100" bIns="19050" anchor="ctr">
                <a:spAutoFit/>
              </a:bodyPr>
              <a:lstStyle/>
              <a:p>
                <a:pPr>
                  <a:defRPr sz="1074" b="1" i="0" u="none" strike="noStrike" baseline="0">
                    <a:solidFill>
                      <a:srgbClr val="000000"/>
                    </a:solidFill>
                    <a:latin typeface="Museo Sans 300" panose="02000000000000000000" pitchFamily="50" charset="0"/>
                    <a:ea typeface="Calibri"/>
                    <a:cs typeface="Calibri"/>
                  </a:defRPr>
                </a:pPr>
                <a:endParaRPr lang="es-SV"/>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Hoja1!$A$2:$A$34</c:f>
              <c:numCache>
                <c:formatCode>General</c:formatCode>
                <c:ptCount val="6"/>
                <c:pt idx="0">
                  <c:v>2017</c:v>
                </c:pt>
                <c:pt idx="1">
                  <c:v>2018</c:v>
                </c:pt>
                <c:pt idx="2">
                  <c:v>2019</c:v>
                </c:pt>
                <c:pt idx="3">
                  <c:v>2020</c:v>
                </c:pt>
                <c:pt idx="4">
                  <c:v>2021</c:v>
                </c:pt>
                <c:pt idx="5">
                  <c:v>2022</c:v>
                </c:pt>
              </c:numCache>
            </c:numRef>
          </c:cat>
          <c:val>
            <c:numRef>
              <c:f>Hoja1!$D$2:$D$34</c:f>
              <c:numCache>
                <c:formatCode>#,##0.0</c:formatCode>
                <c:ptCount val="6"/>
                <c:pt idx="0">
                  <c:v>69.220749934085148</c:v>
                </c:pt>
                <c:pt idx="1">
                  <c:v>69.498862368293118</c:v>
                </c:pt>
                <c:pt idx="2">
                  <c:v>70.229933546531129</c:v>
                </c:pt>
                <c:pt idx="3">
                  <c:v>86.850406363635258</c:v>
                </c:pt>
                <c:pt idx="4">
                  <c:v>78.990760058333663</c:v>
                </c:pt>
                <c:pt idx="5">
                  <c:v>74.59632029553643</c:v>
                </c:pt>
              </c:numCache>
            </c:numRef>
          </c:val>
          <c:smooth val="0"/>
          <c:extLst>
            <c:ext xmlns:c16="http://schemas.microsoft.com/office/drawing/2014/chart" uri="{C3380CC4-5D6E-409C-BE32-E72D297353CC}">
              <c16:uniqueId val="{00000002-822D-40F4-8775-481D40B8580C}"/>
            </c:ext>
          </c:extLst>
        </c:ser>
        <c:ser>
          <c:idx val="3"/>
          <c:order val="3"/>
          <c:tx>
            <c:strRef>
              <c:f>Hoja1!$E$1</c:f>
              <c:strCache>
                <c:ptCount val="1"/>
                <c:pt idx="0">
                  <c:v>% del PIB s/pensiones</c:v>
                </c:pt>
              </c:strCache>
            </c:strRef>
          </c:tx>
          <c:spPr>
            <a:ln w="25400" cap="rnd">
              <a:solidFill>
                <a:srgbClr val="7030A0"/>
              </a:solidFill>
              <a:round/>
            </a:ln>
            <a:effectLst/>
          </c:spPr>
          <c:marker>
            <c:symbol val="x"/>
            <c:size val="8"/>
            <c:spPr>
              <a:noFill/>
              <a:ln w="9304">
                <a:solidFill>
                  <a:srgbClr val="7030A0"/>
                </a:solidFill>
              </a:ln>
              <a:effectLst/>
            </c:spPr>
          </c:marker>
          <c:dLbls>
            <c:dLbl>
              <c:idx val="0"/>
              <c:layout>
                <c:manualLayout>
                  <c:x val="0"/>
                  <c:y val="-2.3514043109079081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2A33-44CA-AB1B-242864980E18}"/>
                </c:ext>
              </c:extLst>
            </c:dLbl>
            <c:dLbl>
              <c:idx val="1"/>
              <c:layout>
                <c:manualLayout>
                  <c:x val="0"/>
                  <c:y val="-1.8288700195950358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2A33-44CA-AB1B-242864980E18}"/>
                </c:ext>
              </c:extLst>
            </c:dLbl>
            <c:spPr>
              <a:noFill/>
              <a:ln w="24813">
                <a:noFill/>
              </a:ln>
            </c:spPr>
            <c:txPr>
              <a:bodyPr wrap="square" lIns="38100" tIns="19050" rIns="38100" bIns="19050" anchor="ctr">
                <a:spAutoFit/>
              </a:bodyPr>
              <a:lstStyle/>
              <a:p>
                <a:pPr>
                  <a:defRPr sz="1074" b="1" i="0" u="none" strike="noStrike" baseline="0">
                    <a:solidFill>
                      <a:srgbClr val="000000"/>
                    </a:solidFill>
                    <a:latin typeface="Museo Sans 300" panose="02000000000000000000" pitchFamily="50" charset="0"/>
                    <a:ea typeface="Calibri"/>
                    <a:cs typeface="Calibri"/>
                  </a:defRPr>
                </a:pPr>
                <a:endParaRPr lang="es-SV"/>
              </a:p>
            </c:txPr>
            <c:dLblPos val="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Hoja1!$A$2:$A$34</c:f>
              <c:numCache>
                <c:formatCode>General</c:formatCode>
                <c:ptCount val="6"/>
                <c:pt idx="0">
                  <c:v>2017</c:v>
                </c:pt>
                <c:pt idx="1">
                  <c:v>2018</c:v>
                </c:pt>
                <c:pt idx="2">
                  <c:v>2019</c:v>
                </c:pt>
                <c:pt idx="3">
                  <c:v>2020</c:v>
                </c:pt>
                <c:pt idx="4">
                  <c:v>2021</c:v>
                </c:pt>
                <c:pt idx="5">
                  <c:v>2022</c:v>
                </c:pt>
              </c:numCache>
            </c:numRef>
          </c:cat>
          <c:val>
            <c:numRef>
              <c:f>Hoja1!$E$2:$E$34</c:f>
              <c:numCache>
                <c:formatCode>#,##0.0</c:formatCode>
                <c:ptCount val="6"/>
                <c:pt idx="0">
                  <c:v>50.911108988962425</c:v>
                </c:pt>
                <c:pt idx="1">
                  <c:v>50.585183529976909</c:v>
                </c:pt>
                <c:pt idx="2">
                  <c:v>50.644454656870948</c:v>
                </c:pt>
                <c:pt idx="3">
                  <c:v>64.564486015975064</c:v>
                </c:pt>
                <c:pt idx="4">
                  <c:v>59.266300145766294</c:v>
                </c:pt>
                <c:pt idx="5">
                  <c:v>55.506002178971649</c:v>
                </c:pt>
              </c:numCache>
            </c:numRef>
          </c:val>
          <c:smooth val="0"/>
          <c:extLst>
            <c:ext xmlns:c16="http://schemas.microsoft.com/office/drawing/2014/chart" uri="{C3380CC4-5D6E-409C-BE32-E72D297353CC}">
              <c16:uniqueId val="{00000003-822D-40F4-8775-481D40B8580C}"/>
            </c:ext>
          </c:extLst>
        </c:ser>
        <c:dLbls>
          <c:showLegendKey val="0"/>
          <c:showVal val="0"/>
          <c:showCatName val="0"/>
          <c:showSerName val="0"/>
          <c:showPercent val="0"/>
          <c:showBubbleSize val="0"/>
        </c:dLbls>
        <c:marker val="1"/>
        <c:smooth val="0"/>
        <c:axId val="3"/>
        <c:axId val="4"/>
      </c:lineChart>
      <c:catAx>
        <c:axId val="1669951775"/>
        <c:scaling>
          <c:orientation val="minMax"/>
        </c:scaling>
        <c:delete val="0"/>
        <c:axPos val="b"/>
        <c:numFmt formatCode="General" sourceLinked="1"/>
        <c:majorTickMark val="out"/>
        <c:minorTickMark val="none"/>
        <c:tickLblPos val="nextTo"/>
        <c:spPr>
          <a:noFill/>
          <a:ln w="9304" cap="flat" cmpd="sng" algn="ctr">
            <a:solidFill>
              <a:srgbClr val="D9D9D9"/>
            </a:solidFill>
            <a:round/>
          </a:ln>
          <a:effectLst/>
        </c:spPr>
        <c:txPr>
          <a:bodyPr rot="0" vert="horz"/>
          <a:lstStyle/>
          <a:p>
            <a:pPr>
              <a:defRPr sz="1169" b="1" i="0" u="none" strike="noStrike" baseline="0">
                <a:solidFill>
                  <a:srgbClr val="000000"/>
                </a:solidFill>
                <a:latin typeface="Museo Sans 300" panose="02000000000000000000" pitchFamily="50" charset="0"/>
                <a:ea typeface="Calibri"/>
                <a:cs typeface="Calibri"/>
              </a:defRPr>
            </a:pPr>
            <a:endParaRPr lang="es-SV"/>
          </a:p>
        </c:txPr>
        <c:crossAx val="1"/>
        <c:crosses val="autoZero"/>
        <c:auto val="1"/>
        <c:lblAlgn val="ctr"/>
        <c:lblOffset val="100"/>
        <c:noMultiLvlLbl val="0"/>
      </c:catAx>
      <c:valAx>
        <c:axId val="1"/>
        <c:scaling>
          <c:orientation val="minMax"/>
        </c:scaling>
        <c:delete val="0"/>
        <c:axPos val="l"/>
        <c:majorGridlines>
          <c:spPr>
            <a:ln>
              <a:solidFill>
                <a:srgbClr val="D9D9D9"/>
              </a:solidFill>
            </a:ln>
          </c:spPr>
        </c:majorGridlines>
        <c:numFmt formatCode="#,##0.0" sourceLinked="1"/>
        <c:majorTickMark val="out"/>
        <c:minorTickMark val="none"/>
        <c:tickLblPos val="nextTo"/>
        <c:spPr>
          <a:noFill/>
          <a:ln>
            <a:noFill/>
          </a:ln>
          <a:effectLst/>
        </c:spPr>
        <c:txPr>
          <a:bodyPr rot="0" vert="horz"/>
          <a:lstStyle/>
          <a:p>
            <a:pPr>
              <a:defRPr sz="1169" b="1" i="0" u="none" strike="noStrike" baseline="0">
                <a:solidFill>
                  <a:srgbClr val="000000"/>
                </a:solidFill>
                <a:latin typeface="Museo Sans 300" panose="02000000000000000000" pitchFamily="50" charset="0"/>
                <a:ea typeface="Calibri"/>
                <a:cs typeface="Calibri"/>
              </a:defRPr>
            </a:pPr>
            <a:endParaRPr lang="es-SV"/>
          </a:p>
        </c:txPr>
        <c:crossAx val="1669951775"/>
        <c:crosses val="autoZero"/>
        <c:crossBetween val="between"/>
      </c:valAx>
      <c:catAx>
        <c:axId val="3"/>
        <c:scaling>
          <c:orientation val="minMax"/>
        </c:scaling>
        <c:delete val="1"/>
        <c:axPos val="b"/>
        <c:numFmt formatCode="General" sourceLinked="1"/>
        <c:majorTickMark val="out"/>
        <c:minorTickMark val="none"/>
        <c:tickLblPos val="nextTo"/>
        <c:crossAx val="4"/>
        <c:crosses val="autoZero"/>
        <c:auto val="1"/>
        <c:lblAlgn val="ctr"/>
        <c:lblOffset val="100"/>
        <c:noMultiLvlLbl val="0"/>
      </c:catAx>
      <c:valAx>
        <c:axId val="4"/>
        <c:scaling>
          <c:orientation val="minMax"/>
        </c:scaling>
        <c:delete val="0"/>
        <c:axPos val="r"/>
        <c:numFmt formatCode="#,##0.0" sourceLinked="1"/>
        <c:majorTickMark val="out"/>
        <c:minorTickMark val="none"/>
        <c:tickLblPos val="nextTo"/>
        <c:spPr>
          <a:noFill/>
          <a:ln>
            <a:noFill/>
          </a:ln>
          <a:effectLst/>
        </c:spPr>
        <c:txPr>
          <a:bodyPr rot="0" vert="horz"/>
          <a:lstStyle/>
          <a:p>
            <a:pPr>
              <a:defRPr sz="1169" b="1" i="0" u="none" strike="noStrike" baseline="0">
                <a:solidFill>
                  <a:srgbClr val="000000"/>
                </a:solidFill>
                <a:latin typeface="Museo Sans 300" panose="02000000000000000000" pitchFamily="50" charset="0"/>
                <a:ea typeface="Calibri"/>
                <a:cs typeface="Calibri"/>
              </a:defRPr>
            </a:pPr>
            <a:endParaRPr lang="es-SV"/>
          </a:p>
        </c:txPr>
        <c:crossAx val="3"/>
        <c:crosses val="max"/>
        <c:crossBetween val="between"/>
      </c:valAx>
      <c:spPr>
        <a:noFill/>
        <a:ln w="25369">
          <a:noFill/>
        </a:ln>
      </c:spPr>
    </c:plotArea>
    <c:legend>
      <c:legendPos val="b"/>
      <c:overlay val="0"/>
      <c:spPr>
        <a:noFill/>
        <a:ln w="24813">
          <a:noFill/>
        </a:ln>
      </c:spPr>
      <c:txPr>
        <a:bodyPr/>
        <a:lstStyle/>
        <a:p>
          <a:pPr>
            <a:defRPr sz="1070" b="1" i="0" u="none" strike="noStrike" baseline="0">
              <a:solidFill>
                <a:srgbClr val="000000"/>
              </a:solidFill>
              <a:latin typeface="Museo Sans 300" panose="02000000000000000000" pitchFamily="50" charset="0"/>
              <a:ea typeface="Calibri"/>
              <a:cs typeface="Calibri"/>
            </a:defRPr>
          </a:pPr>
          <a:endParaRPr lang="es-SV"/>
        </a:p>
      </c:txPr>
    </c:legend>
    <c:plotVisOnly val="1"/>
    <c:dispBlanksAs val="gap"/>
    <c:showDLblsOverMax val="0"/>
  </c:chart>
  <c:spPr>
    <a:noFill/>
    <a:ln>
      <a:noFill/>
    </a:ln>
  </c:spPr>
  <c:txPr>
    <a:bodyPr/>
    <a:lstStyle/>
    <a:p>
      <a:pPr>
        <a:defRPr sz="1303" b="0" i="0" u="none" strike="noStrike" baseline="0">
          <a:solidFill>
            <a:srgbClr val="000000"/>
          </a:solidFill>
          <a:latin typeface="Calibri"/>
          <a:ea typeface="Calibri"/>
          <a:cs typeface="Calibri"/>
        </a:defRPr>
      </a:pPr>
      <a:endParaRPr lang="es-SV"/>
    </a:p>
  </c:txPr>
  <c:externalData r:id="rId1">
    <c:autoUpdate val="0"/>
  </c:externalData>
</c:chartSpace>
</file>

<file path=ppt/charts/colors1.xml><?xml version="1.0" encoding="utf-8"?>
<cs:colorStyle xmlns:cs="http://schemas.microsoft.com/office/drawing/2012/chartStyle" xmlns:a="http://schemas.openxmlformats.org/drawingml/2006/main" meth="withinLinear" id="14">
  <a:schemeClr val="accent1"/>
</cs:colorStyle>
</file>

<file path=ppt/charts/colors2.xml><?xml version="1.0" encoding="utf-8"?>
<cs:colorStyle xmlns:cs="http://schemas.microsoft.com/office/drawing/2012/chartStyle" xmlns:a="http://schemas.openxmlformats.org/drawingml/2006/main" meth="withinLinear" id="14">
  <a:schemeClr val="accent1"/>
</cs:colorStyle>
</file>

<file path=ppt/charts/colors3.xml><?xml version="1.0" encoding="utf-8"?>
<cs:colorStyle xmlns:cs="http://schemas.microsoft.com/office/drawing/2012/chartStyle" xmlns:a="http://schemas.openxmlformats.org/drawingml/2006/main" meth="withinLinear" id="14">
  <a:schemeClr val="accent1"/>
</cs:colorStyle>
</file>

<file path=ppt/charts/colors4.xml><?xml version="1.0" encoding="utf-8"?>
<cs:colorStyle xmlns:cs="http://schemas.microsoft.com/office/drawing/2012/chartStyle" xmlns:a="http://schemas.openxmlformats.org/drawingml/2006/main" meth="withinLinear" id="14">
  <a:schemeClr val="accent1"/>
</cs:colorStyle>
</file>

<file path=ppt/charts/colors5.xml><?xml version="1.0" encoding="utf-8"?>
<cs:colorStyle xmlns:cs="http://schemas.microsoft.com/office/drawing/2012/chartStyle" xmlns:a="http://schemas.openxmlformats.org/drawingml/2006/main" meth="withinLinear" id="14">
  <a:schemeClr val="accent1"/>
</cs:colorStyle>
</file>

<file path=ppt/charts/colors6.xml><?xml version="1.0" encoding="utf-8"?>
<cs:colorStyle xmlns:cs="http://schemas.microsoft.com/office/drawing/2012/chartStyle" xmlns:a="http://schemas.openxmlformats.org/drawingml/2006/main" meth="withinLinear" id="14">
  <a:schemeClr val="accent1"/>
</cs:colorStyle>
</file>

<file path=ppt/charts/colors7.xml><?xml version="1.0" encoding="utf-8"?>
<cs:colorStyle xmlns:cs="http://schemas.microsoft.com/office/drawing/2012/chartStyle" xmlns:a="http://schemas.openxmlformats.org/drawingml/2006/main" meth="withinLinear" id="14">
  <a:schemeClr val="accent1"/>
</cs:colorStyle>
</file>

<file path=ppt/charts/colors8.xml><?xml version="1.0" encoding="utf-8"?>
<cs:colorStyle xmlns:cs="http://schemas.microsoft.com/office/drawing/2012/chartStyle" xmlns:a="http://schemas.openxmlformats.org/drawingml/2006/main" meth="withinLinear" id="14">
  <a:schemeClr val="accent1"/>
</cs:colorStyle>
</file>

<file path=ppt/charts/style1.xml><?xml version="1.0" encoding="utf-8"?>
<cs:chartStyle xmlns:cs="http://schemas.microsoft.com/office/drawing/2012/chartStyle" xmlns:a="http://schemas.openxmlformats.org/drawingml/2006/main" id="102">
  <cs:axisTitle>
    <cs:lnRef idx="0"/>
    <cs:fillRef idx="0"/>
    <cs:effectRef idx="0"/>
    <cs:fontRef idx="minor">
      <a:schemeClr val="tx1"/>
    </cs:fontRef>
    <cs:defRPr sz="1000" b="1" kern="1200"/>
  </cs:axisTitle>
  <cs:categoryAxis>
    <cs:lnRef idx="1">
      <a:schemeClr val="tx1">
        <a:tint val="75000"/>
      </a:schemeClr>
    </cs:lnRef>
    <cs:fillRef idx="0"/>
    <cs:effectRef idx="0"/>
    <cs:fontRef idx="minor">
      <a:schemeClr val="tx1"/>
    </cs:fontRef>
    <cs:spPr>
      <a:ln>
        <a:round/>
      </a:ln>
    </cs:spPr>
    <cs:defRPr sz="1000" kern="1200"/>
  </cs:categoryAxis>
  <cs:chartArea mods="allowNoFillOverride allowNoLineOverride">
    <cs:lnRef idx="1">
      <a:schemeClr val="tx1">
        <a:tint val="75000"/>
      </a:schemeClr>
    </cs:lnRef>
    <cs:fillRef idx="1">
      <a:schemeClr val="bg1"/>
    </cs:fillRef>
    <cs:effectRef idx="0"/>
    <cs:fontRef idx="minor">
      <a:schemeClr val="tx1"/>
    </cs:fontRef>
    <cs:spPr>
      <a:ln>
        <a:round/>
      </a:ln>
    </cs:spPr>
    <cs:defRPr sz="1000" kern="1200"/>
  </cs:chartArea>
  <cs:dataLabel>
    <cs:lnRef idx="0"/>
    <cs:fillRef idx="0"/>
    <cs:effectRef idx="0"/>
    <cs:fontRef idx="minor">
      <a:schemeClr val="tx1"/>
    </cs:fontRef>
    <cs:defRPr sz="1000" kern="1200"/>
  </cs:dataLabel>
  <cs:dataLabelCallout>
    <cs:lnRef idx="0"/>
    <cs:fillRef idx="0"/>
    <cs:effectRef idx="0"/>
    <cs:fontRef idx="minor">
      <a:schemeClr val="dk1"/>
    </cs:fontRef>
    <cs:spPr>
      <a:solidFill>
        <a:schemeClr val="lt1"/>
      </a:solidFill>
      <a:ln>
        <a:solidFill>
          <a:schemeClr val="dk1">
            <a:lumMod val="65000"/>
            <a:lumOff val="35000"/>
          </a:schemeClr>
        </a:solidFill>
      </a:ln>
    </cs:spPr>
    <cs:defRPr sz="1000" kern="1200"/>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1">
      <cs:styleClr val="auto"/>
    </cs:lnRef>
    <cs:lineWidthScale>3</cs:lineWidthScale>
    <cs:fillRef idx="0"/>
    <cs:effectRef idx="0"/>
    <cs:fontRef idx="minor">
      <a:schemeClr val="tx1"/>
    </cs:fontRef>
    <cs:spPr>
      <a:ln cap="rnd">
        <a:round/>
      </a:ln>
    </cs:spPr>
  </cs:dataPointLine>
  <cs:dataPointMarker>
    <cs:lnRef idx="1">
      <cs:styleClr val="auto"/>
    </cs:lnRef>
    <cs:fillRef idx="1">
      <cs:styleClr val="auto"/>
    </cs:fillRef>
    <cs:effectRef idx="0"/>
    <cs:fontRef idx="minor">
      <a:schemeClr val="tx1"/>
    </cs:fontRef>
    <cs:spPr>
      <a:ln>
        <a:round/>
      </a:ln>
    </cs:spPr>
  </cs:dataPointMarker>
  <cs:dataPointMarkerLayout/>
  <cs:dataPointWireframe>
    <cs:lnRef idx="1">
      <cs:styleClr val="auto"/>
    </cs:lnRef>
    <cs:fillRef idx="0"/>
    <cs:effectRef idx="0"/>
    <cs:fontRef idx="minor">
      <a:schemeClr val="tx1"/>
    </cs:fontRef>
    <cs:spPr>
      <a:ln>
        <a:round/>
      </a:ln>
    </cs:spPr>
  </cs:dataPointWireframe>
  <cs:dataTable>
    <cs:lnRef idx="1">
      <a:schemeClr val="tx1">
        <a:tint val="75000"/>
      </a:schemeClr>
    </cs:lnRef>
    <cs:fillRef idx="0"/>
    <cs:effectRef idx="0"/>
    <cs:fontRef idx="minor">
      <a:schemeClr val="tx1"/>
    </cs:fontRef>
    <cs:spPr>
      <a:ln>
        <a:round/>
      </a:ln>
    </cs:spPr>
    <cs:defRPr sz="1000" kern="1200"/>
  </cs:dataTable>
  <cs:downBar>
    <cs:lnRef idx="1">
      <a:schemeClr val="tx1"/>
    </cs:lnRef>
    <cs:fillRef idx="1">
      <a:schemeClr val="dk1">
        <a:tint val="95000"/>
      </a:schemeClr>
    </cs:fillRef>
    <cs:effectRef idx="0"/>
    <cs:fontRef idx="minor">
      <a:schemeClr val="tx1"/>
    </cs:fontRef>
    <cs:spPr>
      <a:ln>
        <a:round/>
      </a:ln>
    </cs:spPr>
  </cs:downBar>
  <cs:dropLine>
    <cs:lnRef idx="1">
      <a:schemeClr val="tx1"/>
    </cs:lnRef>
    <cs:fillRef idx="0"/>
    <cs:effectRef idx="0"/>
    <cs:fontRef idx="minor">
      <a:schemeClr val="tx1"/>
    </cs:fontRef>
    <cs:spPr>
      <a:ln>
        <a:round/>
      </a:ln>
    </cs:spPr>
  </cs:dropLine>
  <cs:errorBar>
    <cs:lnRef idx="1">
      <a:schemeClr val="tx1"/>
    </cs:lnRef>
    <cs:fillRef idx="1">
      <a:schemeClr val="tx1"/>
    </cs:fillRef>
    <cs:effectRef idx="0"/>
    <cs:fontRef idx="minor">
      <a:schemeClr val="tx1"/>
    </cs:fontRef>
    <cs:spPr>
      <a:ln>
        <a:round/>
      </a:ln>
    </cs:spPr>
  </cs:errorBar>
  <cs:floor>
    <cs:lnRef idx="1">
      <a:schemeClr val="tx1">
        <a:tint val="75000"/>
      </a:schemeClr>
    </cs:lnRef>
    <cs:fillRef idx="0"/>
    <cs:effectRef idx="0"/>
    <cs:fontRef idx="minor">
      <a:schemeClr val="tx1"/>
    </cs:fontRef>
    <cs:spPr>
      <a:ln>
        <a:round/>
      </a:ln>
    </cs:spPr>
  </cs:floor>
  <cs:gridlineMajor>
    <cs:lnRef idx="1">
      <a:schemeClr val="tx1">
        <a:tint val="75000"/>
      </a:schemeClr>
    </cs:lnRef>
    <cs:fillRef idx="0"/>
    <cs:effectRef idx="0"/>
    <cs:fontRef idx="minor">
      <a:schemeClr val="tx1"/>
    </cs:fontRef>
    <cs:spPr>
      <a:ln>
        <a:round/>
      </a:ln>
    </cs:spPr>
  </cs:gridlineMajor>
  <cs:gridlineMinor>
    <cs:lnRef idx="1">
      <a:schemeClr val="tx1">
        <a:tint val="50000"/>
      </a:schemeClr>
    </cs:lnRef>
    <cs:fillRef idx="0"/>
    <cs:effectRef idx="0"/>
    <cs:fontRef idx="minor">
      <a:schemeClr val="tx1"/>
    </cs:fontRef>
    <cs:spPr>
      <a:ln>
        <a:round/>
      </a:ln>
    </cs:spPr>
  </cs:gridlineMinor>
  <cs:hiLoLine>
    <cs:lnRef idx="1">
      <a:schemeClr val="tx1"/>
    </cs:lnRef>
    <cs:fillRef idx="0"/>
    <cs:effectRef idx="0"/>
    <cs:fontRef idx="minor">
      <a:schemeClr val="tx1"/>
    </cs:fontRef>
    <cs:spPr>
      <a:ln>
        <a:round/>
      </a:ln>
    </cs:spPr>
  </cs:hiLoLine>
  <cs:leaderLine>
    <cs:lnRef idx="1">
      <a:schemeClr val="tx1"/>
    </cs:lnRef>
    <cs:fillRef idx="0"/>
    <cs:effectRef idx="0"/>
    <cs:fontRef idx="minor">
      <a:schemeClr val="tx1"/>
    </cs:fontRef>
    <cs:spPr>
      <a:ln>
        <a:round/>
      </a:ln>
    </cs:spPr>
  </cs:leaderLine>
  <cs:legend>
    <cs:lnRef idx="0"/>
    <cs:fillRef idx="0"/>
    <cs:effectRef idx="0"/>
    <cs:fontRef idx="minor">
      <a:schemeClr val="tx1"/>
    </cs:fontRef>
    <cs:defRPr sz="1000" kern="1200"/>
  </cs:legend>
  <cs:plotArea mods="allowNoFillOverride allowNoLineOverride">
    <cs:lnRef idx="0"/>
    <cs:fillRef idx="1">
      <a:schemeClr val="bg1"/>
    </cs:fillRef>
    <cs:effectRef idx="0"/>
    <cs:fontRef idx="minor">
      <a:schemeClr val="tx1"/>
    </cs:fontRef>
  </cs:plotArea>
  <cs:plotArea3D>
    <cs:lnRef idx="0"/>
    <cs:fillRef idx="0"/>
    <cs:effectRef idx="0"/>
    <cs:fontRef idx="minor">
      <a:schemeClr val="tx1"/>
    </cs:fontRef>
  </cs:plotArea3D>
  <cs:seriesAxis>
    <cs:lnRef idx="1">
      <a:schemeClr val="tx1">
        <a:tint val="75000"/>
      </a:schemeClr>
    </cs:lnRef>
    <cs:fillRef idx="0"/>
    <cs:effectRef idx="0"/>
    <cs:fontRef idx="minor">
      <a:schemeClr val="tx1"/>
    </cs:fontRef>
    <cs:spPr>
      <a:ln>
        <a:round/>
      </a:ln>
    </cs:spPr>
    <cs:defRPr sz="1000" kern="1200"/>
  </cs:seriesAxis>
  <cs:seriesLine>
    <cs:lnRef idx="1">
      <a:schemeClr val="tx1"/>
    </cs:lnRef>
    <cs:fillRef idx="0"/>
    <cs:effectRef idx="0"/>
    <cs:fontRef idx="minor">
      <a:schemeClr val="tx1"/>
    </cs:fontRef>
    <cs:spPr>
      <a:ln>
        <a:round/>
      </a:ln>
    </cs:spPr>
  </cs:seriesLine>
  <cs:title>
    <cs:lnRef idx="0"/>
    <cs:fillRef idx="0"/>
    <cs:effectRef idx="0"/>
    <cs:fontRef idx="minor">
      <a:schemeClr val="tx1"/>
    </cs:fontRef>
    <cs:defRPr sz="1800" b="1" kern="1200"/>
  </cs:title>
  <cs:trendline>
    <cs:lnRef idx="1">
      <a:schemeClr val="tx1"/>
    </cs:lnRef>
    <cs:fillRef idx="0"/>
    <cs:effectRef idx="0"/>
    <cs:fontRef idx="minor">
      <a:schemeClr val="tx1"/>
    </cs:fontRef>
    <cs:spPr>
      <a:ln cap="rnd">
        <a:round/>
      </a:ln>
    </cs:spPr>
  </cs:trendline>
  <cs:trendlineLabel>
    <cs:lnRef idx="0"/>
    <cs:fillRef idx="0"/>
    <cs:effectRef idx="0"/>
    <cs:fontRef idx="minor">
      <a:schemeClr val="tx1"/>
    </cs:fontRef>
    <cs:defRPr sz="1000" kern="1200"/>
  </cs:trendlineLabel>
  <cs:upBar>
    <cs:lnRef idx="1">
      <a:schemeClr val="tx1"/>
    </cs:lnRef>
    <cs:fillRef idx="1">
      <a:schemeClr val="dk1">
        <a:tint val="5000"/>
      </a:schemeClr>
    </cs:fillRef>
    <cs:effectRef idx="0"/>
    <cs:fontRef idx="minor">
      <a:schemeClr val="tx1"/>
    </cs:fontRef>
    <cs:spPr>
      <a:ln>
        <a:round/>
      </a:ln>
    </cs:spPr>
  </cs:upBar>
  <cs:valueAxis>
    <cs:lnRef idx="1">
      <a:schemeClr val="tx1">
        <a:tint val="75000"/>
      </a:schemeClr>
    </cs:lnRef>
    <cs:fillRef idx="0"/>
    <cs:effectRef idx="0"/>
    <cs:fontRef idx="minor">
      <a:schemeClr val="tx1"/>
    </cs:fontRef>
    <cs:spPr>
      <a:ln>
        <a:round/>
      </a:ln>
    </cs:spPr>
    <cs:defRPr sz="1000" kern="1200"/>
  </cs:valueAxis>
  <cs:wall>
    <cs:lnRef idx="0"/>
    <cs:fillRef idx="0"/>
    <cs:effectRef idx="0"/>
    <cs:fontRef idx="minor">
      <a:schemeClr val="tx1"/>
    </cs:fontRef>
  </cs:wall>
</cs:chartStyle>
</file>

<file path=ppt/charts/style2.xml><?xml version="1.0" encoding="utf-8"?>
<cs:chartStyle xmlns:cs="http://schemas.microsoft.com/office/drawing/2012/chartStyle" xmlns:a="http://schemas.openxmlformats.org/drawingml/2006/main" id="102">
  <cs:axisTitle>
    <cs:lnRef idx="0"/>
    <cs:fillRef idx="0"/>
    <cs:effectRef idx="0"/>
    <cs:fontRef idx="minor">
      <a:schemeClr val="tx1"/>
    </cs:fontRef>
    <cs:defRPr sz="1000" b="1" kern="1200"/>
  </cs:axisTitle>
  <cs:categoryAxis>
    <cs:lnRef idx="1">
      <a:schemeClr val="tx1">
        <a:tint val="75000"/>
      </a:schemeClr>
    </cs:lnRef>
    <cs:fillRef idx="0"/>
    <cs:effectRef idx="0"/>
    <cs:fontRef idx="minor">
      <a:schemeClr val="tx1"/>
    </cs:fontRef>
    <cs:spPr>
      <a:ln>
        <a:round/>
      </a:ln>
    </cs:spPr>
    <cs:defRPr sz="1000" kern="1200"/>
  </cs:categoryAxis>
  <cs:chartArea mods="allowNoFillOverride allowNoLineOverride">
    <cs:lnRef idx="1">
      <a:schemeClr val="tx1">
        <a:tint val="75000"/>
      </a:schemeClr>
    </cs:lnRef>
    <cs:fillRef idx="1">
      <a:schemeClr val="bg1"/>
    </cs:fillRef>
    <cs:effectRef idx="0"/>
    <cs:fontRef idx="minor">
      <a:schemeClr val="tx1"/>
    </cs:fontRef>
    <cs:spPr>
      <a:ln>
        <a:round/>
      </a:ln>
    </cs:spPr>
    <cs:defRPr sz="1000" kern="1200"/>
  </cs:chartArea>
  <cs:dataLabel>
    <cs:lnRef idx="0"/>
    <cs:fillRef idx="0"/>
    <cs:effectRef idx="0"/>
    <cs:fontRef idx="minor">
      <a:schemeClr val="tx1"/>
    </cs:fontRef>
    <cs:defRPr sz="1000" kern="1200"/>
  </cs:dataLabel>
  <cs:dataLabelCallout>
    <cs:lnRef idx="0"/>
    <cs:fillRef idx="0"/>
    <cs:effectRef idx="0"/>
    <cs:fontRef idx="minor">
      <a:schemeClr val="dk1"/>
    </cs:fontRef>
    <cs:spPr>
      <a:solidFill>
        <a:schemeClr val="lt1"/>
      </a:solidFill>
      <a:ln>
        <a:solidFill>
          <a:schemeClr val="dk1">
            <a:lumMod val="65000"/>
            <a:lumOff val="35000"/>
          </a:schemeClr>
        </a:solidFill>
      </a:ln>
    </cs:spPr>
    <cs:defRPr sz="1000" kern="1200"/>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1">
      <cs:styleClr val="auto"/>
    </cs:lnRef>
    <cs:lineWidthScale>3</cs:lineWidthScale>
    <cs:fillRef idx="0"/>
    <cs:effectRef idx="0"/>
    <cs:fontRef idx="minor">
      <a:schemeClr val="tx1"/>
    </cs:fontRef>
    <cs:spPr>
      <a:ln cap="rnd">
        <a:round/>
      </a:ln>
    </cs:spPr>
  </cs:dataPointLine>
  <cs:dataPointMarker>
    <cs:lnRef idx="1">
      <cs:styleClr val="auto"/>
    </cs:lnRef>
    <cs:fillRef idx="1">
      <cs:styleClr val="auto"/>
    </cs:fillRef>
    <cs:effectRef idx="0"/>
    <cs:fontRef idx="minor">
      <a:schemeClr val="tx1"/>
    </cs:fontRef>
    <cs:spPr>
      <a:ln>
        <a:round/>
      </a:ln>
    </cs:spPr>
  </cs:dataPointMarker>
  <cs:dataPointMarkerLayout/>
  <cs:dataPointWireframe>
    <cs:lnRef idx="1">
      <cs:styleClr val="auto"/>
    </cs:lnRef>
    <cs:fillRef idx="0"/>
    <cs:effectRef idx="0"/>
    <cs:fontRef idx="minor">
      <a:schemeClr val="tx1"/>
    </cs:fontRef>
    <cs:spPr>
      <a:ln>
        <a:round/>
      </a:ln>
    </cs:spPr>
  </cs:dataPointWireframe>
  <cs:dataTable>
    <cs:lnRef idx="1">
      <a:schemeClr val="tx1">
        <a:tint val="75000"/>
      </a:schemeClr>
    </cs:lnRef>
    <cs:fillRef idx="0"/>
    <cs:effectRef idx="0"/>
    <cs:fontRef idx="minor">
      <a:schemeClr val="tx1"/>
    </cs:fontRef>
    <cs:spPr>
      <a:ln>
        <a:round/>
      </a:ln>
    </cs:spPr>
    <cs:defRPr sz="1000" kern="1200"/>
  </cs:dataTable>
  <cs:downBar>
    <cs:lnRef idx="1">
      <a:schemeClr val="tx1"/>
    </cs:lnRef>
    <cs:fillRef idx="1">
      <a:schemeClr val="dk1">
        <a:tint val="95000"/>
      </a:schemeClr>
    </cs:fillRef>
    <cs:effectRef idx="0"/>
    <cs:fontRef idx="minor">
      <a:schemeClr val="tx1"/>
    </cs:fontRef>
    <cs:spPr>
      <a:ln>
        <a:round/>
      </a:ln>
    </cs:spPr>
  </cs:downBar>
  <cs:dropLine>
    <cs:lnRef idx="1">
      <a:schemeClr val="tx1"/>
    </cs:lnRef>
    <cs:fillRef idx="0"/>
    <cs:effectRef idx="0"/>
    <cs:fontRef idx="minor">
      <a:schemeClr val="tx1"/>
    </cs:fontRef>
    <cs:spPr>
      <a:ln>
        <a:round/>
      </a:ln>
    </cs:spPr>
  </cs:dropLine>
  <cs:errorBar>
    <cs:lnRef idx="1">
      <a:schemeClr val="tx1"/>
    </cs:lnRef>
    <cs:fillRef idx="1">
      <a:schemeClr val="tx1"/>
    </cs:fillRef>
    <cs:effectRef idx="0"/>
    <cs:fontRef idx="minor">
      <a:schemeClr val="tx1"/>
    </cs:fontRef>
    <cs:spPr>
      <a:ln>
        <a:round/>
      </a:ln>
    </cs:spPr>
  </cs:errorBar>
  <cs:floor>
    <cs:lnRef idx="1">
      <a:schemeClr val="tx1">
        <a:tint val="75000"/>
      </a:schemeClr>
    </cs:lnRef>
    <cs:fillRef idx="0"/>
    <cs:effectRef idx="0"/>
    <cs:fontRef idx="minor">
      <a:schemeClr val="tx1"/>
    </cs:fontRef>
    <cs:spPr>
      <a:ln>
        <a:round/>
      </a:ln>
    </cs:spPr>
  </cs:floor>
  <cs:gridlineMajor>
    <cs:lnRef idx="1">
      <a:schemeClr val="tx1">
        <a:tint val="75000"/>
      </a:schemeClr>
    </cs:lnRef>
    <cs:fillRef idx="0"/>
    <cs:effectRef idx="0"/>
    <cs:fontRef idx="minor">
      <a:schemeClr val="tx1"/>
    </cs:fontRef>
    <cs:spPr>
      <a:ln>
        <a:round/>
      </a:ln>
    </cs:spPr>
  </cs:gridlineMajor>
  <cs:gridlineMinor>
    <cs:lnRef idx="1">
      <a:schemeClr val="tx1">
        <a:tint val="50000"/>
      </a:schemeClr>
    </cs:lnRef>
    <cs:fillRef idx="0"/>
    <cs:effectRef idx="0"/>
    <cs:fontRef idx="minor">
      <a:schemeClr val="tx1"/>
    </cs:fontRef>
    <cs:spPr>
      <a:ln>
        <a:round/>
      </a:ln>
    </cs:spPr>
  </cs:gridlineMinor>
  <cs:hiLoLine>
    <cs:lnRef idx="1">
      <a:schemeClr val="tx1"/>
    </cs:lnRef>
    <cs:fillRef idx="0"/>
    <cs:effectRef idx="0"/>
    <cs:fontRef idx="minor">
      <a:schemeClr val="tx1"/>
    </cs:fontRef>
    <cs:spPr>
      <a:ln>
        <a:round/>
      </a:ln>
    </cs:spPr>
  </cs:hiLoLine>
  <cs:leaderLine>
    <cs:lnRef idx="1">
      <a:schemeClr val="tx1"/>
    </cs:lnRef>
    <cs:fillRef idx="0"/>
    <cs:effectRef idx="0"/>
    <cs:fontRef idx="minor">
      <a:schemeClr val="tx1"/>
    </cs:fontRef>
    <cs:spPr>
      <a:ln>
        <a:round/>
      </a:ln>
    </cs:spPr>
  </cs:leaderLine>
  <cs:legend>
    <cs:lnRef idx="0"/>
    <cs:fillRef idx="0"/>
    <cs:effectRef idx="0"/>
    <cs:fontRef idx="minor">
      <a:schemeClr val="tx1"/>
    </cs:fontRef>
    <cs:defRPr sz="1000" kern="1200"/>
  </cs:legend>
  <cs:plotArea mods="allowNoFillOverride allowNoLineOverride">
    <cs:lnRef idx="0"/>
    <cs:fillRef idx="1">
      <a:schemeClr val="bg1"/>
    </cs:fillRef>
    <cs:effectRef idx="0"/>
    <cs:fontRef idx="minor">
      <a:schemeClr val="tx1"/>
    </cs:fontRef>
  </cs:plotArea>
  <cs:plotArea3D>
    <cs:lnRef idx="0"/>
    <cs:fillRef idx="0"/>
    <cs:effectRef idx="0"/>
    <cs:fontRef idx="minor">
      <a:schemeClr val="tx1"/>
    </cs:fontRef>
  </cs:plotArea3D>
  <cs:seriesAxis>
    <cs:lnRef idx="1">
      <a:schemeClr val="tx1">
        <a:tint val="75000"/>
      </a:schemeClr>
    </cs:lnRef>
    <cs:fillRef idx="0"/>
    <cs:effectRef idx="0"/>
    <cs:fontRef idx="minor">
      <a:schemeClr val="tx1"/>
    </cs:fontRef>
    <cs:spPr>
      <a:ln>
        <a:round/>
      </a:ln>
    </cs:spPr>
    <cs:defRPr sz="1000" kern="1200"/>
  </cs:seriesAxis>
  <cs:seriesLine>
    <cs:lnRef idx="1">
      <a:schemeClr val="tx1"/>
    </cs:lnRef>
    <cs:fillRef idx="0"/>
    <cs:effectRef idx="0"/>
    <cs:fontRef idx="minor">
      <a:schemeClr val="tx1"/>
    </cs:fontRef>
    <cs:spPr>
      <a:ln>
        <a:round/>
      </a:ln>
    </cs:spPr>
  </cs:seriesLine>
  <cs:title>
    <cs:lnRef idx="0"/>
    <cs:fillRef idx="0"/>
    <cs:effectRef idx="0"/>
    <cs:fontRef idx="minor">
      <a:schemeClr val="tx1"/>
    </cs:fontRef>
    <cs:defRPr sz="1800" b="1" kern="1200"/>
  </cs:title>
  <cs:trendline>
    <cs:lnRef idx="1">
      <a:schemeClr val="tx1"/>
    </cs:lnRef>
    <cs:fillRef idx="0"/>
    <cs:effectRef idx="0"/>
    <cs:fontRef idx="minor">
      <a:schemeClr val="tx1"/>
    </cs:fontRef>
    <cs:spPr>
      <a:ln cap="rnd">
        <a:round/>
      </a:ln>
    </cs:spPr>
  </cs:trendline>
  <cs:trendlineLabel>
    <cs:lnRef idx="0"/>
    <cs:fillRef idx="0"/>
    <cs:effectRef idx="0"/>
    <cs:fontRef idx="minor">
      <a:schemeClr val="tx1"/>
    </cs:fontRef>
    <cs:defRPr sz="1000" kern="1200"/>
  </cs:trendlineLabel>
  <cs:upBar>
    <cs:lnRef idx="1">
      <a:schemeClr val="tx1"/>
    </cs:lnRef>
    <cs:fillRef idx="1">
      <a:schemeClr val="dk1">
        <a:tint val="5000"/>
      </a:schemeClr>
    </cs:fillRef>
    <cs:effectRef idx="0"/>
    <cs:fontRef idx="minor">
      <a:schemeClr val="tx1"/>
    </cs:fontRef>
    <cs:spPr>
      <a:ln>
        <a:round/>
      </a:ln>
    </cs:spPr>
  </cs:upBar>
  <cs:valueAxis>
    <cs:lnRef idx="1">
      <a:schemeClr val="tx1">
        <a:tint val="75000"/>
      </a:schemeClr>
    </cs:lnRef>
    <cs:fillRef idx="0"/>
    <cs:effectRef idx="0"/>
    <cs:fontRef idx="minor">
      <a:schemeClr val="tx1"/>
    </cs:fontRef>
    <cs:spPr>
      <a:ln>
        <a:round/>
      </a:ln>
    </cs:spPr>
    <cs:defRPr sz="1000" kern="1200"/>
  </cs:valueAxis>
  <cs:wall>
    <cs:lnRef idx="0"/>
    <cs:fillRef idx="0"/>
    <cs:effectRef idx="0"/>
    <cs:fontRef idx="minor">
      <a:schemeClr val="tx1"/>
    </cs:fontRef>
  </cs:wall>
</cs:chartStyle>
</file>

<file path=ppt/charts/style3.xml><?xml version="1.0" encoding="utf-8"?>
<cs:chartStyle xmlns:cs="http://schemas.microsoft.com/office/drawing/2012/chartStyle" xmlns:a="http://schemas.openxmlformats.org/drawingml/2006/main" id="102">
  <cs:axisTitle>
    <cs:lnRef idx="0"/>
    <cs:fillRef idx="0"/>
    <cs:effectRef idx="0"/>
    <cs:fontRef idx="minor">
      <a:schemeClr val="tx1"/>
    </cs:fontRef>
    <cs:defRPr sz="1000" b="1" kern="1200"/>
  </cs:axisTitle>
  <cs:categoryAxis>
    <cs:lnRef idx="1">
      <a:schemeClr val="tx1">
        <a:tint val="75000"/>
      </a:schemeClr>
    </cs:lnRef>
    <cs:fillRef idx="0"/>
    <cs:effectRef idx="0"/>
    <cs:fontRef idx="minor">
      <a:schemeClr val="tx1"/>
    </cs:fontRef>
    <cs:spPr>
      <a:ln>
        <a:round/>
      </a:ln>
    </cs:spPr>
    <cs:defRPr sz="1000" kern="1200"/>
  </cs:categoryAxis>
  <cs:chartArea mods="allowNoFillOverride allowNoLineOverride">
    <cs:lnRef idx="1">
      <a:schemeClr val="tx1">
        <a:tint val="75000"/>
      </a:schemeClr>
    </cs:lnRef>
    <cs:fillRef idx="1">
      <a:schemeClr val="bg1"/>
    </cs:fillRef>
    <cs:effectRef idx="0"/>
    <cs:fontRef idx="minor">
      <a:schemeClr val="tx1"/>
    </cs:fontRef>
    <cs:spPr>
      <a:ln>
        <a:round/>
      </a:ln>
    </cs:spPr>
    <cs:defRPr sz="1000" kern="1200"/>
  </cs:chartArea>
  <cs:dataLabel>
    <cs:lnRef idx="0"/>
    <cs:fillRef idx="0"/>
    <cs:effectRef idx="0"/>
    <cs:fontRef idx="minor">
      <a:schemeClr val="tx1"/>
    </cs:fontRef>
    <cs:defRPr sz="1000" kern="1200"/>
  </cs:dataLabel>
  <cs:dataLabelCallout>
    <cs:lnRef idx="0"/>
    <cs:fillRef idx="0"/>
    <cs:effectRef idx="0"/>
    <cs:fontRef idx="minor">
      <a:schemeClr val="dk1"/>
    </cs:fontRef>
    <cs:spPr>
      <a:solidFill>
        <a:schemeClr val="lt1"/>
      </a:solidFill>
      <a:ln>
        <a:solidFill>
          <a:schemeClr val="dk1">
            <a:lumMod val="65000"/>
            <a:lumOff val="35000"/>
          </a:schemeClr>
        </a:solidFill>
      </a:ln>
    </cs:spPr>
    <cs:defRPr sz="1000" kern="1200"/>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1">
      <cs:styleClr val="auto"/>
    </cs:lnRef>
    <cs:lineWidthScale>3</cs:lineWidthScale>
    <cs:fillRef idx="0"/>
    <cs:effectRef idx="0"/>
    <cs:fontRef idx="minor">
      <a:schemeClr val="tx1"/>
    </cs:fontRef>
    <cs:spPr>
      <a:ln cap="rnd">
        <a:round/>
      </a:ln>
    </cs:spPr>
  </cs:dataPointLine>
  <cs:dataPointMarker>
    <cs:lnRef idx="1">
      <cs:styleClr val="auto"/>
    </cs:lnRef>
    <cs:fillRef idx="1">
      <cs:styleClr val="auto"/>
    </cs:fillRef>
    <cs:effectRef idx="0"/>
    <cs:fontRef idx="minor">
      <a:schemeClr val="tx1"/>
    </cs:fontRef>
    <cs:spPr>
      <a:ln>
        <a:round/>
      </a:ln>
    </cs:spPr>
  </cs:dataPointMarker>
  <cs:dataPointMarkerLayout/>
  <cs:dataPointWireframe>
    <cs:lnRef idx="1">
      <cs:styleClr val="auto"/>
    </cs:lnRef>
    <cs:fillRef idx="0"/>
    <cs:effectRef idx="0"/>
    <cs:fontRef idx="minor">
      <a:schemeClr val="tx1"/>
    </cs:fontRef>
    <cs:spPr>
      <a:ln>
        <a:round/>
      </a:ln>
    </cs:spPr>
  </cs:dataPointWireframe>
  <cs:dataTable>
    <cs:lnRef idx="1">
      <a:schemeClr val="tx1">
        <a:tint val="75000"/>
      </a:schemeClr>
    </cs:lnRef>
    <cs:fillRef idx="0"/>
    <cs:effectRef idx="0"/>
    <cs:fontRef idx="minor">
      <a:schemeClr val="tx1"/>
    </cs:fontRef>
    <cs:spPr>
      <a:ln>
        <a:round/>
      </a:ln>
    </cs:spPr>
    <cs:defRPr sz="1000" kern="1200"/>
  </cs:dataTable>
  <cs:downBar>
    <cs:lnRef idx="1">
      <a:schemeClr val="tx1"/>
    </cs:lnRef>
    <cs:fillRef idx="1">
      <a:schemeClr val="dk1">
        <a:tint val="95000"/>
      </a:schemeClr>
    </cs:fillRef>
    <cs:effectRef idx="0"/>
    <cs:fontRef idx="minor">
      <a:schemeClr val="tx1"/>
    </cs:fontRef>
    <cs:spPr>
      <a:ln>
        <a:round/>
      </a:ln>
    </cs:spPr>
  </cs:downBar>
  <cs:dropLine>
    <cs:lnRef idx="1">
      <a:schemeClr val="tx1"/>
    </cs:lnRef>
    <cs:fillRef idx="0"/>
    <cs:effectRef idx="0"/>
    <cs:fontRef idx="minor">
      <a:schemeClr val="tx1"/>
    </cs:fontRef>
    <cs:spPr>
      <a:ln>
        <a:round/>
      </a:ln>
    </cs:spPr>
  </cs:dropLine>
  <cs:errorBar>
    <cs:lnRef idx="1">
      <a:schemeClr val="tx1"/>
    </cs:lnRef>
    <cs:fillRef idx="1">
      <a:schemeClr val="tx1"/>
    </cs:fillRef>
    <cs:effectRef idx="0"/>
    <cs:fontRef idx="minor">
      <a:schemeClr val="tx1"/>
    </cs:fontRef>
    <cs:spPr>
      <a:ln>
        <a:round/>
      </a:ln>
    </cs:spPr>
  </cs:errorBar>
  <cs:floor>
    <cs:lnRef idx="1">
      <a:schemeClr val="tx1">
        <a:tint val="75000"/>
      </a:schemeClr>
    </cs:lnRef>
    <cs:fillRef idx="0"/>
    <cs:effectRef idx="0"/>
    <cs:fontRef idx="minor">
      <a:schemeClr val="tx1"/>
    </cs:fontRef>
    <cs:spPr>
      <a:ln>
        <a:round/>
      </a:ln>
    </cs:spPr>
  </cs:floor>
  <cs:gridlineMajor>
    <cs:lnRef idx="1">
      <a:schemeClr val="tx1">
        <a:tint val="75000"/>
      </a:schemeClr>
    </cs:lnRef>
    <cs:fillRef idx="0"/>
    <cs:effectRef idx="0"/>
    <cs:fontRef idx="minor">
      <a:schemeClr val="tx1"/>
    </cs:fontRef>
    <cs:spPr>
      <a:ln>
        <a:round/>
      </a:ln>
    </cs:spPr>
  </cs:gridlineMajor>
  <cs:gridlineMinor>
    <cs:lnRef idx="1">
      <a:schemeClr val="tx1">
        <a:tint val="50000"/>
      </a:schemeClr>
    </cs:lnRef>
    <cs:fillRef idx="0"/>
    <cs:effectRef idx="0"/>
    <cs:fontRef idx="minor">
      <a:schemeClr val="tx1"/>
    </cs:fontRef>
    <cs:spPr>
      <a:ln>
        <a:round/>
      </a:ln>
    </cs:spPr>
  </cs:gridlineMinor>
  <cs:hiLoLine>
    <cs:lnRef idx="1">
      <a:schemeClr val="tx1"/>
    </cs:lnRef>
    <cs:fillRef idx="0"/>
    <cs:effectRef idx="0"/>
    <cs:fontRef idx="minor">
      <a:schemeClr val="tx1"/>
    </cs:fontRef>
    <cs:spPr>
      <a:ln>
        <a:round/>
      </a:ln>
    </cs:spPr>
  </cs:hiLoLine>
  <cs:leaderLine>
    <cs:lnRef idx="1">
      <a:schemeClr val="tx1"/>
    </cs:lnRef>
    <cs:fillRef idx="0"/>
    <cs:effectRef idx="0"/>
    <cs:fontRef idx="minor">
      <a:schemeClr val="tx1"/>
    </cs:fontRef>
    <cs:spPr>
      <a:ln>
        <a:round/>
      </a:ln>
    </cs:spPr>
  </cs:leaderLine>
  <cs:legend>
    <cs:lnRef idx="0"/>
    <cs:fillRef idx="0"/>
    <cs:effectRef idx="0"/>
    <cs:fontRef idx="minor">
      <a:schemeClr val="tx1"/>
    </cs:fontRef>
    <cs:defRPr sz="1000" kern="1200"/>
  </cs:legend>
  <cs:plotArea mods="allowNoFillOverride allowNoLineOverride">
    <cs:lnRef idx="0"/>
    <cs:fillRef idx="1">
      <a:schemeClr val="bg1"/>
    </cs:fillRef>
    <cs:effectRef idx="0"/>
    <cs:fontRef idx="minor">
      <a:schemeClr val="tx1"/>
    </cs:fontRef>
  </cs:plotArea>
  <cs:plotArea3D>
    <cs:lnRef idx="0"/>
    <cs:fillRef idx="0"/>
    <cs:effectRef idx="0"/>
    <cs:fontRef idx="minor">
      <a:schemeClr val="tx1"/>
    </cs:fontRef>
  </cs:plotArea3D>
  <cs:seriesAxis>
    <cs:lnRef idx="1">
      <a:schemeClr val="tx1">
        <a:tint val="75000"/>
      </a:schemeClr>
    </cs:lnRef>
    <cs:fillRef idx="0"/>
    <cs:effectRef idx="0"/>
    <cs:fontRef idx="minor">
      <a:schemeClr val="tx1"/>
    </cs:fontRef>
    <cs:spPr>
      <a:ln>
        <a:round/>
      </a:ln>
    </cs:spPr>
    <cs:defRPr sz="1000" kern="1200"/>
  </cs:seriesAxis>
  <cs:seriesLine>
    <cs:lnRef idx="1">
      <a:schemeClr val="tx1"/>
    </cs:lnRef>
    <cs:fillRef idx="0"/>
    <cs:effectRef idx="0"/>
    <cs:fontRef idx="minor">
      <a:schemeClr val="tx1"/>
    </cs:fontRef>
    <cs:spPr>
      <a:ln>
        <a:round/>
      </a:ln>
    </cs:spPr>
  </cs:seriesLine>
  <cs:title>
    <cs:lnRef idx="0"/>
    <cs:fillRef idx="0"/>
    <cs:effectRef idx="0"/>
    <cs:fontRef idx="minor">
      <a:schemeClr val="tx1"/>
    </cs:fontRef>
    <cs:defRPr sz="1800" b="1" kern="1200"/>
  </cs:title>
  <cs:trendline>
    <cs:lnRef idx="1">
      <a:schemeClr val="tx1"/>
    </cs:lnRef>
    <cs:fillRef idx="0"/>
    <cs:effectRef idx="0"/>
    <cs:fontRef idx="minor">
      <a:schemeClr val="tx1"/>
    </cs:fontRef>
    <cs:spPr>
      <a:ln cap="rnd">
        <a:round/>
      </a:ln>
    </cs:spPr>
  </cs:trendline>
  <cs:trendlineLabel>
    <cs:lnRef idx="0"/>
    <cs:fillRef idx="0"/>
    <cs:effectRef idx="0"/>
    <cs:fontRef idx="minor">
      <a:schemeClr val="tx1"/>
    </cs:fontRef>
    <cs:defRPr sz="1000" kern="1200"/>
  </cs:trendlineLabel>
  <cs:upBar>
    <cs:lnRef idx="1">
      <a:schemeClr val="tx1"/>
    </cs:lnRef>
    <cs:fillRef idx="1">
      <a:schemeClr val="dk1">
        <a:tint val="5000"/>
      </a:schemeClr>
    </cs:fillRef>
    <cs:effectRef idx="0"/>
    <cs:fontRef idx="minor">
      <a:schemeClr val="tx1"/>
    </cs:fontRef>
    <cs:spPr>
      <a:ln>
        <a:round/>
      </a:ln>
    </cs:spPr>
  </cs:upBar>
  <cs:valueAxis>
    <cs:lnRef idx="1">
      <a:schemeClr val="tx1">
        <a:tint val="75000"/>
      </a:schemeClr>
    </cs:lnRef>
    <cs:fillRef idx="0"/>
    <cs:effectRef idx="0"/>
    <cs:fontRef idx="minor">
      <a:schemeClr val="tx1"/>
    </cs:fontRef>
    <cs:spPr>
      <a:ln>
        <a:round/>
      </a:ln>
    </cs:spPr>
    <cs:defRPr sz="1000" kern="1200"/>
  </cs:valueAxis>
  <cs:wall>
    <cs:lnRef idx="0"/>
    <cs:fillRef idx="0"/>
    <cs:effectRef idx="0"/>
    <cs:fontRef idx="minor">
      <a:schemeClr val="tx1"/>
    </cs:fontRef>
  </cs:wall>
</cs:chartStyle>
</file>

<file path=ppt/charts/style4.xml><?xml version="1.0" encoding="utf-8"?>
<cs:chartStyle xmlns:cs="http://schemas.microsoft.com/office/drawing/2012/chartStyle" xmlns:a="http://schemas.openxmlformats.org/drawingml/2006/main" id="102">
  <cs:axisTitle>
    <cs:lnRef idx="0"/>
    <cs:fillRef idx="0"/>
    <cs:effectRef idx="0"/>
    <cs:fontRef idx="minor">
      <a:schemeClr val="tx1"/>
    </cs:fontRef>
    <cs:defRPr sz="1000" b="1" kern="1200"/>
  </cs:axisTitle>
  <cs:categoryAxis>
    <cs:lnRef idx="1">
      <a:schemeClr val="tx1">
        <a:tint val="75000"/>
      </a:schemeClr>
    </cs:lnRef>
    <cs:fillRef idx="0"/>
    <cs:effectRef idx="0"/>
    <cs:fontRef idx="minor">
      <a:schemeClr val="tx1"/>
    </cs:fontRef>
    <cs:spPr>
      <a:ln>
        <a:round/>
      </a:ln>
    </cs:spPr>
    <cs:defRPr sz="1000" kern="1200"/>
  </cs:categoryAxis>
  <cs:chartArea mods="allowNoFillOverride allowNoLineOverride">
    <cs:lnRef idx="1">
      <a:schemeClr val="tx1">
        <a:tint val="75000"/>
      </a:schemeClr>
    </cs:lnRef>
    <cs:fillRef idx="1">
      <a:schemeClr val="bg1"/>
    </cs:fillRef>
    <cs:effectRef idx="0"/>
    <cs:fontRef idx="minor">
      <a:schemeClr val="tx1"/>
    </cs:fontRef>
    <cs:spPr>
      <a:ln>
        <a:round/>
      </a:ln>
    </cs:spPr>
    <cs:defRPr sz="1000" kern="1200"/>
  </cs:chartArea>
  <cs:dataLabel>
    <cs:lnRef idx="0"/>
    <cs:fillRef idx="0"/>
    <cs:effectRef idx="0"/>
    <cs:fontRef idx="minor">
      <a:schemeClr val="tx1"/>
    </cs:fontRef>
    <cs:defRPr sz="1000" kern="1200"/>
  </cs:dataLabel>
  <cs:dataLabelCallout>
    <cs:lnRef idx="0"/>
    <cs:fillRef idx="0"/>
    <cs:effectRef idx="0"/>
    <cs:fontRef idx="minor">
      <a:schemeClr val="dk1"/>
    </cs:fontRef>
    <cs:spPr>
      <a:solidFill>
        <a:schemeClr val="lt1"/>
      </a:solidFill>
      <a:ln>
        <a:solidFill>
          <a:schemeClr val="dk1">
            <a:lumMod val="65000"/>
            <a:lumOff val="35000"/>
          </a:schemeClr>
        </a:solidFill>
      </a:ln>
    </cs:spPr>
    <cs:defRPr sz="1000" kern="1200"/>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1">
      <cs:styleClr val="auto"/>
    </cs:lnRef>
    <cs:lineWidthScale>3</cs:lineWidthScale>
    <cs:fillRef idx="0"/>
    <cs:effectRef idx="0"/>
    <cs:fontRef idx="minor">
      <a:schemeClr val="tx1"/>
    </cs:fontRef>
    <cs:spPr>
      <a:ln cap="rnd">
        <a:round/>
      </a:ln>
    </cs:spPr>
  </cs:dataPointLine>
  <cs:dataPointMarker>
    <cs:lnRef idx="1">
      <cs:styleClr val="auto"/>
    </cs:lnRef>
    <cs:fillRef idx="1">
      <cs:styleClr val="auto"/>
    </cs:fillRef>
    <cs:effectRef idx="0"/>
    <cs:fontRef idx="minor">
      <a:schemeClr val="tx1"/>
    </cs:fontRef>
    <cs:spPr>
      <a:ln>
        <a:round/>
      </a:ln>
    </cs:spPr>
  </cs:dataPointMarker>
  <cs:dataPointMarkerLayout/>
  <cs:dataPointWireframe>
    <cs:lnRef idx="1">
      <cs:styleClr val="auto"/>
    </cs:lnRef>
    <cs:fillRef idx="0"/>
    <cs:effectRef idx="0"/>
    <cs:fontRef idx="minor">
      <a:schemeClr val="tx1"/>
    </cs:fontRef>
    <cs:spPr>
      <a:ln>
        <a:round/>
      </a:ln>
    </cs:spPr>
  </cs:dataPointWireframe>
  <cs:dataTable>
    <cs:lnRef idx="1">
      <a:schemeClr val="tx1">
        <a:tint val="75000"/>
      </a:schemeClr>
    </cs:lnRef>
    <cs:fillRef idx="0"/>
    <cs:effectRef idx="0"/>
    <cs:fontRef idx="minor">
      <a:schemeClr val="tx1"/>
    </cs:fontRef>
    <cs:spPr>
      <a:ln>
        <a:round/>
      </a:ln>
    </cs:spPr>
    <cs:defRPr sz="1000" kern="1200"/>
  </cs:dataTable>
  <cs:downBar>
    <cs:lnRef idx="1">
      <a:schemeClr val="tx1"/>
    </cs:lnRef>
    <cs:fillRef idx="1">
      <a:schemeClr val="dk1">
        <a:tint val="95000"/>
      </a:schemeClr>
    </cs:fillRef>
    <cs:effectRef idx="0"/>
    <cs:fontRef idx="minor">
      <a:schemeClr val="tx1"/>
    </cs:fontRef>
    <cs:spPr>
      <a:ln>
        <a:round/>
      </a:ln>
    </cs:spPr>
  </cs:downBar>
  <cs:dropLine>
    <cs:lnRef idx="1">
      <a:schemeClr val="tx1"/>
    </cs:lnRef>
    <cs:fillRef idx="0"/>
    <cs:effectRef idx="0"/>
    <cs:fontRef idx="minor">
      <a:schemeClr val="tx1"/>
    </cs:fontRef>
    <cs:spPr>
      <a:ln>
        <a:round/>
      </a:ln>
    </cs:spPr>
  </cs:dropLine>
  <cs:errorBar>
    <cs:lnRef idx="1">
      <a:schemeClr val="tx1"/>
    </cs:lnRef>
    <cs:fillRef idx="1">
      <a:schemeClr val="tx1"/>
    </cs:fillRef>
    <cs:effectRef idx="0"/>
    <cs:fontRef idx="minor">
      <a:schemeClr val="tx1"/>
    </cs:fontRef>
    <cs:spPr>
      <a:ln>
        <a:round/>
      </a:ln>
    </cs:spPr>
  </cs:errorBar>
  <cs:floor>
    <cs:lnRef idx="1">
      <a:schemeClr val="tx1">
        <a:tint val="75000"/>
      </a:schemeClr>
    </cs:lnRef>
    <cs:fillRef idx="0"/>
    <cs:effectRef idx="0"/>
    <cs:fontRef idx="minor">
      <a:schemeClr val="tx1"/>
    </cs:fontRef>
    <cs:spPr>
      <a:ln>
        <a:round/>
      </a:ln>
    </cs:spPr>
  </cs:floor>
  <cs:gridlineMajor>
    <cs:lnRef idx="1">
      <a:schemeClr val="tx1">
        <a:tint val="75000"/>
      </a:schemeClr>
    </cs:lnRef>
    <cs:fillRef idx="0"/>
    <cs:effectRef idx="0"/>
    <cs:fontRef idx="minor">
      <a:schemeClr val="tx1"/>
    </cs:fontRef>
    <cs:spPr>
      <a:ln>
        <a:round/>
      </a:ln>
    </cs:spPr>
  </cs:gridlineMajor>
  <cs:gridlineMinor>
    <cs:lnRef idx="1">
      <a:schemeClr val="tx1">
        <a:tint val="50000"/>
      </a:schemeClr>
    </cs:lnRef>
    <cs:fillRef idx="0"/>
    <cs:effectRef idx="0"/>
    <cs:fontRef idx="minor">
      <a:schemeClr val="tx1"/>
    </cs:fontRef>
    <cs:spPr>
      <a:ln>
        <a:round/>
      </a:ln>
    </cs:spPr>
  </cs:gridlineMinor>
  <cs:hiLoLine>
    <cs:lnRef idx="1">
      <a:schemeClr val="tx1"/>
    </cs:lnRef>
    <cs:fillRef idx="0"/>
    <cs:effectRef idx="0"/>
    <cs:fontRef idx="minor">
      <a:schemeClr val="tx1"/>
    </cs:fontRef>
    <cs:spPr>
      <a:ln>
        <a:round/>
      </a:ln>
    </cs:spPr>
  </cs:hiLoLine>
  <cs:leaderLine>
    <cs:lnRef idx="1">
      <a:schemeClr val="tx1"/>
    </cs:lnRef>
    <cs:fillRef idx="0"/>
    <cs:effectRef idx="0"/>
    <cs:fontRef idx="minor">
      <a:schemeClr val="tx1"/>
    </cs:fontRef>
    <cs:spPr>
      <a:ln>
        <a:round/>
      </a:ln>
    </cs:spPr>
  </cs:leaderLine>
  <cs:legend>
    <cs:lnRef idx="0"/>
    <cs:fillRef idx="0"/>
    <cs:effectRef idx="0"/>
    <cs:fontRef idx="minor">
      <a:schemeClr val="tx1"/>
    </cs:fontRef>
    <cs:defRPr sz="1000" kern="1200"/>
  </cs:legend>
  <cs:plotArea mods="allowNoFillOverride allowNoLineOverride">
    <cs:lnRef idx="0"/>
    <cs:fillRef idx="1">
      <a:schemeClr val="bg1"/>
    </cs:fillRef>
    <cs:effectRef idx="0"/>
    <cs:fontRef idx="minor">
      <a:schemeClr val="tx1"/>
    </cs:fontRef>
  </cs:plotArea>
  <cs:plotArea3D>
    <cs:lnRef idx="0"/>
    <cs:fillRef idx="0"/>
    <cs:effectRef idx="0"/>
    <cs:fontRef idx="minor">
      <a:schemeClr val="tx1"/>
    </cs:fontRef>
  </cs:plotArea3D>
  <cs:seriesAxis>
    <cs:lnRef idx="1">
      <a:schemeClr val="tx1">
        <a:tint val="75000"/>
      </a:schemeClr>
    </cs:lnRef>
    <cs:fillRef idx="0"/>
    <cs:effectRef idx="0"/>
    <cs:fontRef idx="minor">
      <a:schemeClr val="tx1"/>
    </cs:fontRef>
    <cs:spPr>
      <a:ln>
        <a:round/>
      </a:ln>
    </cs:spPr>
    <cs:defRPr sz="1000" kern="1200"/>
  </cs:seriesAxis>
  <cs:seriesLine>
    <cs:lnRef idx="1">
      <a:schemeClr val="tx1"/>
    </cs:lnRef>
    <cs:fillRef idx="0"/>
    <cs:effectRef idx="0"/>
    <cs:fontRef idx="minor">
      <a:schemeClr val="tx1"/>
    </cs:fontRef>
    <cs:spPr>
      <a:ln>
        <a:round/>
      </a:ln>
    </cs:spPr>
  </cs:seriesLine>
  <cs:title>
    <cs:lnRef idx="0"/>
    <cs:fillRef idx="0"/>
    <cs:effectRef idx="0"/>
    <cs:fontRef idx="minor">
      <a:schemeClr val="tx1"/>
    </cs:fontRef>
    <cs:defRPr sz="1800" b="1" kern="1200"/>
  </cs:title>
  <cs:trendline>
    <cs:lnRef idx="1">
      <a:schemeClr val="tx1"/>
    </cs:lnRef>
    <cs:fillRef idx="0"/>
    <cs:effectRef idx="0"/>
    <cs:fontRef idx="minor">
      <a:schemeClr val="tx1"/>
    </cs:fontRef>
    <cs:spPr>
      <a:ln cap="rnd">
        <a:round/>
      </a:ln>
    </cs:spPr>
  </cs:trendline>
  <cs:trendlineLabel>
    <cs:lnRef idx="0"/>
    <cs:fillRef idx="0"/>
    <cs:effectRef idx="0"/>
    <cs:fontRef idx="minor">
      <a:schemeClr val="tx1"/>
    </cs:fontRef>
    <cs:defRPr sz="1000" kern="1200"/>
  </cs:trendlineLabel>
  <cs:upBar>
    <cs:lnRef idx="1">
      <a:schemeClr val="tx1"/>
    </cs:lnRef>
    <cs:fillRef idx="1">
      <a:schemeClr val="dk1">
        <a:tint val="5000"/>
      </a:schemeClr>
    </cs:fillRef>
    <cs:effectRef idx="0"/>
    <cs:fontRef idx="minor">
      <a:schemeClr val="tx1"/>
    </cs:fontRef>
    <cs:spPr>
      <a:ln>
        <a:round/>
      </a:ln>
    </cs:spPr>
  </cs:upBar>
  <cs:valueAxis>
    <cs:lnRef idx="1">
      <a:schemeClr val="tx1">
        <a:tint val="75000"/>
      </a:schemeClr>
    </cs:lnRef>
    <cs:fillRef idx="0"/>
    <cs:effectRef idx="0"/>
    <cs:fontRef idx="minor">
      <a:schemeClr val="tx1"/>
    </cs:fontRef>
    <cs:spPr>
      <a:ln>
        <a:round/>
      </a:ln>
    </cs:spPr>
    <cs:defRPr sz="1000" kern="1200"/>
  </cs:valueAxis>
  <cs:wall>
    <cs:lnRef idx="0"/>
    <cs:fillRef idx="0"/>
    <cs:effectRef idx="0"/>
    <cs:fontRef idx="minor">
      <a:schemeClr val="tx1"/>
    </cs:fontRef>
  </cs:wall>
</cs:chartStyle>
</file>

<file path=ppt/charts/style5.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77C130D-DCDF-439E-9E85-87A6AA290CF8}" type="doc">
      <dgm:prSet loTypeId="urn:microsoft.com/office/officeart/2005/8/layout/hierarchy1" loCatId="hierarchy" qsTypeId="urn:microsoft.com/office/officeart/2005/8/quickstyle/simple1" qsCatId="simple" csTypeId="urn:microsoft.com/office/officeart/2005/8/colors/accent1_2" csCatId="accent1" phldr="1"/>
      <dgm:spPr/>
      <dgm:t>
        <a:bodyPr/>
        <a:lstStyle/>
        <a:p>
          <a:endParaRPr lang="es-SV"/>
        </a:p>
      </dgm:t>
    </dgm:pt>
    <dgm:pt modelId="{BD470649-4E6D-407A-A511-5044AE80CFCC}">
      <dgm:prSet phldrT="[Texto]" custT="1"/>
      <dgm:spPr/>
      <dgm:t>
        <a:bodyPr/>
        <a:lstStyle/>
        <a:p>
          <a:r>
            <a:rPr lang="es-SV" sz="1200" b="1" dirty="0">
              <a:solidFill>
                <a:srgbClr val="002060"/>
              </a:solidFill>
              <a:latin typeface="Museo Sans 300" panose="02000000000000000000" pitchFamily="50" charset="0"/>
            </a:rPr>
            <a:t>Sector Público No Financiero SPNF</a:t>
          </a:r>
        </a:p>
      </dgm:t>
    </dgm:pt>
    <dgm:pt modelId="{FF2A114E-5199-4EBF-8A64-165964A44D22}" type="parTrans" cxnId="{37F3CD38-5628-4359-B86C-90655C41F4B2}">
      <dgm:prSet/>
      <dgm:spPr/>
      <dgm:t>
        <a:bodyPr/>
        <a:lstStyle/>
        <a:p>
          <a:endParaRPr lang="es-SV">
            <a:latin typeface="Museo Sans 300" panose="02000000000000000000" pitchFamily="50" charset="0"/>
          </a:endParaRPr>
        </a:p>
      </dgm:t>
    </dgm:pt>
    <dgm:pt modelId="{A7AF9A8E-B845-4FA1-BE7B-6BC52F86189D}" type="sibTrans" cxnId="{37F3CD38-5628-4359-B86C-90655C41F4B2}">
      <dgm:prSet/>
      <dgm:spPr/>
      <dgm:t>
        <a:bodyPr/>
        <a:lstStyle/>
        <a:p>
          <a:endParaRPr lang="es-SV">
            <a:latin typeface="Museo Sans 300" panose="02000000000000000000" pitchFamily="50" charset="0"/>
          </a:endParaRPr>
        </a:p>
      </dgm:t>
    </dgm:pt>
    <dgm:pt modelId="{37777435-BCBA-4DCC-9CE2-28D0A7ACD870}">
      <dgm:prSet phldrT="[Texto]" custT="1"/>
      <dgm:spPr/>
      <dgm:t>
        <a:bodyPr/>
        <a:lstStyle/>
        <a:p>
          <a:r>
            <a:rPr lang="es-SV" sz="1200" b="1" dirty="0">
              <a:solidFill>
                <a:srgbClr val="002060"/>
              </a:solidFill>
              <a:latin typeface="Museo Sans 300" panose="02000000000000000000" pitchFamily="50" charset="0"/>
            </a:rPr>
            <a:t>Gobierno</a:t>
          </a:r>
          <a:r>
            <a:rPr lang="es-SV" sz="1400" b="1" dirty="0">
              <a:solidFill>
                <a:srgbClr val="002060"/>
              </a:solidFill>
              <a:latin typeface="Museo Sans 300" panose="02000000000000000000" pitchFamily="50" charset="0"/>
            </a:rPr>
            <a:t> General</a:t>
          </a:r>
        </a:p>
      </dgm:t>
    </dgm:pt>
    <dgm:pt modelId="{9783ED27-48D2-459C-8B19-3CEB4F483FF2}" type="parTrans" cxnId="{F9748FA9-A47B-4E2E-970C-79F186527730}">
      <dgm:prSet/>
      <dgm:spPr/>
      <dgm:t>
        <a:bodyPr/>
        <a:lstStyle/>
        <a:p>
          <a:endParaRPr lang="es-SV">
            <a:latin typeface="Museo Sans 300" panose="02000000000000000000" pitchFamily="50" charset="0"/>
          </a:endParaRPr>
        </a:p>
      </dgm:t>
    </dgm:pt>
    <dgm:pt modelId="{B8877256-C208-4A6B-9397-A94A309D7D22}" type="sibTrans" cxnId="{F9748FA9-A47B-4E2E-970C-79F186527730}">
      <dgm:prSet/>
      <dgm:spPr/>
      <dgm:t>
        <a:bodyPr/>
        <a:lstStyle/>
        <a:p>
          <a:endParaRPr lang="es-SV">
            <a:latin typeface="Museo Sans 300" panose="02000000000000000000" pitchFamily="50" charset="0"/>
          </a:endParaRPr>
        </a:p>
      </dgm:t>
    </dgm:pt>
    <dgm:pt modelId="{BB50D4F3-23D7-4902-A3DB-860C4F8DC607}">
      <dgm:prSet phldrT="[Texto]" custT="1"/>
      <dgm:spPr/>
      <dgm:t>
        <a:bodyPr/>
        <a:lstStyle/>
        <a:p>
          <a:r>
            <a:rPr lang="es-SV" sz="1200" b="1" dirty="0">
              <a:solidFill>
                <a:srgbClr val="002060"/>
              </a:solidFill>
              <a:latin typeface="Museo Sans 300" panose="02000000000000000000" pitchFamily="50" charset="0"/>
            </a:rPr>
            <a:t>Gobierno Central Consolidado</a:t>
          </a:r>
        </a:p>
      </dgm:t>
    </dgm:pt>
    <dgm:pt modelId="{9147F259-CD4C-4634-954B-9A8E26DB66DA}" type="parTrans" cxnId="{63DBDFDB-C83D-4E33-B34F-D7B01A619A07}">
      <dgm:prSet/>
      <dgm:spPr/>
      <dgm:t>
        <a:bodyPr/>
        <a:lstStyle/>
        <a:p>
          <a:endParaRPr lang="es-SV">
            <a:latin typeface="Museo Sans 300" panose="02000000000000000000" pitchFamily="50" charset="0"/>
          </a:endParaRPr>
        </a:p>
      </dgm:t>
    </dgm:pt>
    <dgm:pt modelId="{069F4694-0CE8-4309-BC30-8F46527FD564}" type="sibTrans" cxnId="{63DBDFDB-C83D-4E33-B34F-D7B01A619A07}">
      <dgm:prSet/>
      <dgm:spPr/>
      <dgm:t>
        <a:bodyPr/>
        <a:lstStyle/>
        <a:p>
          <a:endParaRPr lang="es-SV">
            <a:latin typeface="Museo Sans 300" panose="02000000000000000000" pitchFamily="50" charset="0"/>
          </a:endParaRPr>
        </a:p>
      </dgm:t>
    </dgm:pt>
    <dgm:pt modelId="{FC517178-1301-433F-A310-999221038B95}">
      <dgm:prSet phldrT="[Texto]" custT="1"/>
      <dgm:spPr/>
      <dgm:t>
        <a:bodyPr/>
        <a:lstStyle/>
        <a:p>
          <a:r>
            <a:rPr lang="es-SV" sz="1200" b="1" dirty="0">
              <a:solidFill>
                <a:srgbClr val="002060"/>
              </a:solidFill>
              <a:latin typeface="Museo Sans 300" panose="02000000000000000000" pitchFamily="50" charset="0"/>
            </a:rPr>
            <a:t>Resto del Gobierno General</a:t>
          </a:r>
        </a:p>
      </dgm:t>
    </dgm:pt>
    <dgm:pt modelId="{AD4DACD8-3C55-456A-9AAD-947E539BAE74}" type="parTrans" cxnId="{478AB5FB-8EFF-405D-8C07-A12B008C7750}">
      <dgm:prSet/>
      <dgm:spPr/>
      <dgm:t>
        <a:bodyPr/>
        <a:lstStyle/>
        <a:p>
          <a:endParaRPr lang="es-SV">
            <a:latin typeface="Museo Sans 300" panose="02000000000000000000" pitchFamily="50" charset="0"/>
          </a:endParaRPr>
        </a:p>
      </dgm:t>
    </dgm:pt>
    <dgm:pt modelId="{965D6B4F-7102-4394-A5D5-72FB97C8F8B7}" type="sibTrans" cxnId="{478AB5FB-8EFF-405D-8C07-A12B008C7750}">
      <dgm:prSet/>
      <dgm:spPr/>
      <dgm:t>
        <a:bodyPr/>
        <a:lstStyle/>
        <a:p>
          <a:endParaRPr lang="es-SV">
            <a:latin typeface="Museo Sans 300" panose="02000000000000000000" pitchFamily="50" charset="0"/>
          </a:endParaRPr>
        </a:p>
      </dgm:t>
    </dgm:pt>
    <dgm:pt modelId="{D9163DE2-186A-4EC5-936C-51A1D23F0ECE}">
      <dgm:prSet phldrT="[Texto]" custT="1"/>
      <dgm:spPr/>
      <dgm:t>
        <a:bodyPr/>
        <a:lstStyle/>
        <a:p>
          <a:r>
            <a:rPr lang="es-SV" sz="1200" b="1" dirty="0">
              <a:solidFill>
                <a:srgbClr val="002060"/>
              </a:solidFill>
              <a:latin typeface="Museo Sans 300" panose="02000000000000000000" pitchFamily="50" charset="0"/>
            </a:rPr>
            <a:t>Empresas</a:t>
          </a:r>
          <a:r>
            <a:rPr lang="es-SV" sz="1400" b="1" dirty="0">
              <a:solidFill>
                <a:srgbClr val="002060"/>
              </a:solidFill>
              <a:latin typeface="Museo Sans 300" panose="02000000000000000000" pitchFamily="50" charset="0"/>
            </a:rPr>
            <a:t> Públicas No Financieras</a:t>
          </a:r>
        </a:p>
      </dgm:t>
    </dgm:pt>
    <dgm:pt modelId="{DD2D0675-7BCE-4EC4-8CDD-FA698BC846E4}" type="parTrans" cxnId="{6DDA1F38-ACAB-4688-8DC6-162AB6DD6734}">
      <dgm:prSet/>
      <dgm:spPr/>
      <dgm:t>
        <a:bodyPr/>
        <a:lstStyle/>
        <a:p>
          <a:endParaRPr lang="es-SV">
            <a:latin typeface="Museo Sans 300" panose="02000000000000000000" pitchFamily="50" charset="0"/>
          </a:endParaRPr>
        </a:p>
      </dgm:t>
    </dgm:pt>
    <dgm:pt modelId="{0570AE01-FC71-4C22-A041-5CFB2568272A}" type="sibTrans" cxnId="{6DDA1F38-ACAB-4688-8DC6-162AB6DD6734}">
      <dgm:prSet/>
      <dgm:spPr/>
      <dgm:t>
        <a:bodyPr/>
        <a:lstStyle/>
        <a:p>
          <a:endParaRPr lang="es-SV">
            <a:latin typeface="Museo Sans 300" panose="02000000000000000000" pitchFamily="50" charset="0"/>
          </a:endParaRPr>
        </a:p>
      </dgm:t>
    </dgm:pt>
    <dgm:pt modelId="{EBF38691-0FB7-46E0-820A-076784DB1364}">
      <dgm:prSet phldrT="[Texto]" custT="1"/>
      <dgm:spPr/>
      <dgm:t>
        <a:bodyPr/>
        <a:lstStyle/>
        <a:p>
          <a:pPr algn="just"/>
          <a:r>
            <a:rPr lang="es-SV" sz="1000" baseline="0" dirty="0">
              <a:solidFill>
                <a:srgbClr val="002060"/>
              </a:solidFill>
              <a:latin typeface="Museo Sans 300" panose="02000000000000000000" pitchFamily="50" charset="0"/>
            </a:rPr>
            <a:t>- </a:t>
          </a:r>
          <a:r>
            <a:rPr lang="es-SV" sz="1000" b="1" baseline="0" dirty="0">
              <a:solidFill>
                <a:srgbClr val="002060"/>
              </a:solidFill>
              <a:latin typeface="Museo Sans 300" panose="02000000000000000000" pitchFamily="50" charset="0"/>
            </a:rPr>
            <a:t>CEL</a:t>
          </a:r>
        </a:p>
        <a:p>
          <a:pPr algn="just"/>
          <a:r>
            <a:rPr lang="es-SV" sz="1000" b="1" baseline="0" dirty="0">
              <a:solidFill>
                <a:srgbClr val="002060"/>
              </a:solidFill>
              <a:latin typeface="Museo Sans 300" panose="02000000000000000000" pitchFamily="50" charset="0"/>
            </a:rPr>
            <a:t>- CEPA</a:t>
          </a:r>
        </a:p>
        <a:p>
          <a:pPr algn="just"/>
          <a:r>
            <a:rPr lang="es-SV" sz="1000" b="1" baseline="0" dirty="0">
              <a:solidFill>
                <a:srgbClr val="002060"/>
              </a:solidFill>
              <a:latin typeface="Museo Sans 300" panose="02000000000000000000" pitchFamily="50" charset="0"/>
            </a:rPr>
            <a:t>-ANDA</a:t>
          </a:r>
        </a:p>
        <a:p>
          <a:pPr algn="just"/>
          <a:r>
            <a:rPr lang="es-SV" sz="1000" b="1" baseline="0" dirty="0">
              <a:solidFill>
                <a:srgbClr val="002060"/>
              </a:solidFill>
              <a:latin typeface="Museo Sans 300" panose="02000000000000000000" pitchFamily="50" charset="0"/>
            </a:rPr>
            <a:t>-LNB</a:t>
          </a:r>
        </a:p>
      </dgm:t>
    </dgm:pt>
    <dgm:pt modelId="{F65EDCBA-C838-4398-82CA-E85096436A06}" type="parTrans" cxnId="{4C0D0E37-4775-4509-A269-E994FB69310E}">
      <dgm:prSet/>
      <dgm:spPr/>
      <dgm:t>
        <a:bodyPr/>
        <a:lstStyle/>
        <a:p>
          <a:endParaRPr lang="es-SV">
            <a:latin typeface="Museo Sans 300" panose="02000000000000000000" pitchFamily="50" charset="0"/>
          </a:endParaRPr>
        </a:p>
      </dgm:t>
    </dgm:pt>
    <dgm:pt modelId="{0EB84ACD-3918-4271-8514-84BE3E6024FF}" type="sibTrans" cxnId="{4C0D0E37-4775-4509-A269-E994FB69310E}">
      <dgm:prSet/>
      <dgm:spPr/>
      <dgm:t>
        <a:bodyPr/>
        <a:lstStyle/>
        <a:p>
          <a:endParaRPr lang="es-SV">
            <a:latin typeface="Museo Sans 300" panose="02000000000000000000" pitchFamily="50" charset="0"/>
          </a:endParaRPr>
        </a:p>
      </dgm:t>
    </dgm:pt>
    <dgm:pt modelId="{4F457E92-B90A-418E-AB44-BFD3CA9ADC71}">
      <dgm:prSet custT="1"/>
      <dgm:spPr/>
      <dgm:t>
        <a:bodyPr/>
        <a:lstStyle/>
        <a:p>
          <a:pPr algn="just"/>
          <a:r>
            <a:rPr lang="es-SV" sz="950" b="1" baseline="0" dirty="0">
              <a:solidFill>
                <a:srgbClr val="002060"/>
              </a:solidFill>
              <a:latin typeface="Museo Sans 300" panose="02000000000000000000" pitchFamily="50" charset="0"/>
            </a:rPr>
            <a:t>1. Gobierno Central</a:t>
          </a:r>
        </a:p>
        <a:p>
          <a:pPr algn="just"/>
          <a:r>
            <a:rPr lang="es-SV" sz="950" baseline="0" dirty="0">
              <a:solidFill>
                <a:srgbClr val="002060"/>
              </a:solidFill>
              <a:latin typeface="Museo Sans 300" panose="02000000000000000000" pitchFamily="50" charset="0"/>
            </a:rPr>
            <a:t>- Órgano Ejecutivo</a:t>
          </a:r>
        </a:p>
        <a:p>
          <a:pPr algn="just"/>
          <a:r>
            <a:rPr lang="es-SV" sz="950" baseline="0" dirty="0">
              <a:solidFill>
                <a:srgbClr val="002060"/>
              </a:solidFill>
              <a:latin typeface="Museo Sans 300" panose="02000000000000000000" pitchFamily="50" charset="0"/>
            </a:rPr>
            <a:t>- Órgano Legislativo</a:t>
          </a:r>
        </a:p>
        <a:p>
          <a:pPr algn="just"/>
          <a:r>
            <a:rPr lang="es-SV" sz="950" baseline="0" dirty="0">
              <a:solidFill>
                <a:srgbClr val="002060"/>
              </a:solidFill>
              <a:latin typeface="Museo Sans 300" panose="02000000000000000000" pitchFamily="50" charset="0"/>
            </a:rPr>
            <a:t>- Órgano Judicial</a:t>
          </a:r>
        </a:p>
        <a:p>
          <a:pPr algn="just"/>
          <a:r>
            <a:rPr lang="es-SV" sz="950" baseline="0" dirty="0">
              <a:solidFill>
                <a:srgbClr val="002060"/>
              </a:solidFill>
              <a:latin typeface="Museo Sans 300" panose="02000000000000000000" pitchFamily="50" charset="0"/>
            </a:rPr>
            <a:t>- Ministerio Público</a:t>
          </a:r>
        </a:p>
        <a:p>
          <a:pPr algn="just"/>
          <a:r>
            <a:rPr lang="es-SV" sz="950" baseline="0" dirty="0">
              <a:solidFill>
                <a:srgbClr val="002060"/>
              </a:solidFill>
              <a:latin typeface="Museo Sans 300" panose="02000000000000000000" pitchFamily="50" charset="0"/>
            </a:rPr>
            <a:t>- Otras Instituciones (C. de C., Tribunales, CNJ)</a:t>
          </a:r>
        </a:p>
        <a:p>
          <a:pPr algn="just"/>
          <a:endParaRPr lang="es-SV" sz="950" baseline="0" dirty="0">
            <a:solidFill>
              <a:srgbClr val="002060"/>
            </a:solidFill>
            <a:latin typeface="Museo Sans 300" panose="02000000000000000000" pitchFamily="50" charset="0"/>
          </a:endParaRPr>
        </a:p>
        <a:p>
          <a:pPr algn="just"/>
          <a:r>
            <a:rPr lang="es-SV" sz="950" b="1" baseline="0" dirty="0">
              <a:solidFill>
                <a:srgbClr val="002060"/>
              </a:solidFill>
              <a:latin typeface="Museo Sans 300" panose="02000000000000000000" pitchFamily="50" charset="0"/>
            </a:rPr>
            <a:t>2. Otras Instituciones del Gobierno Central</a:t>
          </a:r>
        </a:p>
        <a:p>
          <a:pPr algn="just"/>
          <a:r>
            <a:rPr lang="es-SV" sz="950" baseline="0" dirty="0">
              <a:solidFill>
                <a:srgbClr val="002060"/>
              </a:solidFill>
              <a:latin typeface="Museo Sans 300" panose="02000000000000000000" pitchFamily="50" charset="0"/>
            </a:rPr>
            <a:t>- SETEFE</a:t>
          </a:r>
        </a:p>
        <a:p>
          <a:pPr algn="just"/>
          <a:r>
            <a:rPr lang="es-SV" sz="950" baseline="0" dirty="0">
              <a:solidFill>
                <a:srgbClr val="002060"/>
              </a:solidFill>
              <a:latin typeface="Museo Sans 300" panose="02000000000000000000" pitchFamily="50" charset="0"/>
            </a:rPr>
            <a:t>- FISDL</a:t>
          </a:r>
        </a:p>
        <a:p>
          <a:pPr algn="just"/>
          <a:r>
            <a:rPr lang="es-SV" sz="950" baseline="0" dirty="0">
              <a:solidFill>
                <a:srgbClr val="002060"/>
              </a:solidFill>
              <a:latin typeface="Museo Sans 300" panose="02000000000000000000" pitchFamily="50" charset="0"/>
            </a:rPr>
            <a:t>-FOVIAL</a:t>
          </a:r>
        </a:p>
        <a:p>
          <a:pPr algn="just"/>
          <a:r>
            <a:rPr lang="es-SV" sz="950" baseline="0" dirty="0">
              <a:solidFill>
                <a:srgbClr val="002060"/>
              </a:solidFill>
              <a:latin typeface="Museo Sans 300" panose="02000000000000000000" pitchFamily="50" charset="0"/>
            </a:rPr>
            <a:t>-FANTEL</a:t>
          </a:r>
        </a:p>
        <a:p>
          <a:pPr algn="just"/>
          <a:r>
            <a:rPr lang="es-SV" sz="950" baseline="0" dirty="0">
              <a:solidFill>
                <a:srgbClr val="002060"/>
              </a:solidFill>
              <a:latin typeface="Museo Sans 300" panose="02000000000000000000" pitchFamily="50" charset="0"/>
            </a:rPr>
            <a:t>-FOMILENIO</a:t>
          </a:r>
          <a:endParaRPr lang="es-SV" sz="950" baseline="0" dirty="0">
            <a:latin typeface="Museo Sans 300" panose="02000000000000000000" pitchFamily="50" charset="0"/>
          </a:endParaRPr>
        </a:p>
        <a:p>
          <a:pPr algn="just"/>
          <a:endParaRPr lang="es-SV" sz="1000" baseline="0" dirty="0">
            <a:latin typeface="Museo Sans 300" panose="02000000000000000000" pitchFamily="50" charset="0"/>
          </a:endParaRPr>
        </a:p>
      </dgm:t>
    </dgm:pt>
    <dgm:pt modelId="{0DDBD07F-6BD9-4DDA-B8B0-BB10F0F2CB1D}" type="parTrans" cxnId="{4A2DBB5C-BCA1-407B-81AE-C82DDBD91306}">
      <dgm:prSet/>
      <dgm:spPr/>
      <dgm:t>
        <a:bodyPr/>
        <a:lstStyle/>
        <a:p>
          <a:endParaRPr lang="es-SV">
            <a:latin typeface="Museo Sans 300" panose="02000000000000000000" pitchFamily="50" charset="0"/>
          </a:endParaRPr>
        </a:p>
      </dgm:t>
    </dgm:pt>
    <dgm:pt modelId="{BF2981FB-7C2C-4859-BADB-575D33F85B11}" type="sibTrans" cxnId="{4A2DBB5C-BCA1-407B-81AE-C82DDBD91306}">
      <dgm:prSet/>
      <dgm:spPr/>
      <dgm:t>
        <a:bodyPr/>
        <a:lstStyle/>
        <a:p>
          <a:endParaRPr lang="es-SV">
            <a:latin typeface="Museo Sans 300" panose="02000000000000000000" pitchFamily="50" charset="0"/>
          </a:endParaRPr>
        </a:p>
      </dgm:t>
    </dgm:pt>
    <dgm:pt modelId="{48603130-4B67-4714-8C9A-624504889E97}">
      <dgm:prSet custT="1"/>
      <dgm:spPr/>
      <dgm:t>
        <a:bodyPr/>
        <a:lstStyle/>
        <a:p>
          <a:pPr algn="just"/>
          <a:r>
            <a:rPr lang="es-SV" sz="950" b="1" baseline="0" dirty="0">
              <a:solidFill>
                <a:srgbClr val="002060"/>
              </a:solidFill>
              <a:latin typeface="Museo Sans 300" panose="02000000000000000000" pitchFamily="50" charset="0"/>
            </a:rPr>
            <a:t>1. ISSS (IVM y Régimen de Salud)</a:t>
          </a:r>
        </a:p>
        <a:p>
          <a:pPr algn="just"/>
          <a:endParaRPr lang="es-SV" sz="950" baseline="0" dirty="0">
            <a:solidFill>
              <a:srgbClr val="002060"/>
            </a:solidFill>
            <a:latin typeface="Museo Sans 300" panose="02000000000000000000" pitchFamily="50" charset="0"/>
          </a:endParaRPr>
        </a:p>
        <a:p>
          <a:pPr algn="just"/>
          <a:r>
            <a:rPr lang="es-SV" sz="950" b="1" baseline="0" dirty="0">
              <a:solidFill>
                <a:srgbClr val="002060"/>
              </a:solidFill>
              <a:latin typeface="Museo Sans 300" panose="02000000000000000000" pitchFamily="50" charset="0"/>
            </a:rPr>
            <a:t>2. Municipalidades (Transferencia FODES e Ingresos Propios)</a:t>
          </a:r>
        </a:p>
        <a:p>
          <a:pPr algn="just"/>
          <a:endParaRPr lang="es-SV" sz="950" baseline="0" dirty="0">
            <a:solidFill>
              <a:srgbClr val="002060"/>
            </a:solidFill>
            <a:latin typeface="Museo Sans 300" panose="02000000000000000000" pitchFamily="50" charset="0"/>
          </a:endParaRPr>
        </a:p>
        <a:p>
          <a:pPr algn="just"/>
          <a:r>
            <a:rPr lang="es-SV" sz="950" b="1" baseline="0" dirty="0">
              <a:solidFill>
                <a:srgbClr val="002060"/>
              </a:solidFill>
              <a:latin typeface="Museo Sans 300" panose="02000000000000000000" pitchFamily="50" charset="0"/>
            </a:rPr>
            <a:t>3. Otras Instituciones Descentralizadas</a:t>
          </a:r>
        </a:p>
        <a:p>
          <a:pPr algn="just"/>
          <a:r>
            <a:rPr lang="es-SV" sz="950" baseline="0" dirty="0">
              <a:solidFill>
                <a:srgbClr val="002060"/>
              </a:solidFill>
              <a:latin typeface="Museo Sans 300" panose="02000000000000000000" pitchFamily="50" charset="0"/>
            </a:rPr>
            <a:t>- Caja mutual</a:t>
          </a:r>
        </a:p>
        <a:p>
          <a:pPr algn="just"/>
          <a:r>
            <a:rPr lang="es-SV" sz="950" baseline="0" dirty="0">
              <a:solidFill>
                <a:srgbClr val="002060"/>
              </a:solidFill>
              <a:latin typeface="Museo Sans 300" panose="02000000000000000000" pitchFamily="50" charset="0"/>
            </a:rPr>
            <a:t>- ENA</a:t>
          </a:r>
        </a:p>
        <a:p>
          <a:pPr algn="just"/>
          <a:r>
            <a:rPr lang="es-SV" sz="950" baseline="0" dirty="0">
              <a:solidFill>
                <a:srgbClr val="002060"/>
              </a:solidFill>
              <a:latin typeface="Museo Sans 300" panose="02000000000000000000" pitchFamily="50" charset="0"/>
            </a:rPr>
            <a:t>- CENTA</a:t>
          </a:r>
        </a:p>
        <a:p>
          <a:pPr algn="just"/>
          <a:r>
            <a:rPr lang="es-SV" sz="950" baseline="0" dirty="0">
              <a:solidFill>
                <a:srgbClr val="002060"/>
              </a:solidFill>
              <a:latin typeface="Museo Sans 300" panose="02000000000000000000" pitchFamily="50" charset="0"/>
            </a:rPr>
            <a:t>-INDES</a:t>
          </a:r>
        </a:p>
        <a:p>
          <a:pPr algn="just"/>
          <a:r>
            <a:rPr lang="es-SV" sz="950" baseline="0" dirty="0">
              <a:solidFill>
                <a:srgbClr val="002060"/>
              </a:solidFill>
              <a:latin typeface="Museo Sans 300" panose="02000000000000000000" pitchFamily="50" charset="0"/>
            </a:rPr>
            <a:t>- ISTU</a:t>
          </a:r>
        </a:p>
        <a:p>
          <a:pPr algn="just"/>
          <a:r>
            <a:rPr lang="es-SV" sz="950" baseline="0" dirty="0">
              <a:solidFill>
                <a:srgbClr val="002060"/>
              </a:solidFill>
              <a:latin typeface="Museo Sans 300" panose="02000000000000000000" pitchFamily="50" charset="0"/>
            </a:rPr>
            <a:t>- CORSATUR</a:t>
          </a:r>
        </a:p>
        <a:p>
          <a:pPr algn="just"/>
          <a:r>
            <a:rPr lang="es-SV" sz="950" baseline="0" dirty="0">
              <a:solidFill>
                <a:srgbClr val="002060"/>
              </a:solidFill>
              <a:latin typeface="Museo Sans 300" panose="02000000000000000000" pitchFamily="50" charset="0"/>
            </a:rPr>
            <a:t>- CONACYT</a:t>
          </a:r>
        </a:p>
        <a:p>
          <a:pPr algn="just"/>
          <a:r>
            <a:rPr lang="es-SV" sz="950" baseline="0" dirty="0">
              <a:solidFill>
                <a:srgbClr val="002060"/>
              </a:solidFill>
              <a:latin typeface="Museo Sans 300" panose="02000000000000000000" pitchFamily="50" charset="0"/>
            </a:rPr>
            <a:t>-Hospitales</a:t>
          </a:r>
        </a:p>
        <a:p>
          <a:pPr algn="just"/>
          <a:r>
            <a:rPr lang="es-SV" sz="950" baseline="0" dirty="0">
              <a:solidFill>
                <a:srgbClr val="002060"/>
              </a:solidFill>
              <a:latin typeface="Museo Sans 300" panose="02000000000000000000" pitchFamily="50" charset="0"/>
            </a:rPr>
            <a:t>- UES</a:t>
          </a:r>
        </a:p>
        <a:p>
          <a:pPr algn="just"/>
          <a:r>
            <a:rPr lang="es-SV" sz="950" baseline="0" dirty="0">
              <a:solidFill>
                <a:srgbClr val="002060"/>
              </a:solidFill>
              <a:latin typeface="Museo Sans 300" panose="02000000000000000000" pitchFamily="50" charset="0"/>
            </a:rPr>
            <a:t>- ISTA</a:t>
          </a:r>
        </a:p>
        <a:p>
          <a:pPr algn="just"/>
          <a:r>
            <a:rPr lang="es-SV" sz="950" baseline="0" dirty="0">
              <a:solidFill>
                <a:srgbClr val="002060"/>
              </a:solidFill>
              <a:latin typeface="Museo Sans 300" panose="02000000000000000000" pitchFamily="50" charset="0"/>
            </a:rPr>
            <a:t>-Otros</a:t>
          </a:r>
        </a:p>
      </dgm:t>
    </dgm:pt>
    <dgm:pt modelId="{119DAAD4-059B-4372-B883-24890E953EED}" type="parTrans" cxnId="{81DFE010-85F6-4D30-AE69-10D8019F337C}">
      <dgm:prSet/>
      <dgm:spPr/>
      <dgm:t>
        <a:bodyPr/>
        <a:lstStyle/>
        <a:p>
          <a:endParaRPr lang="es-SV">
            <a:latin typeface="Museo Sans 300" panose="02000000000000000000" pitchFamily="50" charset="0"/>
          </a:endParaRPr>
        </a:p>
      </dgm:t>
    </dgm:pt>
    <dgm:pt modelId="{FC8C9016-E80A-4D13-A67D-C5DF2E82574C}" type="sibTrans" cxnId="{81DFE010-85F6-4D30-AE69-10D8019F337C}">
      <dgm:prSet/>
      <dgm:spPr/>
      <dgm:t>
        <a:bodyPr/>
        <a:lstStyle/>
        <a:p>
          <a:endParaRPr lang="es-SV">
            <a:latin typeface="Museo Sans 300" panose="02000000000000000000" pitchFamily="50" charset="0"/>
          </a:endParaRPr>
        </a:p>
      </dgm:t>
    </dgm:pt>
    <dgm:pt modelId="{B7DE771E-C490-4A9E-8611-3A954095B169}" type="pres">
      <dgm:prSet presAssocID="{177C130D-DCDF-439E-9E85-87A6AA290CF8}" presName="hierChild1" presStyleCnt="0">
        <dgm:presLayoutVars>
          <dgm:chPref val="1"/>
          <dgm:dir/>
          <dgm:animOne val="branch"/>
          <dgm:animLvl val="lvl"/>
          <dgm:resizeHandles/>
        </dgm:presLayoutVars>
      </dgm:prSet>
      <dgm:spPr/>
    </dgm:pt>
    <dgm:pt modelId="{406F55A6-EE4E-45F5-A296-089E2B302E31}" type="pres">
      <dgm:prSet presAssocID="{BD470649-4E6D-407A-A511-5044AE80CFCC}" presName="hierRoot1" presStyleCnt="0"/>
      <dgm:spPr/>
    </dgm:pt>
    <dgm:pt modelId="{5D5F1B22-665D-47F0-9465-7537DCCB9A17}" type="pres">
      <dgm:prSet presAssocID="{BD470649-4E6D-407A-A511-5044AE80CFCC}" presName="composite" presStyleCnt="0"/>
      <dgm:spPr/>
    </dgm:pt>
    <dgm:pt modelId="{9322DDAC-3DE2-47B6-BF29-A876195A0A8F}" type="pres">
      <dgm:prSet presAssocID="{BD470649-4E6D-407A-A511-5044AE80CFCC}" presName="background" presStyleLbl="node0" presStyleIdx="0" presStyleCnt="1"/>
      <dgm:spPr>
        <a:solidFill>
          <a:schemeClr val="accent6">
            <a:lumMod val="60000"/>
            <a:lumOff val="40000"/>
          </a:schemeClr>
        </a:solidFill>
      </dgm:spPr>
    </dgm:pt>
    <dgm:pt modelId="{D746ACFE-48E8-4464-B1BF-91CB13A35AB1}" type="pres">
      <dgm:prSet presAssocID="{BD470649-4E6D-407A-A511-5044AE80CFCC}" presName="text" presStyleLbl="fgAcc0" presStyleIdx="0" presStyleCnt="1" custScaleX="195044" custScaleY="31920" custLinFactNeighborX="-3485" custLinFactNeighborY="-4899">
        <dgm:presLayoutVars>
          <dgm:chPref val="3"/>
        </dgm:presLayoutVars>
      </dgm:prSet>
      <dgm:spPr/>
    </dgm:pt>
    <dgm:pt modelId="{B88346C6-D1E8-45FD-8A78-1399CD3760BB}" type="pres">
      <dgm:prSet presAssocID="{BD470649-4E6D-407A-A511-5044AE80CFCC}" presName="hierChild2" presStyleCnt="0"/>
      <dgm:spPr/>
    </dgm:pt>
    <dgm:pt modelId="{F20CB75A-7A50-4567-A042-A2836AAA1525}" type="pres">
      <dgm:prSet presAssocID="{9783ED27-48D2-459C-8B19-3CEB4F483FF2}" presName="Name10" presStyleLbl="parChTrans1D2" presStyleIdx="0" presStyleCnt="2"/>
      <dgm:spPr/>
    </dgm:pt>
    <dgm:pt modelId="{DAB51B5A-C7C2-494F-B5FA-58F6396E93BA}" type="pres">
      <dgm:prSet presAssocID="{37777435-BCBA-4DCC-9CE2-28D0A7ACD870}" presName="hierRoot2" presStyleCnt="0"/>
      <dgm:spPr/>
    </dgm:pt>
    <dgm:pt modelId="{6FBEDD92-A867-4BF4-8FB6-E0B69C884D67}" type="pres">
      <dgm:prSet presAssocID="{37777435-BCBA-4DCC-9CE2-28D0A7ACD870}" presName="composite2" presStyleCnt="0"/>
      <dgm:spPr/>
    </dgm:pt>
    <dgm:pt modelId="{788D5D58-347E-42DE-97ED-234DC9FAA10C}" type="pres">
      <dgm:prSet presAssocID="{37777435-BCBA-4DCC-9CE2-28D0A7ACD870}" presName="background2" presStyleLbl="node2" presStyleIdx="0" presStyleCnt="2"/>
      <dgm:spPr>
        <a:solidFill>
          <a:schemeClr val="accent6">
            <a:lumMod val="60000"/>
            <a:lumOff val="40000"/>
          </a:schemeClr>
        </a:solidFill>
      </dgm:spPr>
    </dgm:pt>
    <dgm:pt modelId="{D41728A2-3544-4595-834E-17247CAFC522}" type="pres">
      <dgm:prSet presAssocID="{37777435-BCBA-4DCC-9CE2-28D0A7ACD870}" presName="text2" presStyleLbl="fgAcc2" presStyleIdx="0" presStyleCnt="2" custScaleX="123082" custScaleY="28636" custLinFactNeighborX="-47469" custLinFactNeighborY="-11151">
        <dgm:presLayoutVars>
          <dgm:chPref val="3"/>
        </dgm:presLayoutVars>
      </dgm:prSet>
      <dgm:spPr/>
    </dgm:pt>
    <dgm:pt modelId="{27501913-FC8D-4E55-85E4-6E8567AC932E}" type="pres">
      <dgm:prSet presAssocID="{37777435-BCBA-4DCC-9CE2-28D0A7ACD870}" presName="hierChild3" presStyleCnt="0"/>
      <dgm:spPr/>
    </dgm:pt>
    <dgm:pt modelId="{87D53673-93E4-4FCC-9EC8-297B1B92EA3D}" type="pres">
      <dgm:prSet presAssocID="{9147F259-CD4C-4634-954B-9A8E26DB66DA}" presName="Name17" presStyleLbl="parChTrans1D3" presStyleIdx="0" presStyleCnt="3"/>
      <dgm:spPr/>
    </dgm:pt>
    <dgm:pt modelId="{C61C03F8-4883-492A-89B9-5D5B40491A27}" type="pres">
      <dgm:prSet presAssocID="{BB50D4F3-23D7-4902-A3DB-860C4F8DC607}" presName="hierRoot3" presStyleCnt="0"/>
      <dgm:spPr/>
    </dgm:pt>
    <dgm:pt modelId="{AF792CBD-3518-45FC-A78F-28D680D0F7E1}" type="pres">
      <dgm:prSet presAssocID="{BB50D4F3-23D7-4902-A3DB-860C4F8DC607}" presName="composite3" presStyleCnt="0"/>
      <dgm:spPr/>
    </dgm:pt>
    <dgm:pt modelId="{574E27CF-F4A5-476F-A222-1A3396C44E3B}" type="pres">
      <dgm:prSet presAssocID="{BB50D4F3-23D7-4902-A3DB-860C4F8DC607}" presName="background3" presStyleLbl="node3" presStyleIdx="0" presStyleCnt="3"/>
      <dgm:spPr>
        <a:solidFill>
          <a:schemeClr val="accent6">
            <a:lumMod val="60000"/>
            <a:lumOff val="40000"/>
          </a:schemeClr>
        </a:solidFill>
      </dgm:spPr>
    </dgm:pt>
    <dgm:pt modelId="{76BEC52F-DEBD-488F-8C71-1929B65DBA50}" type="pres">
      <dgm:prSet presAssocID="{BB50D4F3-23D7-4902-A3DB-860C4F8DC607}" presName="text3" presStyleLbl="fgAcc3" presStyleIdx="0" presStyleCnt="3" custScaleY="42242" custLinFactNeighborX="-50907" custLinFactNeighborY="-16900">
        <dgm:presLayoutVars>
          <dgm:chPref val="3"/>
        </dgm:presLayoutVars>
      </dgm:prSet>
      <dgm:spPr/>
    </dgm:pt>
    <dgm:pt modelId="{1E7533CD-1972-470D-98E7-44A1644B5420}" type="pres">
      <dgm:prSet presAssocID="{BB50D4F3-23D7-4902-A3DB-860C4F8DC607}" presName="hierChild4" presStyleCnt="0"/>
      <dgm:spPr/>
    </dgm:pt>
    <dgm:pt modelId="{017669E1-A03A-4A5B-A572-4FD907E8613E}" type="pres">
      <dgm:prSet presAssocID="{0DDBD07F-6BD9-4DDA-B8B0-BB10F0F2CB1D}" presName="Name23" presStyleLbl="parChTrans1D4" presStyleIdx="0" presStyleCnt="2"/>
      <dgm:spPr/>
    </dgm:pt>
    <dgm:pt modelId="{38BCC747-4962-434A-A935-CFAC62B114E2}" type="pres">
      <dgm:prSet presAssocID="{4F457E92-B90A-418E-AB44-BFD3CA9ADC71}" presName="hierRoot4" presStyleCnt="0"/>
      <dgm:spPr/>
    </dgm:pt>
    <dgm:pt modelId="{A1A2C0C8-A89B-43A9-BEAC-A5BB5A7FCBC9}" type="pres">
      <dgm:prSet presAssocID="{4F457E92-B90A-418E-AB44-BFD3CA9ADC71}" presName="composite4" presStyleCnt="0"/>
      <dgm:spPr/>
    </dgm:pt>
    <dgm:pt modelId="{AE6643A6-598B-4EB7-BA07-5D199967CA4B}" type="pres">
      <dgm:prSet presAssocID="{4F457E92-B90A-418E-AB44-BFD3CA9ADC71}" presName="background4" presStyleLbl="node4" presStyleIdx="0" presStyleCnt="2"/>
      <dgm:spPr>
        <a:solidFill>
          <a:schemeClr val="accent6">
            <a:lumMod val="60000"/>
            <a:lumOff val="40000"/>
          </a:schemeClr>
        </a:solidFill>
      </dgm:spPr>
    </dgm:pt>
    <dgm:pt modelId="{4E35D614-397C-400E-B90C-E1BABDC5DF14}" type="pres">
      <dgm:prSet presAssocID="{4F457E92-B90A-418E-AB44-BFD3CA9ADC71}" presName="text4" presStyleLbl="fgAcc4" presStyleIdx="0" presStyleCnt="2" custScaleX="137596" custScaleY="315397" custLinFactNeighborX="-32109" custLinFactNeighborY="-3300">
        <dgm:presLayoutVars>
          <dgm:chPref val="3"/>
        </dgm:presLayoutVars>
      </dgm:prSet>
      <dgm:spPr/>
    </dgm:pt>
    <dgm:pt modelId="{3C65760E-4C21-4460-9444-240D417B21E9}" type="pres">
      <dgm:prSet presAssocID="{4F457E92-B90A-418E-AB44-BFD3CA9ADC71}" presName="hierChild5" presStyleCnt="0"/>
      <dgm:spPr/>
    </dgm:pt>
    <dgm:pt modelId="{6A1042B7-CEA2-44A7-8877-C2BE567CFFD3}" type="pres">
      <dgm:prSet presAssocID="{AD4DACD8-3C55-456A-9AAD-947E539BAE74}" presName="Name17" presStyleLbl="parChTrans1D3" presStyleIdx="1" presStyleCnt="3"/>
      <dgm:spPr/>
    </dgm:pt>
    <dgm:pt modelId="{4725076A-B2FD-429C-8A4D-D4368DA64838}" type="pres">
      <dgm:prSet presAssocID="{FC517178-1301-433F-A310-999221038B95}" presName="hierRoot3" presStyleCnt="0"/>
      <dgm:spPr/>
    </dgm:pt>
    <dgm:pt modelId="{98079317-928D-4C8C-A1AD-3D1F15914A91}" type="pres">
      <dgm:prSet presAssocID="{FC517178-1301-433F-A310-999221038B95}" presName="composite3" presStyleCnt="0"/>
      <dgm:spPr/>
    </dgm:pt>
    <dgm:pt modelId="{0FDDE421-EFED-4916-9C4D-7957B37207A8}" type="pres">
      <dgm:prSet presAssocID="{FC517178-1301-433F-A310-999221038B95}" presName="background3" presStyleLbl="node3" presStyleIdx="1" presStyleCnt="3"/>
      <dgm:spPr>
        <a:solidFill>
          <a:schemeClr val="accent6">
            <a:lumMod val="60000"/>
            <a:lumOff val="40000"/>
          </a:schemeClr>
        </a:solidFill>
      </dgm:spPr>
    </dgm:pt>
    <dgm:pt modelId="{ECB9AB1E-F74D-42F5-B2ED-6CFD6A4F3B19}" type="pres">
      <dgm:prSet presAssocID="{FC517178-1301-433F-A310-999221038B95}" presName="text3" presStyleLbl="fgAcc3" presStyleIdx="1" presStyleCnt="3" custScaleX="190291" custScaleY="46979" custLinFactNeighborX="-31487" custLinFactNeighborY="-16899">
        <dgm:presLayoutVars>
          <dgm:chPref val="3"/>
        </dgm:presLayoutVars>
      </dgm:prSet>
      <dgm:spPr/>
    </dgm:pt>
    <dgm:pt modelId="{A103E269-F870-406E-80AC-E91A90E9205A}" type="pres">
      <dgm:prSet presAssocID="{FC517178-1301-433F-A310-999221038B95}" presName="hierChild4" presStyleCnt="0"/>
      <dgm:spPr/>
    </dgm:pt>
    <dgm:pt modelId="{ECBA78AB-57AA-4EC3-8A00-1155A6068738}" type="pres">
      <dgm:prSet presAssocID="{119DAAD4-059B-4372-B883-24890E953EED}" presName="Name23" presStyleLbl="parChTrans1D4" presStyleIdx="1" presStyleCnt="2"/>
      <dgm:spPr/>
    </dgm:pt>
    <dgm:pt modelId="{DC119C7B-3CF2-4FEF-B9CE-7EFF3AD94644}" type="pres">
      <dgm:prSet presAssocID="{48603130-4B67-4714-8C9A-624504889E97}" presName="hierRoot4" presStyleCnt="0"/>
      <dgm:spPr/>
    </dgm:pt>
    <dgm:pt modelId="{178CFE94-FD79-4C1A-B102-19FBF6715FFF}" type="pres">
      <dgm:prSet presAssocID="{48603130-4B67-4714-8C9A-624504889E97}" presName="composite4" presStyleCnt="0"/>
      <dgm:spPr/>
    </dgm:pt>
    <dgm:pt modelId="{2155663E-15F5-470B-97E4-44A6FF3FCB01}" type="pres">
      <dgm:prSet presAssocID="{48603130-4B67-4714-8C9A-624504889E97}" presName="background4" presStyleLbl="node4" presStyleIdx="1" presStyleCnt="2"/>
      <dgm:spPr>
        <a:solidFill>
          <a:schemeClr val="accent6">
            <a:lumMod val="60000"/>
            <a:lumOff val="40000"/>
          </a:schemeClr>
        </a:solidFill>
      </dgm:spPr>
    </dgm:pt>
    <dgm:pt modelId="{84536260-7DF8-4B66-B095-EC76C3A773C6}" type="pres">
      <dgm:prSet presAssocID="{48603130-4B67-4714-8C9A-624504889E97}" presName="text4" presStyleLbl="fgAcc4" presStyleIdx="1" presStyleCnt="2" custScaleX="160602" custScaleY="348866" custLinFactNeighborX="-17675" custLinFactNeighborY="-7497">
        <dgm:presLayoutVars>
          <dgm:chPref val="3"/>
        </dgm:presLayoutVars>
      </dgm:prSet>
      <dgm:spPr/>
    </dgm:pt>
    <dgm:pt modelId="{1D0E5B43-F634-47A4-93DA-1AA61C70D541}" type="pres">
      <dgm:prSet presAssocID="{48603130-4B67-4714-8C9A-624504889E97}" presName="hierChild5" presStyleCnt="0"/>
      <dgm:spPr/>
    </dgm:pt>
    <dgm:pt modelId="{949D8F5C-4022-4257-85DB-01E478D8CDD0}" type="pres">
      <dgm:prSet presAssocID="{DD2D0675-7BCE-4EC4-8CDD-FA698BC846E4}" presName="Name10" presStyleLbl="parChTrans1D2" presStyleIdx="1" presStyleCnt="2"/>
      <dgm:spPr/>
    </dgm:pt>
    <dgm:pt modelId="{A08A597D-120C-45C8-B4E7-C85CAA4C54C0}" type="pres">
      <dgm:prSet presAssocID="{D9163DE2-186A-4EC5-936C-51A1D23F0ECE}" presName="hierRoot2" presStyleCnt="0"/>
      <dgm:spPr/>
    </dgm:pt>
    <dgm:pt modelId="{BD699A2B-6888-4CAC-8983-29DFDC4CC711}" type="pres">
      <dgm:prSet presAssocID="{D9163DE2-186A-4EC5-936C-51A1D23F0ECE}" presName="composite2" presStyleCnt="0"/>
      <dgm:spPr/>
    </dgm:pt>
    <dgm:pt modelId="{E4639D78-B19D-41F9-A316-5AA106289AFF}" type="pres">
      <dgm:prSet presAssocID="{D9163DE2-186A-4EC5-936C-51A1D23F0ECE}" presName="background2" presStyleLbl="node2" presStyleIdx="1" presStyleCnt="2"/>
      <dgm:spPr>
        <a:solidFill>
          <a:schemeClr val="accent6">
            <a:lumMod val="60000"/>
            <a:lumOff val="40000"/>
          </a:schemeClr>
        </a:solidFill>
      </dgm:spPr>
    </dgm:pt>
    <dgm:pt modelId="{60F6F5B9-7915-4EC6-86BB-B4311FE57814}" type="pres">
      <dgm:prSet presAssocID="{D9163DE2-186A-4EC5-936C-51A1D23F0ECE}" presName="text2" presStyleLbl="fgAcc2" presStyleIdx="1" presStyleCnt="2" custScaleX="149662" custScaleY="35898" custLinFactNeighborX="18234" custLinFactNeighborY="-11138">
        <dgm:presLayoutVars>
          <dgm:chPref val="3"/>
        </dgm:presLayoutVars>
      </dgm:prSet>
      <dgm:spPr/>
    </dgm:pt>
    <dgm:pt modelId="{4FEEA21E-1FF4-4DDF-AC47-A68B2C158F47}" type="pres">
      <dgm:prSet presAssocID="{D9163DE2-186A-4EC5-936C-51A1D23F0ECE}" presName="hierChild3" presStyleCnt="0"/>
      <dgm:spPr/>
    </dgm:pt>
    <dgm:pt modelId="{D87B02F9-409B-4F39-AD97-C60452BC1335}" type="pres">
      <dgm:prSet presAssocID="{F65EDCBA-C838-4398-82CA-E85096436A06}" presName="Name17" presStyleLbl="parChTrans1D3" presStyleIdx="2" presStyleCnt="3"/>
      <dgm:spPr/>
    </dgm:pt>
    <dgm:pt modelId="{94EB7466-F279-49C0-81C6-EE6EDE0ACE1F}" type="pres">
      <dgm:prSet presAssocID="{EBF38691-0FB7-46E0-820A-076784DB1364}" presName="hierRoot3" presStyleCnt="0"/>
      <dgm:spPr/>
    </dgm:pt>
    <dgm:pt modelId="{23DDD14C-BA60-4852-87A6-9FDC042B6B26}" type="pres">
      <dgm:prSet presAssocID="{EBF38691-0FB7-46E0-820A-076784DB1364}" presName="composite3" presStyleCnt="0"/>
      <dgm:spPr/>
    </dgm:pt>
    <dgm:pt modelId="{0B74D49F-D4EF-4305-BCB3-EF7FC6F91E93}" type="pres">
      <dgm:prSet presAssocID="{EBF38691-0FB7-46E0-820A-076784DB1364}" presName="background3" presStyleLbl="node3" presStyleIdx="2" presStyleCnt="3"/>
      <dgm:spPr>
        <a:solidFill>
          <a:schemeClr val="accent6">
            <a:lumMod val="60000"/>
            <a:lumOff val="40000"/>
          </a:schemeClr>
        </a:solidFill>
      </dgm:spPr>
    </dgm:pt>
    <dgm:pt modelId="{B4B54129-D178-4869-B635-10BA1166016F}" type="pres">
      <dgm:prSet presAssocID="{EBF38691-0FB7-46E0-820A-076784DB1364}" presName="text3" presStyleLbl="fgAcc3" presStyleIdx="2" presStyleCnt="3" custLinFactNeighborX="22841" custLinFactNeighborY="74912">
        <dgm:presLayoutVars>
          <dgm:chPref val="3"/>
        </dgm:presLayoutVars>
      </dgm:prSet>
      <dgm:spPr/>
    </dgm:pt>
    <dgm:pt modelId="{577BB805-C3B1-4C46-8D7E-4889A921EB78}" type="pres">
      <dgm:prSet presAssocID="{EBF38691-0FB7-46E0-820A-076784DB1364}" presName="hierChild4" presStyleCnt="0"/>
      <dgm:spPr/>
    </dgm:pt>
  </dgm:ptLst>
  <dgm:cxnLst>
    <dgm:cxn modelId="{36A13D05-3378-4165-9F69-2565C986278C}" type="presOf" srcId="{9783ED27-48D2-459C-8B19-3CEB4F483FF2}" destId="{F20CB75A-7A50-4567-A042-A2836AAA1525}" srcOrd="0" destOrd="0" presId="urn:microsoft.com/office/officeart/2005/8/layout/hierarchy1"/>
    <dgm:cxn modelId="{81DFE010-85F6-4D30-AE69-10D8019F337C}" srcId="{FC517178-1301-433F-A310-999221038B95}" destId="{48603130-4B67-4714-8C9A-624504889E97}" srcOrd="0" destOrd="0" parTransId="{119DAAD4-059B-4372-B883-24890E953EED}" sibTransId="{FC8C9016-E80A-4D13-A67D-C5DF2E82574C}"/>
    <dgm:cxn modelId="{3788AC12-477A-4131-AD6A-9DA7A52BFBDD}" type="presOf" srcId="{9147F259-CD4C-4634-954B-9A8E26DB66DA}" destId="{87D53673-93E4-4FCC-9EC8-297B1B92EA3D}" srcOrd="0" destOrd="0" presId="urn:microsoft.com/office/officeart/2005/8/layout/hierarchy1"/>
    <dgm:cxn modelId="{EBE8A622-3B5C-4833-9F81-CD2D6E6E7649}" type="presOf" srcId="{BB50D4F3-23D7-4902-A3DB-860C4F8DC607}" destId="{76BEC52F-DEBD-488F-8C71-1929B65DBA50}" srcOrd="0" destOrd="0" presId="urn:microsoft.com/office/officeart/2005/8/layout/hierarchy1"/>
    <dgm:cxn modelId="{38EFA929-8361-4A8D-8705-048B063C4680}" type="presOf" srcId="{DD2D0675-7BCE-4EC4-8CDD-FA698BC846E4}" destId="{949D8F5C-4022-4257-85DB-01E478D8CDD0}" srcOrd="0" destOrd="0" presId="urn:microsoft.com/office/officeart/2005/8/layout/hierarchy1"/>
    <dgm:cxn modelId="{4C0D0E37-4775-4509-A269-E994FB69310E}" srcId="{D9163DE2-186A-4EC5-936C-51A1D23F0ECE}" destId="{EBF38691-0FB7-46E0-820A-076784DB1364}" srcOrd="0" destOrd="0" parTransId="{F65EDCBA-C838-4398-82CA-E85096436A06}" sibTransId="{0EB84ACD-3918-4271-8514-84BE3E6024FF}"/>
    <dgm:cxn modelId="{6DDA1F38-ACAB-4688-8DC6-162AB6DD6734}" srcId="{BD470649-4E6D-407A-A511-5044AE80CFCC}" destId="{D9163DE2-186A-4EC5-936C-51A1D23F0ECE}" srcOrd="1" destOrd="0" parTransId="{DD2D0675-7BCE-4EC4-8CDD-FA698BC846E4}" sibTransId="{0570AE01-FC71-4C22-A041-5CFB2568272A}"/>
    <dgm:cxn modelId="{37F3CD38-5628-4359-B86C-90655C41F4B2}" srcId="{177C130D-DCDF-439E-9E85-87A6AA290CF8}" destId="{BD470649-4E6D-407A-A511-5044AE80CFCC}" srcOrd="0" destOrd="0" parTransId="{FF2A114E-5199-4EBF-8A64-165964A44D22}" sibTransId="{A7AF9A8E-B845-4FA1-BE7B-6BC52F86189D}"/>
    <dgm:cxn modelId="{4A2DBB5C-BCA1-407B-81AE-C82DDBD91306}" srcId="{BB50D4F3-23D7-4902-A3DB-860C4F8DC607}" destId="{4F457E92-B90A-418E-AB44-BFD3CA9ADC71}" srcOrd="0" destOrd="0" parTransId="{0DDBD07F-6BD9-4DDA-B8B0-BB10F0F2CB1D}" sibTransId="{BF2981FB-7C2C-4859-BADB-575D33F85B11}"/>
    <dgm:cxn modelId="{AE54C14B-87CE-4FBE-A701-E0FBC27A7E83}" type="presOf" srcId="{37777435-BCBA-4DCC-9CE2-28D0A7ACD870}" destId="{D41728A2-3544-4595-834E-17247CAFC522}" srcOrd="0" destOrd="0" presId="urn:microsoft.com/office/officeart/2005/8/layout/hierarchy1"/>
    <dgm:cxn modelId="{5842776E-0973-4838-9900-9564F28D2F5E}" type="presOf" srcId="{4F457E92-B90A-418E-AB44-BFD3CA9ADC71}" destId="{4E35D614-397C-400E-B90C-E1BABDC5DF14}" srcOrd="0" destOrd="0" presId="urn:microsoft.com/office/officeart/2005/8/layout/hierarchy1"/>
    <dgm:cxn modelId="{76C58450-5A6C-4832-A67C-4A1254146E0A}" type="presOf" srcId="{0DDBD07F-6BD9-4DDA-B8B0-BB10F0F2CB1D}" destId="{017669E1-A03A-4A5B-A572-4FD907E8613E}" srcOrd="0" destOrd="0" presId="urn:microsoft.com/office/officeart/2005/8/layout/hierarchy1"/>
    <dgm:cxn modelId="{9C389972-EDB9-4A05-BFB3-B8F69C7FC75B}" type="presOf" srcId="{119DAAD4-059B-4372-B883-24890E953EED}" destId="{ECBA78AB-57AA-4EC3-8A00-1155A6068738}" srcOrd="0" destOrd="0" presId="urn:microsoft.com/office/officeart/2005/8/layout/hierarchy1"/>
    <dgm:cxn modelId="{40217F73-6566-41FF-809F-9C2325EE6792}" type="presOf" srcId="{177C130D-DCDF-439E-9E85-87A6AA290CF8}" destId="{B7DE771E-C490-4A9E-8611-3A954095B169}" srcOrd="0" destOrd="0" presId="urn:microsoft.com/office/officeart/2005/8/layout/hierarchy1"/>
    <dgm:cxn modelId="{F44EAE73-4B19-4475-9124-906A009DAD6D}" type="presOf" srcId="{EBF38691-0FB7-46E0-820A-076784DB1364}" destId="{B4B54129-D178-4869-B635-10BA1166016F}" srcOrd="0" destOrd="0" presId="urn:microsoft.com/office/officeart/2005/8/layout/hierarchy1"/>
    <dgm:cxn modelId="{423BDF73-2F42-47BD-A946-6D7190864737}" type="presOf" srcId="{BD470649-4E6D-407A-A511-5044AE80CFCC}" destId="{D746ACFE-48E8-4464-B1BF-91CB13A35AB1}" srcOrd="0" destOrd="0" presId="urn:microsoft.com/office/officeart/2005/8/layout/hierarchy1"/>
    <dgm:cxn modelId="{A4E1937D-7D15-48C0-B351-9E7F1AEF8C7B}" type="presOf" srcId="{D9163DE2-186A-4EC5-936C-51A1D23F0ECE}" destId="{60F6F5B9-7915-4EC6-86BB-B4311FE57814}" srcOrd="0" destOrd="0" presId="urn:microsoft.com/office/officeart/2005/8/layout/hierarchy1"/>
    <dgm:cxn modelId="{D9C31A83-22DB-467A-A902-FBA5CFAD38F0}" type="presOf" srcId="{48603130-4B67-4714-8C9A-624504889E97}" destId="{84536260-7DF8-4B66-B095-EC76C3A773C6}" srcOrd="0" destOrd="0" presId="urn:microsoft.com/office/officeart/2005/8/layout/hierarchy1"/>
    <dgm:cxn modelId="{B7BB6A9A-832D-4C1E-82B1-5093D97AC648}" type="presOf" srcId="{FC517178-1301-433F-A310-999221038B95}" destId="{ECB9AB1E-F74D-42F5-B2ED-6CFD6A4F3B19}" srcOrd="0" destOrd="0" presId="urn:microsoft.com/office/officeart/2005/8/layout/hierarchy1"/>
    <dgm:cxn modelId="{1E8BC3A0-EF00-4A35-8674-A9F64B65CF71}" type="presOf" srcId="{F65EDCBA-C838-4398-82CA-E85096436A06}" destId="{D87B02F9-409B-4F39-AD97-C60452BC1335}" srcOrd="0" destOrd="0" presId="urn:microsoft.com/office/officeart/2005/8/layout/hierarchy1"/>
    <dgm:cxn modelId="{F9748FA9-A47B-4E2E-970C-79F186527730}" srcId="{BD470649-4E6D-407A-A511-5044AE80CFCC}" destId="{37777435-BCBA-4DCC-9CE2-28D0A7ACD870}" srcOrd="0" destOrd="0" parTransId="{9783ED27-48D2-459C-8B19-3CEB4F483FF2}" sibTransId="{B8877256-C208-4A6B-9397-A94A309D7D22}"/>
    <dgm:cxn modelId="{4EE94EB6-251A-46C5-AB38-082CC928F198}" type="presOf" srcId="{AD4DACD8-3C55-456A-9AAD-947E539BAE74}" destId="{6A1042B7-CEA2-44A7-8877-C2BE567CFFD3}" srcOrd="0" destOrd="0" presId="urn:microsoft.com/office/officeart/2005/8/layout/hierarchy1"/>
    <dgm:cxn modelId="{63DBDFDB-C83D-4E33-B34F-D7B01A619A07}" srcId="{37777435-BCBA-4DCC-9CE2-28D0A7ACD870}" destId="{BB50D4F3-23D7-4902-A3DB-860C4F8DC607}" srcOrd="0" destOrd="0" parTransId="{9147F259-CD4C-4634-954B-9A8E26DB66DA}" sibTransId="{069F4694-0CE8-4309-BC30-8F46527FD564}"/>
    <dgm:cxn modelId="{478AB5FB-8EFF-405D-8C07-A12B008C7750}" srcId="{37777435-BCBA-4DCC-9CE2-28D0A7ACD870}" destId="{FC517178-1301-433F-A310-999221038B95}" srcOrd="1" destOrd="0" parTransId="{AD4DACD8-3C55-456A-9AAD-947E539BAE74}" sibTransId="{965D6B4F-7102-4394-A5D5-72FB97C8F8B7}"/>
    <dgm:cxn modelId="{3F14524C-DB89-4466-AD8B-9E26246D71F6}" type="presParOf" srcId="{B7DE771E-C490-4A9E-8611-3A954095B169}" destId="{406F55A6-EE4E-45F5-A296-089E2B302E31}" srcOrd="0" destOrd="0" presId="urn:microsoft.com/office/officeart/2005/8/layout/hierarchy1"/>
    <dgm:cxn modelId="{263B9B44-FD6E-4CDA-907B-478B903F735A}" type="presParOf" srcId="{406F55A6-EE4E-45F5-A296-089E2B302E31}" destId="{5D5F1B22-665D-47F0-9465-7537DCCB9A17}" srcOrd="0" destOrd="0" presId="urn:microsoft.com/office/officeart/2005/8/layout/hierarchy1"/>
    <dgm:cxn modelId="{8BD18C8A-0EC6-44DD-856E-EFDC35834516}" type="presParOf" srcId="{5D5F1B22-665D-47F0-9465-7537DCCB9A17}" destId="{9322DDAC-3DE2-47B6-BF29-A876195A0A8F}" srcOrd="0" destOrd="0" presId="urn:microsoft.com/office/officeart/2005/8/layout/hierarchy1"/>
    <dgm:cxn modelId="{1F49A244-3968-4DD8-9FA1-3B0919AE0E13}" type="presParOf" srcId="{5D5F1B22-665D-47F0-9465-7537DCCB9A17}" destId="{D746ACFE-48E8-4464-B1BF-91CB13A35AB1}" srcOrd="1" destOrd="0" presId="urn:microsoft.com/office/officeart/2005/8/layout/hierarchy1"/>
    <dgm:cxn modelId="{A5B5CC4D-A516-440C-B9FB-EDD6A26241C1}" type="presParOf" srcId="{406F55A6-EE4E-45F5-A296-089E2B302E31}" destId="{B88346C6-D1E8-45FD-8A78-1399CD3760BB}" srcOrd="1" destOrd="0" presId="urn:microsoft.com/office/officeart/2005/8/layout/hierarchy1"/>
    <dgm:cxn modelId="{E2534387-32EB-4B4A-AAFD-E1A0C9779786}" type="presParOf" srcId="{B88346C6-D1E8-45FD-8A78-1399CD3760BB}" destId="{F20CB75A-7A50-4567-A042-A2836AAA1525}" srcOrd="0" destOrd="0" presId="urn:microsoft.com/office/officeart/2005/8/layout/hierarchy1"/>
    <dgm:cxn modelId="{83F02BC9-0FEF-4FE8-8A60-88A2DDB928BD}" type="presParOf" srcId="{B88346C6-D1E8-45FD-8A78-1399CD3760BB}" destId="{DAB51B5A-C7C2-494F-B5FA-58F6396E93BA}" srcOrd="1" destOrd="0" presId="urn:microsoft.com/office/officeart/2005/8/layout/hierarchy1"/>
    <dgm:cxn modelId="{362505A4-6197-40BE-A046-420A760FB6D4}" type="presParOf" srcId="{DAB51B5A-C7C2-494F-B5FA-58F6396E93BA}" destId="{6FBEDD92-A867-4BF4-8FB6-E0B69C884D67}" srcOrd="0" destOrd="0" presId="urn:microsoft.com/office/officeart/2005/8/layout/hierarchy1"/>
    <dgm:cxn modelId="{1BB45364-8BFF-414B-A22D-724289389F98}" type="presParOf" srcId="{6FBEDD92-A867-4BF4-8FB6-E0B69C884D67}" destId="{788D5D58-347E-42DE-97ED-234DC9FAA10C}" srcOrd="0" destOrd="0" presId="urn:microsoft.com/office/officeart/2005/8/layout/hierarchy1"/>
    <dgm:cxn modelId="{905CCBF1-E945-4070-9DEF-8D4568ACCA9E}" type="presParOf" srcId="{6FBEDD92-A867-4BF4-8FB6-E0B69C884D67}" destId="{D41728A2-3544-4595-834E-17247CAFC522}" srcOrd="1" destOrd="0" presId="urn:microsoft.com/office/officeart/2005/8/layout/hierarchy1"/>
    <dgm:cxn modelId="{00DF28C5-CC7B-4194-A591-A9D0E79FCE20}" type="presParOf" srcId="{DAB51B5A-C7C2-494F-B5FA-58F6396E93BA}" destId="{27501913-FC8D-4E55-85E4-6E8567AC932E}" srcOrd="1" destOrd="0" presId="urn:microsoft.com/office/officeart/2005/8/layout/hierarchy1"/>
    <dgm:cxn modelId="{7D768DE3-B353-43B5-B600-5737CF8EE8C5}" type="presParOf" srcId="{27501913-FC8D-4E55-85E4-6E8567AC932E}" destId="{87D53673-93E4-4FCC-9EC8-297B1B92EA3D}" srcOrd="0" destOrd="0" presId="urn:microsoft.com/office/officeart/2005/8/layout/hierarchy1"/>
    <dgm:cxn modelId="{76783FCC-D2A0-4E8F-BED9-5E0431FAFC55}" type="presParOf" srcId="{27501913-FC8D-4E55-85E4-6E8567AC932E}" destId="{C61C03F8-4883-492A-89B9-5D5B40491A27}" srcOrd="1" destOrd="0" presId="urn:microsoft.com/office/officeart/2005/8/layout/hierarchy1"/>
    <dgm:cxn modelId="{8F701895-F0E9-4A84-B7B8-0C0AAE3B66EF}" type="presParOf" srcId="{C61C03F8-4883-492A-89B9-5D5B40491A27}" destId="{AF792CBD-3518-45FC-A78F-28D680D0F7E1}" srcOrd="0" destOrd="0" presId="urn:microsoft.com/office/officeart/2005/8/layout/hierarchy1"/>
    <dgm:cxn modelId="{8CC1B3BD-D91C-4748-9939-A0B0373300B7}" type="presParOf" srcId="{AF792CBD-3518-45FC-A78F-28D680D0F7E1}" destId="{574E27CF-F4A5-476F-A222-1A3396C44E3B}" srcOrd="0" destOrd="0" presId="urn:microsoft.com/office/officeart/2005/8/layout/hierarchy1"/>
    <dgm:cxn modelId="{648A62A2-2B5F-4469-9C71-9960CB16E77E}" type="presParOf" srcId="{AF792CBD-3518-45FC-A78F-28D680D0F7E1}" destId="{76BEC52F-DEBD-488F-8C71-1929B65DBA50}" srcOrd="1" destOrd="0" presId="urn:microsoft.com/office/officeart/2005/8/layout/hierarchy1"/>
    <dgm:cxn modelId="{1E747E62-5300-4473-B8B1-40ABA43E4100}" type="presParOf" srcId="{C61C03F8-4883-492A-89B9-5D5B40491A27}" destId="{1E7533CD-1972-470D-98E7-44A1644B5420}" srcOrd="1" destOrd="0" presId="urn:microsoft.com/office/officeart/2005/8/layout/hierarchy1"/>
    <dgm:cxn modelId="{7AECCA7D-7567-400F-8CFC-524729390F49}" type="presParOf" srcId="{1E7533CD-1972-470D-98E7-44A1644B5420}" destId="{017669E1-A03A-4A5B-A572-4FD907E8613E}" srcOrd="0" destOrd="0" presId="urn:microsoft.com/office/officeart/2005/8/layout/hierarchy1"/>
    <dgm:cxn modelId="{CD516E57-0C2F-41E5-B5DE-F18C1F2EEE5F}" type="presParOf" srcId="{1E7533CD-1972-470D-98E7-44A1644B5420}" destId="{38BCC747-4962-434A-A935-CFAC62B114E2}" srcOrd="1" destOrd="0" presId="urn:microsoft.com/office/officeart/2005/8/layout/hierarchy1"/>
    <dgm:cxn modelId="{6CF35E24-6992-47BD-8E9F-B5A0C08EAB0E}" type="presParOf" srcId="{38BCC747-4962-434A-A935-CFAC62B114E2}" destId="{A1A2C0C8-A89B-43A9-BEAC-A5BB5A7FCBC9}" srcOrd="0" destOrd="0" presId="urn:microsoft.com/office/officeart/2005/8/layout/hierarchy1"/>
    <dgm:cxn modelId="{71B02546-B8F1-434F-8C4F-D1013D7DEA35}" type="presParOf" srcId="{A1A2C0C8-A89B-43A9-BEAC-A5BB5A7FCBC9}" destId="{AE6643A6-598B-4EB7-BA07-5D199967CA4B}" srcOrd="0" destOrd="0" presId="urn:microsoft.com/office/officeart/2005/8/layout/hierarchy1"/>
    <dgm:cxn modelId="{CCA0091F-0447-45FB-B7A8-534A81056446}" type="presParOf" srcId="{A1A2C0C8-A89B-43A9-BEAC-A5BB5A7FCBC9}" destId="{4E35D614-397C-400E-B90C-E1BABDC5DF14}" srcOrd="1" destOrd="0" presId="urn:microsoft.com/office/officeart/2005/8/layout/hierarchy1"/>
    <dgm:cxn modelId="{862A072B-600A-4D47-AA8E-116971BBD4F3}" type="presParOf" srcId="{38BCC747-4962-434A-A935-CFAC62B114E2}" destId="{3C65760E-4C21-4460-9444-240D417B21E9}" srcOrd="1" destOrd="0" presId="urn:microsoft.com/office/officeart/2005/8/layout/hierarchy1"/>
    <dgm:cxn modelId="{A6608026-A006-4521-9A6B-10C6609BC08A}" type="presParOf" srcId="{27501913-FC8D-4E55-85E4-6E8567AC932E}" destId="{6A1042B7-CEA2-44A7-8877-C2BE567CFFD3}" srcOrd="2" destOrd="0" presId="urn:microsoft.com/office/officeart/2005/8/layout/hierarchy1"/>
    <dgm:cxn modelId="{10D155DE-9C6D-4D69-B81A-6D8667F53268}" type="presParOf" srcId="{27501913-FC8D-4E55-85E4-6E8567AC932E}" destId="{4725076A-B2FD-429C-8A4D-D4368DA64838}" srcOrd="3" destOrd="0" presId="urn:microsoft.com/office/officeart/2005/8/layout/hierarchy1"/>
    <dgm:cxn modelId="{4C281E91-170F-4AF6-BFAB-CE9139BCAF6E}" type="presParOf" srcId="{4725076A-B2FD-429C-8A4D-D4368DA64838}" destId="{98079317-928D-4C8C-A1AD-3D1F15914A91}" srcOrd="0" destOrd="0" presId="urn:microsoft.com/office/officeart/2005/8/layout/hierarchy1"/>
    <dgm:cxn modelId="{DB03E28A-BAB5-473B-B738-6C5F10E1DFB4}" type="presParOf" srcId="{98079317-928D-4C8C-A1AD-3D1F15914A91}" destId="{0FDDE421-EFED-4916-9C4D-7957B37207A8}" srcOrd="0" destOrd="0" presId="urn:microsoft.com/office/officeart/2005/8/layout/hierarchy1"/>
    <dgm:cxn modelId="{40DE0436-ADEA-439E-AD9A-D1565C6B9FDA}" type="presParOf" srcId="{98079317-928D-4C8C-A1AD-3D1F15914A91}" destId="{ECB9AB1E-F74D-42F5-B2ED-6CFD6A4F3B19}" srcOrd="1" destOrd="0" presId="urn:microsoft.com/office/officeart/2005/8/layout/hierarchy1"/>
    <dgm:cxn modelId="{8D6CDD4A-8714-4436-825D-F937FADE24A6}" type="presParOf" srcId="{4725076A-B2FD-429C-8A4D-D4368DA64838}" destId="{A103E269-F870-406E-80AC-E91A90E9205A}" srcOrd="1" destOrd="0" presId="urn:microsoft.com/office/officeart/2005/8/layout/hierarchy1"/>
    <dgm:cxn modelId="{E1BE4812-C7C6-434A-80E8-EA2AE932E3BC}" type="presParOf" srcId="{A103E269-F870-406E-80AC-E91A90E9205A}" destId="{ECBA78AB-57AA-4EC3-8A00-1155A6068738}" srcOrd="0" destOrd="0" presId="urn:microsoft.com/office/officeart/2005/8/layout/hierarchy1"/>
    <dgm:cxn modelId="{3529E623-F18E-40AB-B70F-C61FA6D54F60}" type="presParOf" srcId="{A103E269-F870-406E-80AC-E91A90E9205A}" destId="{DC119C7B-3CF2-4FEF-B9CE-7EFF3AD94644}" srcOrd="1" destOrd="0" presId="urn:microsoft.com/office/officeart/2005/8/layout/hierarchy1"/>
    <dgm:cxn modelId="{E8342B1C-A93A-4B2C-A739-08F313FE6967}" type="presParOf" srcId="{DC119C7B-3CF2-4FEF-B9CE-7EFF3AD94644}" destId="{178CFE94-FD79-4C1A-B102-19FBF6715FFF}" srcOrd="0" destOrd="0" presId="urn:microsoft.com/office/officeart/2005/8/layout/hierarchy1"/>
    <dgm:cxn modelId="{7A787627-9DF2-4727-996F-713293E64F20}" type="presParOf" srcId="{178CFE94-FD79-4C1A-B102-19FBF6715FFF}" destId="{2155663E-15F5-470B-97E4-44A6FF3FCB01}" srcOrd="0" destOrd="0" presId="urn:microsoft.com/office/officeart/2005/8/layout/hierarchy1"/>
    <dgm:cxn modelId="{86E263D9-993A-4204-9DB8-6924F3213992}" type="presParOf" srcId="{178CFE94-FD79-4C1A-B102-19FBF6715FFF}" destId="{84536260-7DF8-4B66-B095-EC76C3A773C6}" srcOrd="1" destOrd="0" presId="urn:microsoft.com/office/officeart/2005/8/layout/hierarchy1"/>
    <dgm:cxn modelId="{7D8DC25C-68E2-4317-99B0-FE39F467A53C}" type="presParOf" srcId="{DC119C7B-3CF2-4FEF-B9CE-7EFF3AD94644}" destId="{1D0E5B43-F634-47A4-93DA-1AA61C70D541}" srcOrd="1" destOrd="0" presId="urn:microsoft.com/office/officeart/2005/8/layout/hierarchy1"/>
    <dgm:cxn modelId="{B98F75E2-6688-42A6-901B-4EF1F870C0BE}" type="presParOf" srcId="{B88346C6-D1E8-45FD-8A78-1399CD3760BB}" destId="{949D8F5C-4022-4257-85DB-01E478D8CDD0}" srcOrd="2" destOrd="0" presId="urn:microsoft.com/office/officeart/2005/8/layout/hierarchy1"/>
    <dgm:cxn modelId="{295EC0C1-FA80-414A-B9F1-FBE323E90C8D}" type="presParOf" srcId="{B88346C6-D1E8-45FD-8A78-1399CD3760BB}" destId="{A08A597D-120C-45C8-B4E7-C85CAA4C54C0}" srcOrd="3" destOrd="0" presId="urn:microsoft.com/office/officeart/2005/8/layout/hierarchy1"/>
    <dgm:cxn modelId="{ECCFD8CA-507E-4BD9-8362-42351B20B182}" type="presParOf" srcId="{A08A597D-120C-45C8-B4E7-C85CAA4C54C0}" destId="{BD699A2B-6888-4CAC-8983-29DFDC4CC711}" srcOrd="0" destOrd="0" presId="urn:microsoft.com/office/officeart/2005/8/layout/hierarchy1"/>
    <dgm:cxn modelId="{45DA9775-1411-4016-977C-4DECE0AC8147}" type="presParOf" srcId="{BD699A2B-6888-4CAC-8983-29DFDC4CC711}" destId="{E4639D78-B19D-41F9-A316-5AA106289AFF}" srcOrd="0" destOrd="0" presId="urn:microsoft.com/office/officeart/2005/8/layout/hierarchy1"/>
    <dgm:cxn modelId="{F3DFADEE-96F1-4B99-89DA-41EC5F13C4ED}" type="presParOf" srcId="{BD699A2B-6888-4CAC-8983-29DFDC4CC711}" destId="{60F6F5B9-7915-4EC6-86BB-B4311FE57814}" srcOrd="1" destOrd="0" presId="urn:microsoft.com/office/officeart/2005/8/layout/hierarchy1"/>
    <dgm:cxn modelId="{E41C9044-F29F-40F5-9938-B64162F6AB0A}" type="presParOf" srcId="{A08A597D-120C-45C8-B4E7-C85CAA4C54C0}" destId="{4FEEA21E-1FF4-4DDF-AC47-A68B2C158F47}" srcOrd="1" destOrd="0" presId="urn:microsoft.com/office/officeart/2005/8/layout/hierarchy1"/>
    <dgm:cxn modelId="{FA44F942-F589-4BE8-B032-1F356A189EDC}" type="presParOf" srcId="{4FEEA21E-1FF4-4DDF-AC47-A68B2C158F47}" destId="{D87B02F9-409B-4F39-AD97-C60452BC1335}" srcOrd="0" destOrd="0" presId="urn:microsoft.com/office/officeart/2005/8/layout/hierarchy1"/>
    <dgm:cxn modelId="{560896D1-54A2-49E8-BEC2-1387543CDA87}" type="presParOf" srcId="{4FEEA21E-1FF4-4DDF-AC47-A68B2C158F47}" destId="{94EB7466-F279-49C0-81C6-EE6EDE0ACE1F}" srcOrd="1" destOrd="0" presId="urn:microsoft.com/office/officeart/2005/8/layout/hierarchy1"/>
    <dgm:cxn modelId="{8D36F65B-88BF-4DD8-85E9-21051133909A}" type="presParOf" srcId="{94EB7466-F279-49C0-81C6-EE6EDE0ACE1F}" destId="{23DDD14C-BA60-4852-87A6-9FDC042B6B26}" srcOrd="0" destOrd="0" presId="urn:microsoft.com/office/officeart/2005/8/layout/hierarchy1"/>
    <dgm:cxn modelId="{3AF68996-A9BD-487E-BBA3-B28B781D4F5C}" type="presParOf" srcId="{23DDD14C-BA60-4852-87A6-9FDC042B6B26}" destId="{0B74D49F-D4EF-4305-BCB3-EF7FC6F91E93}" srcOrd="0" destOrd="0" presId="urn:microsoft.com/office/officeart/2005/8/layout/hierarchy1"/>
    <dgm:cxn modelId="{1832C591-4F73-41A1-9428-6288AA88E160}" type="presParOf" srcId="{23DDD14C-BA60-4852-87A6-9FDC042B6B26}" destId="{B4B54129-D178-4869-B635-10BA1166016F}" srcOrd="1" destOrd="0" presId="urn:microsoft.com/office/officeart/2005/8/layout/hierarchy1"/>
    <dgm:cxn modelId="{77215D26-F5F8-4C92-A57F-5D9BCA3E02B5}" type="presParOf" srcId="{94EB7466-F279-49C0-81C6-EE6EDE0ACE1F}" destId="{577BB805-C3B1-4C46-8D7E-4889A921EB78}" srcOrd="1" destOrd="0" presId="urn:microsoft.com/office/officeart/2005/8/layout/hierarchy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87B02F9-409B-4F39-AD97-C60452BC1335}">
      <dsp:nvSpPr>
        <dsp:cNvPr id="0" name=""/>
        <dsp:cNvSpPr/>
      </dsp:nvSpPr>
      <dsp:spPr>
        <a:xfrm>
          <a:off x="6416308" y="922957"/>
          <a:ext cx="91440" cy="1183385"/>
        </a:xfrm>
        <a:custGeom>
          <a:avLst/>
          <a:gdLst/>
          <a:ahLst/>
          <a:cxnLst/>
          <a:rect l="0" t="0" r="0" b="0"/>
          <a:pathLst>
            <a:path>
              <a:moveTo>
                <a:pt x="45720" y="0"/>
              </a:moveTo>
              <a:lnTo>
                <a:pt x="45720" y="1052447"/>
              </a:lnTo>
              <a:lnTo>
                <a:pt x="110836" y="1052447"/>
              </a:lnTo>
              <a:lnTo>
                <a:pt x="110836" y="1183385"/>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949D8F5C-4022-4257-85DB-01E478D8CDD0}">
      <dsp:nvSpPr>
        <dsp:cNvPr id="0" name=""/>
        <dsp:cNvSpPr/>
      </dsp:nvSpPr>
      <dsp:spPr>
        <a:xfrm>
          <a:off x="4620319" y="245692"/>
          <a:ext cx="1841708" cy="355072"/>
        </a:xfrm>
        <a:custGeom>
          <a:avLst/>
          <a:gdLst/>
          <a:ahLst/>
          <a:cxnLst/>
          <a:rect l="0" t="0" r="0" b="0"/>
          <a:pathLst>
            <a:path>
              <a:moveTo>
                <a:pt x="0" y="0"/>
              </a:moveTo>
              <a:lnTo>
                <a:pt x="0" y="224135"/>
              </a:lnTo>
              <a:lnTo>
                <a:pt x="1841708" y="224135"/>
              </a:lnTo>
              <a:lnTo>
                <a:pt x="1841708" y="355072"/>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ECBA78AB-57AA-4EC3-8A00-1155A6068738}">
      <dsp:nvSpPr>
        <dsp:cNvPr id="0" name=""/>
        <dsp:cNvSpPr/>
      </dsp:nvSpPr>
      <dsp:spPr>
        <a:xfrm>
          <a:off x="3393657" y="1638788"/>
          <a:ext cx="195221" cy="495453"/>
        </a:xfrm>
        <a:custGeom>
          <a:avLst/>
          <a:gdLst/>
          <a:ahLst/>
          <a:cxnLst/>
          <a:rect l="0" t="0" r="0" b="0"/>
          <a:pathLst>
            <a:path>
              <a:moveTo>
                <a:pt x="0" y="0"/>
              </a:moveTo>
              <a:lnTo>
                <a:pt x="0" y="364516"/>
              </a:lnTo>
              <a:lnTo>
                <a:pt x="195221" y="364516"/>
              </a:lnTo>
              <a:lnTo>
                <a:pt x="195221" y="495453"/>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6A1042B7-CEA2-44A7-8877-C2BE567CFFD3}">
      <dsp:nvSpPr>
        <dsp:cNvPr id="0" name=""/>
        <dsp:cNvSpPr/>
      </dsp:nvSpPr>
      <dsp:spPr>
        <a:xfrm>
          <a:off x="2276070" y="857662"/>
          <a:ext cx="1117587" cy="359479"/>
        </a:xfrm>
        <a:custGeom>
          <a:avLst/>
          <a:gdLst/>
          <a:ahLst/>
          <a:cxnLst/>
          <a:rect l="0" t="0" r="0" b="0"/>
          <a:pathLst>
            <a:path>
              <a:moveTo>
                <a:pt x="0" y="0"/>
              </a:moveTo>
              <a:lnTo>
                <a:pt x="0" y="228542"/>
              </a:lnTo>
              <a:lnTo>
                <a:pt x="1117587" y="228542"/>
              </a:lnTo>
              <a:lnTo>
                <a:pt x="1117587" y="359479"/>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017669E1-A03A-4A5B-A572-4FD907E8613E}">
      <dsp:nvSpPr>
        <dsp:cNvPr id="0" name=""/>
        <dsp:cNvSpPr/>
      </dsp:nvSpPr>
      <dsp:spPr>
        <a:xfrm>
          <a:off x="697687" y="1596263"/>
          <a:ext cx="265694" cy="533131"/>
        </a:xfrm>
        <a:custGeom>
          <a:avLst/>
          <a:gdLst/>
          <a:ahLst/>
          <a:cxnLst/>
          <a:rect l="0" t="0" r="0" b="0"/>
          <a:pathLst>
            <a:path>
              <a:moveTo>
                <a:pt x="0" y="0"/>
              </a:moveTo>
              <a:lnTo>
                <a:pt x="0" y="402194"/>
              </a:lnTo>
              <a:lnTo>
                <a:pt x="265694" y="402194"/>
              </a:lnTo>
              <a:lnTo>
                <a:pt x="265694" y="533131"/>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87D53673-93E4-4FCC-9EC8-297B1B92EA3D}">
      <dsp:nvSpPr>
        <dsp:cNvPr id="0" name=""/>
        <dsp:cNvSpPr/>
      </dsp:nvSpPr>
      <dsp:spPr>
        <a:xfrm>
          <a:off x="697687" y="857662"/>
          <a:ext cx="1578382" cy="359470"/>
        </a:xfrm>
        <a:custGeom>
          <a:avLst/>
          <a:gdLst/>
          <a:ahLst/>
          <a:cxnLst/>
          <a:rect l="0" t="0" r="0" b="0"/>
          <a:pathLst>
            <a:path>
              <a:moveTo>
                <a:pt x="1578382" y="0"/>
              </a:moveTo>
              <a:lnTo>
                <a:pt x="1578382" y="228533"/>
              </a:lnTo>
              <a:lnTo>
                <a:pt x="0" y="228533"/>
              </a:lnTo>
              <a:lnTo>
                <a:pt x="0" y="359470"/>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F20CB75A-7A50-4567-A042-A2836AAA1525}">
      <dsp:nvSpPr>
        <dsp:cNvPr id="0" name=""/>
        <dsp:cNvSpPr/>
      </dsp:nvSpPr>
      <dsp:spPr>
        <a:xfrm>
          <a:off x="2276070" y="245692"/>
          <a:ext cx="2344249" cy="354956"/>
        </a:xfrm>
        <a:custGeom>
          <a:avLst/>
          <a:gdLst/>
          <a:ahLst/>
          <a:cxnLst/>
          <a:rect l="0" t="0" r="0" b="0"/>
          <a:pathLst>
            <a:path>
              <a:moveTo>
                <a:pt x="2344249" y="0"/>
              </a:moveTo>
              <a:lnTo>
                <a:pt x="2344249" y="224018"/>
              </a:lnTo>
              <a:lnTo>
                <a:pt x="0" y="224018"/>
              </a:lnTo>
              <a:lnTo>
                <a:pt x="0" y="354956"/>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9322DDAC-3DE2-47B6-BF29-A876195A0A8F}">
      <dsp:nvSpPr>
        <dsp:cNvPr id="0" name=""/>
        <dsp:cNvSpPr/>
      </dsp:nvSpPr>
      <dsp:spPr>
        <a:xfrm>
          <a:off x="3241926" y="-40795"/>
          <a:ext cx="2756786" cy="286488"/>
        </a:xfrm>
        <a:prstGeom prst="roundRect">
          <a:avLst>
            <a:gd name="adj" fmla="val 10000"/>
          </a:avLst>
        </a:prstGeom>
        <a:solidFill>
          <a:schemeClr val="accent6">
            <a:lumMod val="60000"/>
            <a:lumOff val="4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D746ACFE-48E8-4464-B1BF-91CB13A35AB1}">
      <dsp:nvSpPr>
        <dsp:cNvPr id="0" name=""/>
        <dsp:cNvSpPr/>
      </dsp:nvSpPr>
      <dsp:spPr>
        <a:xfrm>
          <a:off x="3398972" y="108398"/>
          <a:ext cx="2756786" cy="286488"/>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s-SV" sz="1200" b="1" kern="1200" dirty="0">
              <a:solidFill>
                <a:srgbClr val="002060"/>
              </a:solidFill>
              <a:latin typeface="Museo Sans 300" panose="02000000000000000000" pitchFamily="50" charset="0"/>
            </a:rPr>
            <a:t>Sector Público No Financiero SPNF</a:t>
          </a:r>
        </a:p>
      </dsp:txBody>
      <dsp:txXfrm>
        <a:off x="3407363" y="116789"/>
        <a:ext cx="2740004" cy="269706"/>
      </dsp:txXfrm>
    </dsp:sp>
    <dsp:sp modelId="{788D5D58-347E-42DE-97ED-234DC9FAA10C}">
      <dsp:nvSpPr>
        <dsp:cNvPr id="0" name=""/>
        <dsp:cNvSpPr/>
      </dsp:nvSpPr>
      <dsp:spPr>
        <a:xfrm>
          <a:off x="1406239" y="600648"/>
          <a:ext cx="1739662" cy="257013"/>
        </a:xfrm>
        <a:prstGeom prst="roundRect">
          <a:avLst>
            <a:gd name="adj" fmla="val 10000"/>
          </a:avLst>
        </a:prstGeom>
        <a:solidFill>
          <a:schemeClr val="accent6">
            <a:lumMod val="60000"/>
            <a:lumOff val="4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D41728A2-3544-4595-834E-17247CAFC522}">
      <dsp:nvSpPr>
        <dsp:cNvPr id="0" name=""/>
        <dsp:cNvSpPr/>
      </dsp:nvSpPr>
      <dsp:spPr>
        <a:xfrm>
          <a:off x="1563285" y="749842"/>
          <a:ext cx="1739662" cy="257013"/>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s-SV" sz="1200" b="1" kern="1200" dirty="0">
              <a:solidFill>
                <a:srgbClr val="002060"/>
              </a:solidFill>
              <a:latin typeface="Museo Sans 300" panose="02000000000000000000" pitchFamily="50" charset="0"/>
            </a:rPr>
            <a:t>Gobierno</a:t>
          </a:r>
          <a:r>
            <a:rPr lang="es-SV" sz="1400" b="1" kern="1200" dirty="0">
              <a:solidFill>
                <a:srgbClr val="002060"/>
              </a:solidFill>
              <a:latin typeface="Museo Sans 300" panose="02000000000000000000" pitchFamily="50" charset="0"/>
            </a:rPr>
            <a:t> General</a:t>
          </a:r>
        </a:p>
      </dsp:txBody>
      <dsp:txXfrm>
        <a:off x="1570813" y="757370"/>
        <a:ext cx="1724606" cy="241957"/>
      </dsp:txXfrm>
    </dsp:sp>
    <dsp:sp modelId="{574E27CF-F4A5-476F-A222-1A3396C44E3B}">
      <dsp:nvSpPr>
        <dsp:cNvPr id="0" name=""/>
        <dsp:cNvSpPr/>
      </dsp:nvSpPr>
      <dsp:spPr>
        <a:xfrm>
          <a:off x="-9021" y="1217133"/>
          <a:ext cx="1413417" cy="379130"/>
        </a:xfrm>
        <a:prstGeom prst="roundRect">
          <a:avLst>
            <a:gd name="adj" fmla="val 10000"/>
          </a:avLst>
        </a:prstGeom>
        <a:solidFill>
          <a:schemeClr val="accent6">
            <a:lumMod val="60000"/>
            <a:lumOff val="4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76BEC52F-DEBD-488F-8C71-1929B65DBA50}">
      <dsp:nvSpPr>
        <dsp:cNvPr id="0" name=""/>
        <dsp:cNvSpPr/>
      </dsp:nvSpPr>
      <dsp:spPr>
        <a:xfrm>
          <a:off x="148025" y="1366327"/>
          <a:ext cx="1413417" cy="379130"/>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s-SV" sz="1200" b="1" kern="1200" dirty="0">
              <a:solidFill>
                <a:srgbClr val="002060"/>
              </a:solidFill>
              <a:latin typeface="Museo Sans 300" panose="02000000000000000000" pitchFamily="50" charset="0"/>
            </a:rPr>
            <a:t>Gobierno Central Consolidado</a:t>
          </a:r>
        </a:p>
      </dsp:txBody>
      <dsp:txXfrm>
        <a:off x="159129" y="1377431"/>
        <a:ext cx="1391209" cy="356922"/>
      </dsp:txXfrm>
    </dsp:sp>
    <dsp:sp modelId="{AE6643A6-598B-4EB7-BA07-5D199967CA4B}">
      <dsp:nvSpPr>
        <dsp:cNvPr id="0" name=""/>
        <dsp:cNvSpPr/>
      </dsp:nvSpPr>
      <dsp:spPr>
        <a:xfrm>
          <a:off x="-9021" y="2129395"/>
          <a:ext cx="1944806" cy="2830751"/>
        </a:xfrm>
        <a:prstGeom prst="roundRect">
          <a:avLst>
            <a:gd name="adj" fmla="val 10000"/>
          </a:avLst>
        </a:prstGeom>
        <a:solidFill>
          <a:schemeClr val="accent6">
            <a:lumMod val="60000"/>
            <a:lumOff val="4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4E35D614-397C-400E-B90C-E1BABDC5DF14}">
      <dsp:nvSpPr>
        <dsp:cNvPr id="0" name=""/>
        <dsp:cNvSpPr/>
      </dsp:nvSpPr>
      <dsp:spPr>
        <a:xfrm>
          <a:off x="148025" y="2278589"/>
          <a:ext cx="1944806" cy="2830751"/>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8100" tIns="38100" rIns="38100" bIns="38100" numCol="1" spcCol="1270" anchor="ctr" anchorCtr="0">
          <a:noAutofit/>
        </a:bodyPr>
        <a:lstStyle/>
        <a:p>
          <a:pPr marL="0" lvl="0" indent="0" algn="just" defTabSz="422275">
            <a:lnSpc>
              <a:spcPct val="90000"/>
            </a:lnSpc>
            <a:spcBef>
              <a:spcPct val="0"/>
            </a:spcBef>
            <a:spcAft>
              <a:spcPct val="35000"/>
            </a:spcAft>
            <a:buNone/>
          </a:pPr>
          <a:r>
            <a:rPr lang="es-SV" sz="950" b="1" kern="1200" baseline="0" dirty="0">
              <a:solidFill>
                <a:srgbClr val="002060"/>
              </a:solidFill>
              <a:latin typeface="Museo Sans 300" panose="02000000000000000000" pitchFamily="50" charset="0"/>
            </a:rPr>
            <a:t>1. Gobierno Central</a:t>
          </a:r>
        </a:p>
        <a:p>
          <a:pPr marL="0" lvl="0" indent="0" algn="just" defTabSz="422275">
            <a:lnSpc>
              <a:spcPct val="90000"/>
            </a:lnSpc>
            <a:spcBef>
              <a:spcPct val="0"/>
            </a:spcBef>
            <a:spcAft>
              <a:spcPct val="35000"/>
            </a:spcAft>
            <a:buNone/>
          </a:pPr>
          <a:r>
            <a:rPr lang="es-SV" sz="950" kern="1200" baseline="0" dirty="0">
              <a:solidFill>
                <a:srgbClr val="002060"/>
              </a:solidFill>
              <a:latin typeface="Museo Sans 300" panose="02000000000000000000" pitchFamily="50" charset="0"/>
            </a:rPr>
            <a:t>- Órgano Ejecutivo</a:t>
          </a:r>
        </a:p>
        <a:p>
          <a:pPr marL="0" lvl="0" indent="0" algn="just" defTabSz="422275">
            <a:lnSpc>
              <a:spcPct val="90000"/>
            </a:lnSpc>
            <a:spcBef>
              <a:spcPct val="0"/>
            </a:spcBef>
            <a:spcAft>
              <a:spcPct val="35000"/>
            </a:spcAft>
            <a:buNone/>
          </a:pPr>
          <a:r>
            <a:rPr lang="es-SV" sz="950" kern="1200" baseline="0" dirty="0">
              <a:solidFill>
                <a:srgbClr val="002060"/>
              </a:solidFill>
              <a:latin typeface="Museo Sans 300" panose="02000000000000000000" pitchFamily="50" charset="0"/>
            </a:rPr>
            <a:t>- Órgano Legislativo</a:t>
          </a:r>
        </a:p>
        <a:p>
          <a:pPr marL="0" lvl="0" indent="0" algn="just" defTabSz="422275">
            <a:lnSpc>
              <a:spcPct val="90000"/>
            </a:lnSpc>
            <a:spcBef>
              <a:spcPct val="0"/>
            </a:spcBef>
            <a:spcAft>
              <a:spcPct val="35000"/>
            </a:spcAft>
            <a:buNone/>
          </a:pPr>
          <a:r>
            <a:rPr lang="es-SV" sz="950" kern="1200" baseline="0" dirty="0">
              <a:solidFill>
                <a:srgbClr val="002060"/>
              </a:solidFill>
              <a:latin typeface="Museo Sans 300" panose="02000000000000000000" pitchFamily="50" charset="0"/>
            </a:rPr>
            <a:t>- Órgano Judicial</a:t>
          </a:r>
        </a:p>
        <a:p>
          <a:pPr marL="0" lvl="0" indent="0" algn="just" defTabSz="422275">
            <a:lnSpc>
              <a:spcPct val="90000"/>
            </a:lnSpc>
            <a:spcBef>
              <a:spcPct val="0"/>
            </a:spcBef>
            <a:spcAft>
              <a:spcPct val="35000"/>
            </a:spcAft>
            <a:buNone/>
          </a:pPr>
          <a:r>
            <a:rPr lang="es-SV" sz="950" kern="1200" baseline="0" dirty="0">
              <a:solidFill>
                <a:srgbClr val="002060"/>
              </a:solidFill>
              <a:latin typeface="Museo Sans 300" panose="02000000000000000000" pitchFamily="50" charset="0"/>
            </a:rPr>
            <a:t>- Ministerio Público</a:t>
          </a:r>
        </a:p>
        <a:p>
          <a:pPr marL="0" lvl="0" indent="0" algn="just" defTabSz="422275">
            <a:lnSpc>
              <a:spcPct val="90000"/>
            </a:lnSpc>
            <a:spcBef>
              <a:spcPct val="0"/>
            </a:spcBef>
            <a:spcAft>
              <a:spcPct val="35000"/>
            </a:spcAft>
            <a:buNone/>
          </a:pPr>
          <a:r>
            <a:rPr lang="es-SV" sz="950" kern="1200" baseline="0" dirty="0">
              <a:solidFill>
                <a:srgbClr val="002060"/>
              </a:solidFill>
              <a:latin typeface="Museo Sans 300" panose="02000000000000000000" pitchFamily="50" charset="0"/>
            </a:rPr>
            <a:t>- Otras Instituciones (C. de C., Tribunales, CNJ)</a:t>
          </a:r>
        </a:p>
        <a:p>
          <a:pPr marL="0" lvl="0" indent="0" algn="just" defTabSz="422275">
            <a:lnSpc>
              <a:spcPct val="90000"/>
            </a:lnSpc>
            <a:spcBef>
              <a:spcPct val="0"/>
            </a:spcBef>
            <a:spcAft>
              <a:spcPct val="35000"/>
            </a:spcAft>
            <a:buNone/>
          </a:pPr>
          <a:endParaRPr lang="es-SV" sz="950" kern="1200" baseline="0" dirty="0">
            <a:solidFill>
              <a:srgbClr val="002060"/>
            </a:solidFill>
            <a:latin typeface="Museo Sans 300" panose="02000000000000000000" pitchFamily="50" charset="0"/>
          </a:endParaRPr>
        </a:p>
        <a:p>
          <a:pPr marL="0" lvl="0" indent="0" algn="just" defTabSz="422275">
            <a:lnSpc>
              <a:spcPct val="90000"/>
            </a:lnSpc>
            <a:spcBef>
              <a:spcPct val="0"/>
            </a:spcBef>
            <a:spcAft>
              <a:spcPct val="35000"/>
            </a:spcAft>
            <a:buNone/>
          </a:pPr>
          <a:r>
            <a:rPr lang="es-SV" sz="950" b="1" kern="1200" baseline="0" dirty="0">
              <a:solidFill>
                <a:srgbClr val="002060"/>
              </a:solidFill>
              <a:latin typeface="Museo Sans 300" panose="02000000000000000000" pitchFamily="50" charset="0"/>
            </a:rPr>
            <a:t>2. Otras Instituciones del Gobierno Central</a:t>
          </a:r>
        </a:p>
        <a:p>
          <a:pPr marL="0" lvl="0" indent="0" algn="just" defTabSz="422275">
            <a:lnSpc>
              <a:spcPct val="90000"/>
            </a:lnSpc>
            <a:spcBef>
              <a:spcPct val="0"/>
            </a:spcBef>
            <a:spcAft>
              <a:spcPct val="35000"/>
            </a:spcAft>
            <a:buNone/>
          </a:pPr>
          <a:r>
            <a:rPr lang="es-SV" sz="950" kern="1200" baseline="0" dirty="0">
              <a:solidFill>
                <a:srgbClr val="002060"/>
              </a:solidFill>
              <a:latin typeface="Museo Sans 300" panose="02000000000000000000" pitchFamily="50" charset="0"/>
            </a:rPr>
            <a:t>- SETEFE</a:t>
          </a:r>
        </a:p>
        <a:p>
          <a:pPr marL="0" lvl="0" indent="0" algn="just" defTabSz="422275">
            <a:lnSpc>
              <a:spcPct val="90000"/>
            </a:lnSpc>
            <a:spcBef>
              <a:spcPct val="0"/>
            </a:spcBef>
            <a:spcAft>
              <a:spcPct val="35000"/>
            </a:spcAft>
            <a:buNone/>
          </a:pPr>
          <a:r>
            <a:rPr lang="es-SV" sz="950" kern="1200" baseline="0" dirty="0">
              <a:solidFill>
                <a:srgbClr val="002060"/>
              </a:solidFill>
              <a:latin typeface="Museo Sans 300" panose="02000000000000000000" pitchFamily="50" charset="0"/>
            </a:rPr>
            <a:t>- FISDL</a:t>
          </a:r>
        </a:p>
        <a:p>
          <a:pPr marL="0" lvl="0" indent="0" algn="just" defTabSz="422275">
            <a:lnSpc>
              <a:spcPct val="90000"/>
            </a:lnSpc>
            <a:spcBef>
              <a:spcPct val="0"/>
            </a:spcBef>
            <a:spcAft>
              <a:spcPct val="35000"/>
            </a:spcAft>
            <a:buNone/>
          </a:pPr>
          <a:r>
            <a:rPr lang="es-SV" sz="950" kern="1200" baseline="0" dirty="0">
              <a:solidFill>
                <a:srgbClr val="002060"/>
              </a:solidFill>
              <a:latin typeface="Museo Sans 300" panose="02000000000000000000" pitchFamily="50" charset="0"/>
            </a:rPr>
            <a:t>-FOVIAL</a:t>
          </a:r>
        </a:p>
        <a:p>
          <a:pPr marL="0" lvl="0" indent="0" algn="just" defTabSz="422275">
            <a:lnSpc>
              <a:spcPct val="90000"/>
            </a:lnSpc>
            <a:spcBef>
              <a:spcPct val="0"/>
            </a:spcBef>
            <a:spcAft>
              <a:spcPct val="35000"/>
            </a:spcAft>
            <a:buNone/>
          </a:pPr>
          <a:r>
            <a:rPr lang="es-SV" sz="950" kern="1200" baseline="0" dirty="0">
              <a:solidFill>
                <a:srgbClr val="002060"/>
              </a:solidFill>
              <a:latin typeface="Museo Sans 300" panose="02000000000000000000" pitchFamily="50" charset="0"/>
            </a:rPr>
            <a:t>-FANTEL</a:t>
          </a:r>
        </a:p>
        <a:p>
          <a:pPr marL="0" lvl="0" indent="0" algn="just" defTabSz="422275">
            <a:lnSpc>
              <a:spcPct val="90000"/>
            </a:lnSpc>
            <a:spcBef>
              <a:spcPct val="0"/>
            </a:spcBef>
            <a:spcAft>
              <a:spcPct val="35000"/>
            </a:spcAft>
            <a:buNone/>
          </a:pPr>
          <a:r>
            <a:rPr lang="es-SV" sz="950" kern="1200" baseline="0" dirty="0">
              <a:solidFill>
                <a:srgbClr val="002060"/>
              </a:solidFill>
              <a:latin typeface="Museo Sans 300" panose="02000000000000000000" pitchFamily="50" charset="0"/>
            </a:rPr>
            <a:t>-FOMILENIO</a:t>
          </a:r>
          <a:endParaRPr lang="es-SV" sz="950" kern="1200" baseline="0" dirty="0">
            <a:latin typeface="Museo Sans 300" panose="02000000000000000000" pitchFamily="50" charset="0"/>
          </a:endParaRPr>
        </a:p>
        <a:p>
          <a:pPr marL="0" lvl="0" indent="0" algn="just" defTabSz="422275">
            <a:lnSpc>
              <a:spcPct val="90000"/>
            </a:lnSpc>
            <a:spcBef>
              <a:spcPct val="0"/>
            </a:spcBef>
            <a:spcAft>
              <a:spcPct val="35000"/>
            </a:spcAft>
            <a:buNone/>
          </a:pPr>
          <a:endParaRPr lang="es-SV" sz="1000" kern="1200" baseline="0" dirty="0">
            <a:latin typeface="Museo Sans 300" panose="02000000000000000000" pitchFamily="50" charset="0"/>
          </a:endParaRPr>
        </a:p>
      </dsp:txBody>
      <dsp:txXfrm>
        <a:off x="204986" y="2335550"/>
        <a:ext cx="1830884" cy="2716829"/>
      </dsp:txXfrm>
    </dsp:sp>
    <dsp:sp modelId="{0FDDE421-EFED-4916-9C4D-7957B37207A8}">
      <dsp:nvSpPr>
        <dsp:cNvPr id="0" name=""/>
        <dsp:cNvSpPr/>
      </dsp:nvSpPr>
      <dsp:spPr>
        <a:xfrm>
          <a:off x="2048854" y="1217142"/>
          <a:ext cx="2689606" cy="421646"/>
        </a:xfrm>
        <a:prstGeom prst="roundRect">
          <a:avLst>
            <a:gd name="adj" fmla="val 10000"/>
          </a:avLst>
        </a:prstGeom>
        <a:solidFill>
          <a:schemeClr val="accent6">
            <a:lumMod val="60000"/>
            <a:lumOff val="4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ECB9AB1E-F74D-42F5-B2ED-6CFD6A4F3B19}">
      <dsp:nvSpPr>
        <dsp:cNvPr id="0" name=""/>
        <dsp:cNvSpPr/>
      </dsp:nvSpPr>
      <dsp:spPr>
        <a:xfrm>
          <a:off x="2205900" y="1366336"/>
          <a:ext cx="2689606" cy="421646"/>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s-SV" sz="1200" b="1" kern="1200" dirty="0">
              <a:solidFill>
                <a:srgbClr val="002060"/>
              </a:solidFill>
              <a:latin typeface="Museo Sans 300" panose="02000000000000000000" pitchFamily="50" charset="0"/>
            </a:rPr>
            <a:t>Resto del Gobierno General</a:t>
          </a:r>
        </a:p>
      </dsp:txBody>
      <dsp:txXfrm>
        <a:off x="2218250" y="1378686"/>
        <a:ext cx="2664906" cy="396946"/>
      </dsp:txXfrm>
    </dsp:sp>
    <dsp:sp modelId="{2155663E-15F5-470B-97E4-44A6FF3FCB01}">
      <dsp:nvSpPr>
        <dsp:cNvPr id="0" name=""/>
        <dsp:cNvSpPr/>
      </dsp:nvSpPr>
      <dsp:spPr>
        <a:xfrm>
          <a:off x="2453890" y="2134242"/>
          <a:ext cx="2269977" cy="3131143"/>
        </a:xfrm>
        <a:prstGeom prst="roundRect">
          <a:avLst>
            <a:gd name="adj" fmla="val 10000"/>
          </a:avLst>
        </a:prstGeom>
        <a:solidFill>
          <a:schemeClr val="accent6">
            <a:lumMod val="60000"/>
            <a:lumOff val="4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84536260-7DF8-4B66-B095-EC76C3A773C6}">
      <dsp:nvSpPr>
        <dsp:cNvPr id="0" name=""/>
        <dsp:cNvSpPr/>
      </dsp:nvSpPr>
      <dsp:spPr>
        <a:xfrm>
          <a:off x="2610937" y="2283436"/>
          <a:ext cx="2269977" cy="3131143"/>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8100" tIns="38100" rIns="38100" bIns="38100" numCol="1" spcCol="1270" anchor="ctr" anchorCtr="0">
          <a:noAutofit/>
        </a:bodyPr>
        <a:lstStyle/>
        <a:p>
          <a:pPr marL="0" lvl="0" indent="0" algn="just" defTabSz="422275">
            <a:lnSpc>
              <a:spcPct val="90000"/>
            </a:lnSpc>
            <a:spcBef>
              <a:spcPct val="0"/>
            </a:spcBef>
            <a:spcAft>
              <a:spcPct val="35000"/>
            </a:spcAft>
            <a:buNone/>
          </a:pPr>
          <a:r>
            <a:rPr lang="es-SV" sz="950" b="1" kern="1200" baseline="0" dirty="0">
              <a:solidFill>
                <a:srgbClr val="002060"/>
              </a:solidFill>
              <a:latin typeface="Museo Sans 300" panose="02000000000000000000" pitchFamily="50" charset="0"/>
            </a:rPr>
            <a:t>1. ISSS (IVM y Régimen de Salud)</a:t>
          </a:r>
        </a:p>
        <a:p>
          <a:pPr marL="0" lvl="0" indent="0" algn="just" defTabSz="422275">
            <a:lnSpc>
              <a:spcPct val="90000"/>
            </a:lnSpc>
            <a:spcBef>
              <a:spcPct val="0"/>
            </a:spcBef>
            <a:spcAft>
              <a:spcPct val="35000"/>
            </a:spcAft>
            <a:buNone/>
          </a:pPr>
          <a:endParaRPr lang="es-SV" sz="950" kern="1200" baseline="0" dirty="0">
            <a:solidFill>
              <a:srgbClr val="002060"/>
            </a:solidFill>
            <a:latin typeface="Museo Sans 300" panose="02000000000000000000" pitchFamily="50" charset="0"/>
          </a:endParaRPr>
        </a:p>
        <a:p>
          <a:pPr marL="0" lvl="0" indent="0" algn="just" defTabSz="422275">
            <a:lnSpc>
              <a:spcPct val="90000"/>
            </a:lnSpc>
            <a:spcBef>
              <a:spcPct val="0"/>
            </a:spcBef>
            <a:spcAft>
              <a:spcPct val="35000"/>
            </a:spcAft>
            <a:buNone/>
          </a:pPr>
          <a:r>
            <a:rPr lang="es-SV" sz="950" b="1" kern="1200" baseline="0" dirty="0">
              <a:solidFill>
                <a:srgbClr val="002060"/>
              </a:solidFill>
              <a:latin typeface="Museo Sans 300" panose="02000000000000000000" pitchFamily="50" charset="0"/>
            </a:rPr>
            <a:t>2. Municipalidades (Transferencia FODES e Ingresos Propios)</a:t>
          </a:r>
        </a:p>
        <a:p>
          <a:pPr marL="0" lvl="0" indent="0" algn="just" defTabSz="422275">
            <a:lnSpc>
              <a:spcPct val="90000"/>
            </a:lnSpc>
            <a:spcBef>
              <a:spcPct val="0"/>
            </a:spcBef>
            <a:spcAft>
              <a:spcPct val="35000"/>
            </a:spcAft>
            <a:buNone/>
          </a:pPr>
          <a:endParaRPr lang="es-SV" sz="950" kern="1200" baseline="0" dirty="0">
            <a:solidFill>
              <a:srgbClr val="002060"/>
            </a:solidFill>
            <a:latin typeface="Museo Sans 300" panose="02000000000000000000" pitchFamily="50" charset="0"/>
          </a:endParaRPr>
        </a:p>
        <a:p>
          <a:pPr marL="0" lvl="0" indent="0" algn="just" defTabSz="422275">
            <a:lnSpc>
              <a:spcPct val="90000"/>
            </a:lnSpc>
            <a:spcBef>
              <a:spcPct val="0"/>
            </a:spcBef>
            <a:spcAft>
              <a:spcPct val="35000"/>
            </a:spcAft>
            <a:buNone/>
          </a:pPr>
          <a:r>
            <a:rPr lang="es-SV" sz="950" b="1" kern="1200" baseline="0" dirty="0">
              <a:solidFill>
                <a:srgbClr val="002060"/>
              </a:solidFill>
              <a:latin typeface="Museo Sans 300" panose="02000000000000000000" pitchFamily="50" charset="0"/>
            </a:rPr>
            <a:t>3. Otras Instituciones Descentralizadas</a:t>
          </a:r>
        </a:p>
        <a:p>
          <a:pPr marL="0" lvl="0" indent="0" algn="just" defTabSz="422275">
            <a:lnSpc>
              <a:spcPct val="90000"/>
            </a:lnSpc>
            <a:spcBef>
              <a:spcPct val="0"/>
            </a:spcBef>
            <a:spcAft>
              <a:spcPct val="35000"/>
            </a:spcAft>
            <a:buNone/>
          </a:pPr>
          <a:r>
            <a:rPr lang="es-SV" sz="950" kern="1200" baseline="0" dirty="0">
              <a:solidFill>
                <a:srgbClr val="002060"/>
              </a:solidFill>
              <a:latin typeface="Museo Sans 300" panose="02000000000000000000" pitchFamily="50" charset="0"/>
            </a:rPr>
            <a:t>- Caja mutual</a:t>
          </a:r>
        </a:p>
        <a:p>
          <a:pPr marL="0" lvl="0" indent="0" algn="just" defTabSz="422275">
            <a:lnSpc>
              <a:spcPct val="90000"/>
            </a:lnSpc>
            <a:spcBef>
              <a:spcPct val="0"/>
            </a:spcBef>
            <a:spcAft>
              <a:spcPct val="35000"/>
            </a:spcAft>
            <a:buNone/>
          </a:pPr>
          <a:r>
            <a:rPr lang="es-SV" sz="950" kern="1200" baseline="0" dirty="0">
              <a:solidFill>
                <a:srgbClr val="002060"/>
              </a:solidFill>
              <a:latin typeface="Museo Sans 300" panose="02000000000000000000" pitchFamily="50" charset="0"/>
            </a:rPr>
            <a:t>- ENA</a:t>
          </a:r>
        </a:p>
        <a:p>
          <a:pPr marL="0" lvl="0" indent="0" algn="just" defTabSz="422275">
            <a:lnSpc>
              <a:spcPct val="90000"/>
            </a:lnSpc>
            <a:spcBef>
              <a:spcPct val="0"/>
            </a:spcBef>
            <a:spcAft>
              <a:spcPct val="35000"/>
            </a:spcAft>
            <a:buNone/>
          </a:pPr>
          <a:r>
            <a:rPr lang="es-SV" sz="950" kern="1200" baseline="0" dirty="0">
              <a:solidFill>
                <a:srgbClr val="002060"/>
              </a:solidFill>
              <a:latin typeface="Museo Sans 300" panose="02000000000000000000" pitchFamily="50" charset="0"/>
            </a:rPr>
            <a:t>- CENTA</a:t>
          </a:r>
        </a:p>
        <a:p>
          <a:pPr marL="0" lvl="0" indent="0" algn="just" defTabSz="422275">
            <a:lnSpc>
              <a:spcPct val="90000"/>
            </a:lnSpc>
            <a:spcBef>
              <a:spcPct val="0"/>
            </a:spcBef>
            <a:spcAft>
              <a:spcPct val="35000"/>
            </a:spcAft>
            <a:buNone/>
          </a:pPr>
          <a:r>
            <a:rPr lang="es-SV" sz="950" kern="1200" baseline="0" dirty="0">
              <a:solidFill>
                <a:srgbClr val="002060"/>
              </a:solidFill>
              <a:latin typeface="Museo Sans 300" panose="02000000000000000000" pitchFamily="50" charset="0"/>
            </a:rPr>
            <a:t>-INDES</a:t>
          </a:r>
        </a:p>
        <a:p>
          <a:pPr marL="0" lvl="0" indent="0" algn="just" defTabSz="422275">
            <a:lnSpc>
              <a:spcPct val="90000"/>
            </a:lnSpc>
            <a:spcBef>
              <a:spcPct val="0"/>
            </a:spcBef>
            <a:spcAft>
              <a:spcPct val="35000"/>
            </a:spcAft>
            <a:buNone/>
          </a:pPr>
          <a:r>
            <a:rPr lang="es-SV" sz="950" kern="1200" baseline="0" dirty="0">
              <a:solidFill>
                <a:srgbClr val="002060"/>
              </a:solidFill>
              <a:latin typeface="Museo Sans 300" panose="02000000000000000000" pitchFamily="50" charset="0"/>
            </a:rPr>
            <a:t>- ISTU</a:t>
          </a:r>
        </a:p>
        <a:p>
          <a:pPr marL="0" lvl="0" indent="0" algn="just" defTabSz="422275">
            <a:lnSpc>
              <a:spcPct val="90000"/>
            </a:lnSpc>
            <a:spcBef>
              <a:spcPct val="0"/>
            </a:spcBef>
            <a:spcAft>
              <a:spcPct val="35000"/>
            </a:spcAft>
            <a:buNone/>
          </a:pPr>
          <a:r>
            <a:rPr lang="es-SV" sz="950" kern="1200" baseline="0" dirty="0">
              <a:solidFill>
                <a:srgbClr val="002060"/>
              </a:solidFill>
              <a:latin typeface="Museo Sans 300" panose="02000000000000000000" pitchFamily="50" charset="0"/>
            </a:rPr>
            <a:t>- CORSATUR</a:t>
          </a:r>
        </a:p>
        <a:p>
          <a:pPr marL="0" lvl="0" indent="0" algn="just" defTabSz="422275">
            <a:lnSpc>
              <a:spcPct val="90000"/>
            </a:lnSpc>
            <a:spcBef>
              <a:spcPct val="0"/>
            </a:spcBef>
            <a:spcAft>
              <a:spcPct val="35000"/>
            </a:spcAft>
            <a:buNone/>
          </a:pPr>
          <a:r>
            <a:rPr lang="es-SV" sz="950" kern="1200" baseline="0" dirty="0">
              <a:solidFill>
                <a:srgbClr val="002060"/>
              </a:solidFill>
              <a:latin typeface="Museo Sans 300" panose="02000000000000000000" pitchFamily="50" charset="0"/>
            </a:rPr>
            <a:t>- CONACYT</a:t>
          </a:r>
        </a:p>
        <a:p>
          <a:pPr marL="0" lvl="0" indent="0" algn="just" defTabSz="422275">
            <a:lnSpc>
              <a:spcPct val="90000"/>
            </a:lnSpc>
            <a:spcBef>
              <a:spcPct val="0"/>
            </a:spcBef>
            <a:spcAft>
              <a:spcPct val="35000"/>
            </a:spcAft>
            <a:buNone/>
          </a:pPr>
          <a:r>
            <a:rPr lang="es-SV" sz="950" kern="1200" baseline="0" dirty="0">
              <a:solidFill>
                <a:srgbClr val="002060"/>
              </a:solidFill>
              <a:latin typeface="Museo Sans 300" panose="02000000000000000000" pitchFamily="50" charset="0"/>
            </a:rPr>
            <a:t>-Hospitales</a:t>
          </a:r>
        </a:p>
        <a:p>
          <a:pPr marL="0" lvl="0" indent="0" algn="just" defTabSz="422275">
            <a:lnSpc>
              <a:spcPct val="90000"/>
            </a:lnSpc>
            <a:spcBef>
              <a:spcPct val="0"/>
            </a:spcBef>
            <a:spcAft>
              <a:spcPct val="35000"/>
            </a:spcAft>
            <a:buNone/>
          </a:pPr>
          <a:r>
            <a:rPr lang="es-SV" sz="950" kern="1200" baseline="0" dirty="0">
              <a:solidFill>
                <a:srgbClr val="002060"/>
              </a:solidFill>
              <a:latin typeface="Museo Sans 300" panose="02000000000000000000" pitchFamily="50" charset="0"/>
            </a:rPr>
            <a:t>- UES</a:t>
          </a:r>
        </a:p>
        <a:p>
          <a:pPr marL="0" lvl="0" indent="0" algn="just" defTabSz="422275">
            <a:lnSpc>
              <a:spcPct val="90000"/>
            </a:lnSpc>
            <a:spcBef>
              <a:spcPct val="0"/>
            </a:spcBef>
            <a:spcAft>
              <a:spcPct val="35000"/>
            </a:spcAft>
            <a:buNone/>
          </a:pPr>
          <a:r>
            <a:rPr lang="es-SV" sz="950" kern="1200" baseline="0" dirty="0">
              <a:solidFill>
                <a:srgbClr val="002060"/>
              </a:solidFill>
              <a:latin typeface="Museo Sans 300" panose="02000000000000000000" pitchFamily="50" charset="0"/>
            </a:rPr>
            <a:t>- ISTA</a:t>
          </a:r>
        </a:p>
        <a:p>
          <a:pPr marL="0" lvl="0" indent="0" algn="just" defTabSz="422275">
            <a:lnSpc>
              <a:spcPct val="90000"/>
            </a:lnSpc>
            <a:spcBef>
              <a:spcPct val="0"/>
            </a:spcBef>
            <a:spcAft>
              <a:spcPct val="35000"/>
            </a:spcAft>
            <a:buNone/>
          </a:pPr>
          <a:r>
            <a:rPr lang="es-SV" sz="950" kern="1200" baseline="0" dirty="0">
              <a:solidFill>
                <a:srgbClr val="002060"/>
              </a:solidFill>
              <a:latin typeface="Museo Sans 300" panose="02000000000000000000" pitchFamily="50" charset="0"/>
            </a:rPr>
            <a:t>-Otros</a:t>
          </a:r>
        </a:p>
      </dsp:txBody>
      <dsp:txXfrm>
        <a:off x="2677422" y="2349921"/>
        <a:ext cx="2137007" cy="2998173"/>
      </dsp:txXfrm>
    </dsp:sp>
    <dsp:sp modelId="{E4639D78-B19D-41F9-A316-5AA106289AFF}">
      <dsp:nvSpPr>
        <dsp:cNvPr id="0" name=""/>
        <dsp:cNvSpPr/>
      </dsp:nvSpPr>
      <dsp:spPr>
        <a:xfrm>
          <a:off x="5404353" y="600765"/>
          <a:ext cx="2115349" cy="322191"/>
        </a:xfrm>
        <a:prstGeom prst="roundRect">
          <a:avLst>
            <a:gd name="adj" fmla="val 10000"/>
          </a:avLst>
        </a:prstGeom>
        <a:solidFill>
          <a:schemeClr val="accent6">
            <a:lumMod val="60000"/>
            <a:lumOff val="4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60F6F5B9-7915-4EC6-86BB-B4311FE57814}">
      <dsp:nvSpPr>
        <dsp:cNvPr id="0" name=""/>
        <dsp:cNvSpPr/>
      </dsp:nvSpPr>
      <dsp:spPr>
        <a:xfrm>
          <a:off x="5561400" y="749959"/>
          <a:ext cx="2115349" cy="322191"/>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s-SV" sz="1200" b="1" kern="1200" dirty="0">
              <a:solidFill>
                <a:srgbClr val="002060"/>
              </a:solidFill>
              <a:latin typeface="Museo Sans 300" panose="02000000000000000000" pitchFamily="50" charset="0"/>
            </a:rPr>
            <a:t>Empresas</a:t>
          </a:r>
          <a:r>
            <a:rPr lang="es-SV" sz="1400" b="1" kern="1200" dirty="0">
              <a:solidFill>
                <a:srgbClr val="002060"/>
              </a:solidFill>
              <a:latin typeface="Museo Sans 300" panose="02000000000000000000" pitchFamily="50" charset="0"/>
            </a:rPr>
            <a:t> Públicas No Financieras</a:t>
          </a:r>
        </a:p>
      </dsp:txBody>
      <dsp:txXfrm>
        <a:off x="5570837" y="759396"/>
        <a:ext cx="2096475" cy="303317"/>
      </dsp:txXfrm>
    </dsp:sp>
    <dsp:sp modelId="{0B74D49F-D4EF-4305-BCB3-EF7FC6F91E93}">
      <dsp:nvSpPr>
        <dsp:cNvPr id="0" name=""/>
        <dsp:cNvSpPr/>
      </dsp:nvSpPr>
      <dsp:spPr>
        <a:xfrm>
          <a:off x="5820435" y="2106342"/>
          <a:ext cx="1413417" cy="897520"/>
        </a:xfrm>
        <a:prstGeom prst="roundRect">
          <a:avLst>
            <a:gd name="adj" fmla="val 10000"/>
          </a:avLst>
        </a:prstGeom>
        <a:solidFill>
          <a:schemeClr val="accent6">
            <a:lumMod val="60000"/>
            <a:lumOff val="4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B4B54129-D178-4869-B635-10BA1166016F}">
      <dsp:nvSpPr>
        <dsp:cNvPr id="0" name=""/>
        <dsp:cNvSpPr/>
      </dsp:nvSpPr>
      <dsp:spPr>
        <a:xfrm>
          <a:off x="5977482" y="2255536"/>
          <a:ext cx="1413417" cy="897520"/>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8100" tIns="38100" rIns="38100" bIns="38100" numCol="1" spcCol="1270" anchor="ctr" anchorCtr="0">
          <a:noAutofit/>
        </a:bodyPr>
        <a:lstStyle/>
        <a:p>
          <a:pPr marL="0" lvl="0" indent="0" algn="just" defTabSz="444500">
            <a:lnSpc>
              <a:spcPct val="90000"/>
            </a:lnSpc>
            <a:spcBef>
              <a:spcPct val="0"/>
            </a:spcBef>
            <a:spcAft>
              <a:spcPct val="35000"/>
            </a:spcAft>
            <a:buNone/>
          </a:pPr>
          <a:r>
            <a:rPr lang="es-SV" sz="1000" kern="1200" baseline="0" dirty="0">
              <a:solidFill>
                <a:srgbClr val="002060"/>
              </a:solidFill>
              <a:latin typeface="Museo Sans 300" panose="02000000000000000000" pitchFamily="50" charset="0"/>
            </a:rPr>
            <a:t>- </a:t>
          </a:r>
          <a:r>
            <a:rPr lang="es-SV" sz="1000" b="1" kern="1200" baseline="0" dirty="0">
              <a:solidFill>
                <a:srgbClr val="002060"/>
              </a:solidFill>
              <a:latin typeface="Museo Sans 300" panose="02000000000000000000" pitchFamily="50" charset="0"/>
            </a:rPr>
            <a:t>CEL</a:t>
          </a:r>
        </a:p>
        <a:p>
          <a:pPr marL="0" lvl="0" indent="0" algn="just" defTabSz="444500">
            <a:lnSpc>
              <a:spcPct val="90000"/>
            </a:lnSpc>
            <a:spcBef>
              <a:spcPct val="0"/>
            </a:spcBef>
            <a:spcAft>
              <a:spcPct val="35000"/>
            </a:spcAft>
            <a:buNone/>
          </a:pPr>
          <a:r>
            <a:rPr lang="es-SV" sz="1000" b="1" kern="1200" baseline="0" dirty="0">
              <a:solidFill>
                <a:srgbClr val="002060"/>
              </a:solidFill>
              <a:latin typeface="Museo Sans 300" panose="02000000000000000000" pitchFamily="50" charset="0"/>
            </a:rPr>
            <a:t>- CEPA</a:t>
          </a:r>
        </a:p>
        <a:p>
          <a:pPr marL="0" lvl="0" indent="0" algn="just" defTabSz="444500">
            <a:lnSpc>
              <a:spcPct val="90000"/>
            </a:lnSpc>
            <a:spcBef>
              <a:spcPct val="0"/>
            </a:spcBef>
            <a:spcAft>
              <a:spcPct val="35000"/>
            </a:spcAft>
            <a:buNone/>
          </a:pPr>
          <a:r>
            <a:rPr lang="es-SV" sz="1000" b="1" kern="1200" baseline="0" dirty="0">
              <a:solidFill>
                <a:srgbClr val="002060"/>
              </a:solidFill>
              <a:latin typeface="Museo Sans 300" panose="02000000000000000000" pitchFamily="50" charset="0"/>
            </a:rPr>
            <a:t>-ANDA</a:t>
          </a:r>
        </a:p>
        <a:p>
          <a:pPr marL="0" lvl="0" indent="0" algn="just" defTabSz="444500">
            <a:lnSpc>
              <a:spcPct val="90000"/>
            </a:lnSpc>
            <a:spcBef>
              <a:spcPct val="0"/>
            </a:spcBef>
            <a:spcAft>
              <a:spcPct val="35000"/>
            </a:spcAft>
            <a:buNone/>
          </a:pPr>
          <a:r>
            <a:rPr lang="es-SV" sz="1000" b="1" kern="1200" baseline="0" dirty="0">
              <a:solidFill>
                <a:srgbClr val="002060"/>
              </a:solidFill>
              <a:latin typeface="Museo Sans 300" panose="02000000000000000000" pitchFamily="50" charset="0"/>
            </a:rPr>
            <a:t>-LNB</a:t>
          </a:r>
        </a:p>
      </dsp:txBody>
      <dsp:txXfrm>
        <a:off x="6003769" y="2281823"/>
        <a:ext cx="1360843" cy="844946"/>
      </dsp:txXfrm>
    </dsp:sp>
  </dsp:spTree>
</dsp:drawing>
</file>

<file path=ppt/diagrams/layout1.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3.emf"/></Relationships>
</file>

<file path=ppt/drawings/_rels/vmlDrawing10.vml.rels><?xml version="1.0" encoding="UTF-8" standalone="yes"?>
<Relationships xmlns="http://schemas.openxmlformats.org/package/2006/relationships"><Relationship Id="rId1" Type="http://schemas.openxmlformats.org/officeDocument/2006/relationships/image" Target="../media/image12.emf"/></Relationships>
</file>

<file path=ppt/drawings/_rels/vmlDrawing11.vml.rels><?xml version="1.0" encoding="UTF-8" standalone="yes"?>
<Relationships xmlns="http://schemas.openxmlformats.org/package/2006/relationships"><Relationship Id="rId1" Type="http://schemas.openxmlformats.org/officeDocument/2006/relationships/image" Target="../media/image13.emf"/></Relationships>
</file>

<file path=ppt/drawings/_rels/vmlDrawing12.vml.rels><?xml version="1.0" encoding="UTF-8" standalone="yes"?>
<Relationships xmlns="http://schemas.openxmlformats.org/package/2006/relationships"><Relationship Id="rId1" Type="http://schemas.openxmlformats.org/officeDocument/2006/relationships/image" Target="../media/image14.emf"/></Relationships>
</file>

<file path=ppt/drawings/_rels/vmlDrawing13.vml.rels><?xml version="1.0" encoding="UTF-8" standalone="yes"?>
<Relationships xmlns="http://schemas.openxmlformats.org/package/2006/relationships"><Relationship Id="rId1" Type="http://schemas.openxmlformats.org/officeDocument/2006/relationships/image" Target="../media/image15.emf"/></Relationships>
</file>

<file path=ppt/drawings/_rels/vmlDrawing14.vml.rels><?xml version="1.0" encoding="UTF-8" standalone="yes"?>
<Relationships xmlns="http://schemas.openxmlformats.org/package/2006/relationships"><Relationship Id="rId1" Type="http://schemas.openxmlformats.org/officeDocument/2006/relationships/image" Target="../media/image16.emf"/></Relationships>
</file>

<file path=ppt/drawings/_rels/vmlDrawing15.vml.rels><?xml version="1.0" encoding="UTF-8" standalone="yes"?>
<Relationships xmlns="http://schemas.openxmlformats.org/package/2006/relationships"><Relationship Id="rId1" Type="http://schemas.openxmlformats.org/officeDocument/2006/relationships/image" Target="../media/image17.emf"/></Relationships>
</file>

<file path=ppt/drawings/_rels/vmlDrawing16.vml.rels><?xml version="1.0" encoding="UTF-8" standalone="yes"?>
<Relationships xmlns="http://schemas.openxmlformats.org/package/2006/relationships"><Relationship Id="rId1" Type="http://schemas.openxmlformats.org/officeDocument/2006/relationships/image" Target="../media/image18.emf"/></Relationships>
</file>

<file path=ppt/drawings/_rels/vmlDrawing17.vml.rels><?xml version="1.0" encoding="UTF-8" standalone="yes"?>
<Relationships xmlns="http://schemas.openxmlformats.org/package/2006/relationships"><Relationship Id="rId1" Type="http://schemas.openxmlformats.org/officeDocument/2006/relationships/image" Target="../media/image19.emf"/></Relationships>
</file>

<file path=ppt/drawings/_rels/vmlDrawing18.vml.rels><?xml version="1.0" encoding="UTF-8" standalone="yes"?>
<Relationships xmlns="http://schemas.openxmlformats.org/package/2006/relationships"><Relationship Id="rId1" Type="http://schemas.openxmlformats.org/officeDocument/2006/relationships/image" Target="../media/image20.emf"/></Relationships>
</file>

<file path=ppt/drawings/_rels/vmlDrawing19.vml.rels><?xml version="1.0" encoding="UTF-8" standalone="yes"?>
<Relationships xmlns="http://schemas.openxmlformats.org/package/2006/relationships"><Relationship Id="rId1" Type="http://schemas.openxmlformats.org/officeDocument/2006/relationships/image" Target="../media/image21.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4.emf"/></Relationships>
</file>

<file path=ppt/drawings/_rels/vmlDrawing20.vml.rels><?xml version="1.0" encoding="UTF-8" standalone="yes"?>
<Relationships xmlns="http://schemas.openxmlformats.org/package/2006/relationships"><Relationship Id="rId1" Type="http://schemas.openxmlformats.org/officeDocument/2006/relationships/image" Target="../media/image22.emf"/></Relationships>
</file>

<file path=ppt/drawings/_rels/vmlDrawing21.vml.rels><?xml version="1.0" encoding="UTF-8" standalone="yes"?>
<Relationships xmlns="http://schemas.openxmlformats.org/package/2006/relationships"><Relationship Id="rId1" Type="http://schemas.openxmlformats.org/officeDocument/2006/relationships/image" Target="../media/image23.emf"/></Relationships>
</file>

<file path=ppt/drawings/_rels/vmlDrawing22.vml.rels><?xml version="1.0" encoding="UTF-8" standalone="yes"?>
<Relationships xmlns="http://schemas.openxmlformats.org/package/2006/relationships"><Relationship Id="rId1" Type="http://schemas.openxmlformats.org/officeDocument/2006/relationships/image" Target="../media/image24.emf"/></Relationships>
</file>

<file path=ppt/drawings/_rels/vmlDrawing23.vml.rels><?xml version="1.0" encoding="UTF-8" standalone="yes"?>
<Relationships xmlns="http://schemas.openxmlformats.org/package/2006/relationships"><Relationship Id="rId1" Type="http://schemas.openxmlformats.org/officeDocument/2006/relationships/image" Target="../media/image25.emf"/></Relationships>
</file>

<file path=ppt/drawings/_rels/vmlDrawing24.vml.rels><?xml version="1.0" encoding="UTF-8" standalone="yes"?>
<Relationships xmlns="http://schemas.openxmlformats.org/package/2006/relationships"><Relationship Id="rId1" Type="http://schemas.openxmlformats.org/officeDocument/2006/relationships/image" Target="../media/image26.emf"/></Relationships>
</file>

<file path=ppt/drawings/_rels/vmlDrawing25.vml.rels><?xml version="1.0" encoding="UTF-8" standalone="yes"?>
<Relationships xmlns="http://schemas.openxmlformats.org/package/2006/relationships"><Relationship Id="rId1" Type="http://schemas.openxmlformats.org/officeDocument/2006/relationships/image" Target="../media/image27.emf"/></Relationships>
</file>

<file path=ppt/drawings/_rels/vmlDrawing26.vml.rels><?xml version="1.0" encoding="UTF-8" standalone="yes"?>
<Relationships xmlns="http://schemas.openxmlformats.org/package/2006/relationships"><Relationship Id="rId1" Type="http://schemas.openxmlformats.org/officeDocument/2006/relationships/image" Target="../media/image28.emf"/></Relationships>
</file>

<file path=ppt/drawings/_rels/vmlDrawing27.vml.rels><?xml version="1.0" encoding="UTF-8" standalone="yes"?>
<Relationships xmlns="http://schemas.openxmlformats.org/package/2006/relationships"><Relationship Id="rId1" Type="http://schemas.openxmlformats.org/officeDocument/2006/relationships/image" Target="../media/image29.emf"/></Relationships>
</file>

<file path=ppt/drawings/_rels/vmlDrawing28.vml.rels><?xml version="1.0" encoding="UTF-8" standalone="yes"?>
<Relationships xmlns="http://schemas.openxmlformats.org/package/2006/relationships"><Relationship Id="rId1" Type="http://schemas.openxmlformats.org/officeDocument/2006/relationships/image" Target="../media/image30.emf"/></Relationships>
</file>

<file path=ppt/drawings/_rels/vmlDrawing29.vml.rels><?xml version="1.0" encoding="UTF-8" standalone="yes"?>
<Relationships xmlns="http://schemas.openxmlformats.org/package/2006/relationships"><Relationship Id="rId1" Type="http://schemas.openxmlformats.org/officeDocument/2006/relationships/image" Target="../media/image31.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5.emf"/></Relationships>
</file>

<file path=ppt/drawings/_rels/vmlDrawing30.vml.rels><?xml version="1.0" encoding="UTF-8" standalone="yes"?>
<Relationships xmlns="http://schemas.openxmlformats.org/package/2006/relationships"><Relationship Id="rId1" Type="http://schemas.openxmlformats.org/officeDocument/2006/relationships/image" Target="../media/image32.emf"/></Relationships>
</file>

<file path=ppt/drawings/_rels/vmlDrawing31.vml.rels><?xml version="1.0" encoding="UTF-8" standalone="yes"?>
<Relationships xmlns="http://schemas.openxmlformats.org/package/2006/relationships"><Relationship Id="rId1" Type="http://schemas.openxmlformats.org/officeDocument/2006/relationships/image" Target="../media/image33.emf"/></Relationships>
</file>

<file path=ppt/drawings/_rels/vmlDrawing32.vml.rels><?xml version="1.0" encoding="UTF-8" standalone="yes"?>
<Relationships xmlns="http://schemas.openxmlformats.org/package/2006/relationships"><Relationship Id="rId1" Type="http://schemas.openxmlformats.org/officeDocument/2006/relationships/image" Target="../media/image34.emf"/></Relationships>
</file>

<file path=ppt/drawings/_rels/vmlDrawing33.vml.rels><?xml version="1.0" encoding="UTF-8" standalone="yes"?>
<Relationships xmlns="http://schemas.openxmlformats.org/package/2006/relationships"><Relationship Id="rId1" Type="http://schemas.openxmlformats.org/officeDocument/2006/relationships/image" Target="../media/image35.emf"/></Relationships>
</file>

<file path=ppt/drawings/_rels/vmlDrawing34.vml.rels><?xml version="1.0" encoding="UTF-8" standalone="yes"?>
<Relationships xmlns="http://schemas.openxmlformats.org/package/2006/relationships"><Relationship Id="rId1" Type="http://schemas.openxmlformats.org/officeDocument/2006/relationships/image" Target="../media/image36.emf"/></Relationships>
</file>

<file path=ppt/drawings/_rels/vmlDrawing35.vml.rels><?xml version="1.0" encoding="UTF-8" standalone="yes"?>
<Relationships xmlns="http://schemas.openxmlformats.org/package/2006/relationships"><Relationship Id="rId1" Type="http://schemas.openxmlformats.org/officeDocument/2006/relationships/image" Target="../media/image37.emf"/></Relationships>
</file>

<file path=ppt/drawings/_rels/vmlDrawing36.vml.rels><?xml version="1.0" encoding="UTF-8" standalone="yes"?>
<Relationships xmlns="http://schemas.openxmlformats.org/package/2006/relationships"><Relationship Id="rId1" Type="http://schemas.openxmlformats.org/officeDocument/2006/relationships/image" Target="../media/image38.emf"/></Relationships>
</file>

<file path=ppt/drawings/_rels/vmlDrawing37.vml.rels><?xml version="1.0" encoding="UTF-8" standalone="yes"?>
<Relationships xmlns="http://schemas.openxmlformats.org/package/2006/relationships"><Relationship Id="rId1" Type="http://schemas.openxmlformats.org/officeDocument/2006/relationships/image" Target="../media/image39.emf"/></Relationships>
</file>

<file path=ppt/drawings/_rels/vmlDrawing38.vml.rels><?xml version="1.0" encoding="UTF-8" standalone="yes"?>
<Relationships xmlns="http://schemas.openxmlformats.org/package/2006/relationships"><Relationship Id="rId1" Type="http://schemas.openxmlformats.org/officeDocument/2006/relationships/image" Target="../media/image40.emf"/></Relationships>
</file>

<file path=ppt/drawings/_rels/vmlDrawing39.vml.rels><?xml version="1.0" encoding="UTF-8" standalone="yes"?>
<Relationships xmlns="http://schemas.openxmlformats.org/package/2006/relationships"><Relationship Id="rId1" Type="http://schemas.openxmlformats.org/officeDocument/2006/relationships/image" Target="../media/image41.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6.e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7.e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8.e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9.emf"/></Relationships>
</file>

<file path=ppt/drawings/_rels/vmlDrawing8.vml.rels><?xml version="1.0" encoding="UTF-8" standalone="yes"?>
<Relationships xmlns="http://schemas.openxmlformats.org/package/2006/relationships"><Relationship Id="rId1" Type="http://schemas.openxmlformats.org/officeDocument/2006/relationships/image" Target="../media/image10.emf"/></Relationships>
</file>

<file path=ppt/drawings/_rels/vmlDrawing9.vml.rels><?xml version="1.0" encoding="UTF-8" standalone="yes"?>
<Relationships xmlns="http://schemas.openxmlformats.org/package/2006/relationships"><Relationship Id="rId1" Type="http://schemas.openxmlformats.org/officeDocument/2006/relationships/image" Target="../media/image11.emf"/></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s-ES"/>
              <a:t>Haga clic para modificar el estilo de título del patrón</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endParaRPr lang="en-US" dirty="0"/>
          </a:p>
        </p:txBody>
      </p:sp>
      <p:sp>
        <p:nvSpPr>
          <p:cNvPr id="4" name="Date Placeholder 3"/>
          <p:cNvSpPr>
            <a:spLocks noGrp="1"/>
          </p:cNvSpPr>
          <p:nvPr>
            <p:ph type="dt" sz="half" idx="10"/>
          </p:nvPr>
        </p:nvSpPr>
        <p:spPr/>
        <p:txBody>
          <a:bodyPr/>
          <a:lstStyle/>
          <a:p>
            <a:fld id="{94AB53FE-B917-4E74-8875-EA9A8C204A32}" type="datetimeFigureOut">
              <a:rPr lang="es-SV" smtClean="0"/>
              <a:t>8/5/2023</a:t>
            </a:fld>
            <a:endParaRPr lang="es-SV"/>
          </a:p>
        </p:txBody>
      </p:sp>
      <p:sp>
        <p:nvSpPr>
          <p:cNvPr id="5" name="Footer Placeholder 4"/>
          <p:cNvSpPr>
            <a:spLocks noGrp="1"/>
          </p:cNvSpPr>
          <p:nvPr>
            <p:ph type="ftr" sz="quarter" idx="11"/>
          </p:nvPr>
        </p:nvSpPr>
        <p:spPr/>
        <p:txBody>
          <a:bodyPr/>
          <a:lstStyle/>
          <a:p>
            <a:endParaRPr lang="es-SV"/>
          </a:p>
        </p:txBody>
      </p:sp>
      <p:sp>
        <p:nvSpPr>
          <p:cNvPr id="6" name="Slide Number Placeholder 5"/>
          <p:cNvSpPr>
            <a:spLocks noGrp="1"/>
          </p:cNvSpPr>
          <p:nvPr>
            <p:ph type="sldNum" sz="quarter" idx="12"/>
          </p:nvPr>
        </p:nvSpPr>
        <p:spPr/>
        <p:txBody>
          <a:bodyPr/>
          <a:lstStyle/>
          <a:p>
            <a:fld id="{CD7037F6-8269-47DA-A573-232BA8C11BA4}" type="slidenum">
              <a:rPr lang="es-SV" smtClean="0"/>
              <a:t>‹Nº›</a:t>
            </a:fld>
            <a:endParaRPr lang="es-SV"/>
          </a:p>
        </p:txBody>
      </p:sp>
    </p:spTree>
    <p:extLst>
      <p:ext uri="{BB962C8B-B14F-4D97-AF65-F5344CB8AC3E}">
        <p14:creationId xmlns:p14="http://schemas.microsoft.com/office/powerpoint/2010/main" val="372602863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94AB53FE-B917-4E74-8875-EA9A8C204A32}" type="datetimeFigureOut">
              <a:rPr lang="es-SV" smtClean="0"/>
              <a:t>8/5/2023</a:t>
            </a:fld>
            <a:endParaRPr lang="es-SV"/>
          </a:p>
        </p:txBody>
      </p:sp>
      <p:sp>
        <p:nvSpPr>
          <p:cNvPr id="5" name="Footer Placeholder 4"/>
          <p:cNvSpPr>
            <a:spLocks noGrp="1"/>
          </p:cNvSpPr>
          <p:nvPr>
            <p:ph type="ftr" sz="quarter" idx="11"/>
          </p:nvPr>
        </p:nvSpPr>
        <p:spPr/>
        <p:txBody>
          <a:bodyPr/>
          <a:lstStyle/>
          <a:p>
            <a:endParaRPr lang="es-SV"/>
          </a:p>
        </p:txBody>
      </p:sp>
      <p:sp>
        <p:nvSpPr>
          <p:cNvPr id="6" name="Slide Number Placeholder 5"/>
          <p:cNvSpPr>
            <a:spLocks noGrp="1"/>
          </p:cNvSpPr>
          <p:nvPr>
            <p:ph type="sldNum" sz="quarter" idx="12"/>
          </p:nvPr>
        </p:nvSpPr>
        <p:spPr/>
        <p:txBody>
          <a:bodyPr/>
          <a:lstStyle/>
          <a:p>
            <a:fld id="{CD7037F6-8269-47DA-A573-232BA8C11BA4}" type="slidenum">
              <a:rPr lang="es-SV" smtClean="0"/>
              <a:t>‹Nº›</a:t>
            </a:fld>
            <a:endParaRPr lang="es-SV"/>
          </a:p>
        </p:txBody>
      </p:sp>
    </p:spTree>
    <p:extLst>
      <p:ext uri="{BB962C8B-B14F-4D97-AF65-F5344CB8AC3E}">
        <p14:creationId xmlns:p14="http://schemas.microsoft.com/office/powerpoint/2010/main" val="289446748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94AB53FE-B917-4E74-8875-EA9A8C204A32}" type="datetimeFigureOut">
              <a:rPr lang="es-SV" smtClean="0"/>
              <a:t>8/5/2023</a:t>
            </a:fld>
            <a:endParaRPr lang="es-SV"/>
          </a:p>
        </p:txBody>
      </p:sp>
      <p:sp>
        <p:nvSpPr>
          <p:cNvPr id="5" name="Footer Placeholder 4"/>
          <p:cNvSpPr>
            <a:spLocks noGrp="1"/>
          </p:cNvSpPr>
          <p:nvPr>
            <p:ph type="ftr" sz="quarter" idx="11"/>
          </p:nvPr>
        </p:nvSpPr>
        <p:spPr/>
        <p:txBody>
          <a:bodyPr/>
          <a:lstStyle/>
          <a:p>
            <a:endParaRPr lang="es-SV"/>
          </a:p>
        </p:txBody>
      </p:sp>
      <p:sp>
        <p:nvSpPr>
          <p:cNvPr id="6" name="Slide Number Placeholder 5"/>
          <p:cNvSpPr>
            <a:spLocks noGrp="1"/>
          </p:cNvSpPr>
          <p:nvPr>
            <p:ph type="sldNum" sz="quarter" idx="12"/>
          </p:nvPr>
        </p:nvSpPr>
        <p:spPr/>
        <p:txBody>
          <a:bodyPr/>
          <a:lstStyle/>
          <a:p>
            <a:fld id="{CD7037F6-8269-47DA-A573-232BA8C11BA4}" type="slidenum">
              <a:rPr lang="es-SV" smtClean="0"/>
              <a:t>‹Nº›</a:t>
            </a:fld>
            <a:endParaRPr lang="es-SV"/>
          </a:p>
        </p:txBody>
      </p:sp>
    </p:spTree>
    <p:extLst>
      <p:ext uri="{BB962C8B-B14F-4D97-AF65-F5344CB8AC3E}">
        <p14:creationId xmlns:p14="http://schemas.microsoft.com/office/powerpoint/2010/main" val="219285823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Content Placeholder 2"/>
          <p:cNvSpPr>
            <a:spLocks noGrp="1"/>
          </p:cNvSpPr>
          <p:nvPr>
            <p:ph idx="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94AB53FE-B917-4E74-8875-EA9A8C204A32}" type="datetimeFigureOut">
              <a:rPr lang="es-SV" smtClean="0"/>
              <a:t>8/5/2023</a:t>
            </a:fld>
            <a:endParaRPr lang="es-SV"/>
          </a:p>
        </p:txBody>
      </p:sp>
      <p:sp>
        <p:nvSpPr>
          <p:cNvPr id="5" name="Footer Placeholder 4"/>
          <p:cNvSpPr>
            <a:spLocks noGrp="1"/>
          </p:cNvSpPr>
          <p:nvPr>
            <p:ph type="ftr" sz="quarter" idx="11"/>
          </p:nvPr>
        </p:nvSpPr>
        <p:spPr/>
        <p:txBody>
          <a:bodyPr/>
          <a:lstStyle/>
          <a:p>
            <a:endParaRPr lang="es-SV"/>
          </a:p>
        </p:txBody>
      </p:sp>
      <p:sp>
        <p:nvSpPr>
          <p:cNvPr id="6" name="Slide Number Placeholder 5"/>
          <p:cNvSpPr>
            <a:spLocks noGrp="1"/>
          </p:cNvSpPr>
          <p:nvPr>
            <p:ph type="sldNum" sz="quarter" idx="12"/>
          </p:nvPr>
        </p:nvSpPr>
        <p:spPr/>
        <p:txBody>
          <a:bodyPr/>
          <a:lstStyle/>
          <a:p>
            <a:fld id="{CD7037F6-8269-47DA-A573-232BA8C11BA4}" type="slidenum">
              <a:rPr lang="es-SV" smtClean="0"/>
              <a:t>‹Nº›</a:t>
            </a:fld>
            <a:endParaRPr lang="es-SV"/>
          </a:p>
        </p:txBody>
      </p:sp>
    </p:spTree>
    <p:extLst>
      <p:ext uri="{BB962C8B-B14F-4D97-AF65-F5344CB8AC3E}">
        <p14:creationId xmlns:p14="http://schemas.microsoft.com/office/powerpoint/2010/main" val="178409565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a:t>Haga clic para modificar los estilos de texto del patrón</a:t>
            </a:r>
          </a:p>
        </p:txBody>
      </p:sp>
      <p:sp>
        <p:nvSpPr>
          <p:cNvPr id="4" name="Date Placeholder 3"/>
          <p:cNvSpPr>
            <a:spLocks noGrp="1"/>
          </p:cNvSpPr>
          <p:nvPr>
            <p:ph type="dt" sz="half" idx="10"/>
          </p:nvPr>
        </p:nvSpPr>
        <p:spPr/>
        <p:txBody>
          <a:bodyPr/>
          <a:lstStyle/>
          <a:p>
            <a:fld id="{94AB53FE-B917-4E74-8875-EA9A8C204A32}" type="datetimeFigureOut">
              <a:rPr lang="es-SV" smtClean="0"/>
              <a:t>8/5/2023</a:t>
            </a:fld>
            <a:endParaRPr lang="es-SV"/>
          </a:p>
        </p:txBody>
      </p:sp>
      <p:sp>
        <p:nvSpPr>
          <p:cNvPr id="5" name="Footer Placeholder 4"/>
          <p:cNvSpPr>
            <a:spLocks noGrp="1"/>
          </p:cNvSpPr>
          <p:nvPr>
            <p:ph type="ftr" sz="quarter" idx="11"/>
          </p:nvPr>
        </p:nvSpPr>
        <p:spPr/>
        <p:txBody>
          <a:bodyPr/>
          <a:lstStyle/>
          <a:p>
            <a:endParaRPr lang="es-SV"/>
          </a:p>
        </p:txBody>
      </p:sp>
      <p:sp>
        <p:nvSpPr>
          <p:cNvPr id="6" name="Slide Number Placeholder 5"/>
          <p:cNvSpPr>
            <a:spLocks noGrp="1"/>
          </p:cNvSpPr>
          <p:nvPr>
            <p:ph type="sldNum" sz="quarter" idx="12"/>
          </p:nvPr>
        </p:nvSpPr>
        <p:spPr/>
        <p:txBody>
          <a:bodyPr/>
          <a:lstStyle/>
          <a:p>
            <a:fld id="{CD7037F6-8269-47DA-A573-232BA8C11BA4}" type="slidenum">
              <a:rPr lang="es-SV" smtClean="0"/>
              <a:t>‹Nº›</a:t>
            </a:fld>
            <a:endParaRPr lang="es-SV"/>
          </a:p>
        </p:txBody>
      </p:sp>
    </p:spTree>
    <p:extLst>
      <p:ext uri="{BB962C8B-B14F-4D97-AF65-F5344CB8AC3E}">
        <p14:creationId xmlns:p14="http://schemas.microsoft.com/office/powerpoint/2010/main" val="27125548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Date Placeholder 4"/>
          <p:cNvSpPr>
            <a:spLocks noGrp="1"/>
          </p:cNvSpPr>
          <p:nvPr>
            <p:ph type="dt" sz="half" idx="10"/>
          </p:nvPr>
        </p:nvSpPr>
        <p:spPr/>
        <p:txBody>
          <a:bodyPr/>
          <a:lstStyle/>
          <a:p>
            <a:fld id="{94AB53FE-B917-4E74-8875-EA9A8C204A32}" type="datetimeFigureOut">
              <a:rPr lang="es-SV" smtClean="0"/>
              <a:t>8/5/2023</a:t>
            </a:fld>
            <a:endParaRPr lang="es-SV"/>
          </a:p>
        </p:txBody>
      </p:sp>
      <p:sp>
        <p:nvSpPr>
          <p:cNvPr id="6" name="Footer Placeholder 5"/>
          <p:cNvSpPr>
            <a:spLocks noGrp="1"/>
          </p:cNvSpPr>
          <p:nvPr>
            <p:ph type="ftr" sz="quarter" idx="11"/>
          </p:nvPr>
        </p:nvSpPr>
        <p:spPr/>
        <p:txBody>
          <a:bodyPr/>
          <a:lstStyle/>
          <a:p>
            <a:endParaRPr lang="es-SV"/>
          </a:p>
        </p:txBody>
      </p:sp>
      <p:sp>
        <p:nvSpPr>
          <p:cNvPr id="7" name="Slide Number Placeholder 6"/>
          <p:cNvSpPr>
            <a:spLocks noGrp="1"/>
          </p:cNvSpPr>
          <p:nvPr>
            <p:ph type="sldNum" sz="quarter" idx="12"/>
          </p:nvPr>
        </p:nvSpPr>
        <p:spPr/>
        <p:txBody>
          <a:bodyPr/>
          <a:lstStyle/>
          <a:p>
            <a:fld id="{CD7037F6-8269-47DA-A573-232BA8C11BA4}" type="slidenum">
              <a:rPr lang="es-SV" smtClean="0"/>
              <a:t>‹Nº›</a:t>
            </a:fld>
            <a:endParaRPr lang="es-SV"/>
          </a:p>
        </p:txBody>
      </p:sp>
    </p:spTree>
    <p:extLst>
      <p:ext uri="{BB962C8B-B14F-4D97-AF65-F5344CB8AC3E}">
        <p14:creationId xmlns:p14="http://schemas.microsoft.com/office/powerpoint/2010/main" val="51478540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s-ES"/>
              <a:t>Haga clic para modificar el estilo de título del patrón</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Content Placeholder 3"/>
          <p:cNvSpPr>
            <a:spLocks noGrp="1"/>
          </p:cNvSpPr>
          <p:nvPr>
            <p:ph sz="half" idx="2"/>
          </p:nvPr>
        </p:nvSpPr>
        <p:spPr>
          <a:xfrm>
            <a:off x="629842" y="2505075"/>
            <a:ext cx="3868340"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Content Placeholder 5"/>
          <p:cNvSpPr>
            <a:spLocks noGrp="1"/>
          </p:cNvSpPr>
          <p:nvPr>
            <p:ph sz="quarter" idx="4"/>
          </p:nvPr>
        </p:nvSpPr>
        <p:spPr>
          <a:xfrm>
            <a:off x="4629150" y="2505075"/>
            <a:ext cx="3887391"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7" name="Date Placeholder 6"/>
          <p:cNvSpPr>
            <a:spLocks noGrp="1"/>
          </p:cNvSpPr>
          <p:nvPr>
            <p:ph type="dt" sz="half" idx="10"/>
          </p:nvPr>
        </p:nvSpPr>
        <p:spPr/>
        <p:txBody>
          <a:bodyPr/>
          <a:lstStyle/>
          <a:p>
            <a:fld id="{94AB53FE-B917-4E74-8875-EA9A8C204A32}" type="datetimeFigureOut">
              <a:rPr lang="es-SV" smtClean="0"/>
              <a:t>8/5/2023</a:t>
            </a:fld>
            <a:endParaRPr lang="es-SV"/>
          </a:p>
        </p:txBody>
      </p:sp>
      <p:sp>
        <p:nvSpPr>
          <p:cNvPr id="8" name="Footer Placeholder 7"/>
          <p:cNvSpPr>
            <a:spLocks noGrp="1"/>
          </p:cNvSpPr>
          <p:nvPr>
            <p:ph type="ftr" sz="quarter" idx="11"/>
          </p:nvPr>
        </p:nvSpPr>
        <p:spPr/>
        <p:txBody>
          <a:bodyPr/>
          <a:lstStyle/>
          <a:p>
            <a:endParaRPr lang="es-SV"/>
          </a:p>
        </p:txBody>
      </p:sp>
      <p:sp>
        <p:nvSpPr>
          <p:cNvPr id="9" name="Slide Number Placeholder 8"/>
          <p:cNvSpPr>
            <a:spLocks noGrp="1"/>
          </p:cNvSpPr>
          <p:nvPr>
            <p:ph type="sldNum" sz="quarter" idx="12"/>
          </p:nvPr>
        </p:nvSpPr>
        <p:spPr/>
        <p:txBody>
          <a:bodyPr/>
          <a:lstStyle/>
          <a:p>
            <a:fld id="{CD7037F6-8269-47DA-A573-232BA8C11BA4}" type="slidenum">
              <a:rPr lang="es-SV" smtClean="0"/>
              <a:t>‹Nº›</a:t>
            </a:fld>
            <a:endParaRPr lang="es-SV"/>
          </a:p>
        </p:txBody>
      </p:sp>
    </p:spTree>
    <p:extLst>
      <p:ext uri="{BB962C8B-B14F-4D97-AF65-F5344CB8AC3E}">
        <p14:creationId xmlns:p14="http://schemas.microsoft.com/office/powerpoint/2010/main" val="186818309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Date Placeholder 2"/>
          <p:cNvSpPr>
            <a:spLocks noGrp="1"/>
          </p:cNvSpPr>
          <p:nvPr>
            <p:ph type="dt" sz="half" idx="10"/>
          </p:nvPr>
        </p:nvSpPr>
        <p:spPr/>
        <p:txBody>
          <a:bodyPr/>
          <a:lstStyle/>
          <a:p>
            <a:fld id="{94AB53FE-B917-4E74-8875-EA9A8C204A32}" type="datetimeFigureOut">
              <a:rPr lang="es-SV" smtClean="0"/>
              <a:t>8/5/2023</a:t>
            </a:fld>
            <a:endParaRPr lang="es-SV"/>
          </a:p>
        </p:txBody>
      </p:sp>
      <p:sp>
        <p:nvSpPr>
          <p:cNvPr id="4" name="Footer Placeholder 3"/>
          <p:cNvSpPr>
            <a:spLocks noGrp="1"/>
          </p:cNvSpPr>
          <p:nvPr>
            <p:ph type="ftr" sz="quarter" idx="11"/>
          </p:nvPr>
        </p:nvSpPr>
        <p:spPr/>
        <p:txBody>
          <a:bodyPr/>
          <a:lstStyle/>
          <a:p>
            <a:endParaRPr lang="es-SV"/>
          </a:p>
        </p:txBody>
      </p:sp>
      <p:sp>
        <p:nvSpPr>
          <p:cNvPr id="5" name="Slide Number Placeholder 4"/>
          <p:cNvSpPr>
            <a:spLocks noGrp="1"/>
          </p:cNvSpPr>
          <p:nvPr>
            <p:ph type="sldNum" sz="quarter" idx="12"/>
          </p:nvPr>
        </p:nvSpPr>
        <p:spPr/>
        <p:txBody>
          <a:bodyPr/>
          <a:lstStyle/>
          <a:p>
            <a:fld id="{CD7037F6-8269-47DA-A573-232BA8C11BA4}" type="slidenum">
              <a:rPr lang="es-SV" smtClean="0"/>
              <a:t>‹Nº›</a:t>
            </a:fld>
            <a:endParaRPr lang="es-SV"/>
          </a:p>
        </p:txBody>
      </p:sp>
    </p:spTree>
    <p:extLst>
      <p:ext uri="{BB962C8B-B14F-4D97-AF65-F5344CB8AC3E}">
        <p14:creationId xmlns:p14="http://schemas.microsoft.com/office/powerpoint/2010/main" val="186508229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4AB53FE-B917-4E74-8875-EA9A8C204A32}" type="datetimeFigureOut">
              <a:rPr lang="es-SV" smtClean="0"/>
              <a:t>8/5/2023</a:t>
            </a:fld>
            <a:endParaRPr lang="es-SV"/>
          </a:p>
        </p:txBody>
      </p:sp>
      <p:sp>
        <p:nvSpPr>
          <p:cNvPr id="3" name="Footer Placeholder 2"/>
          <p:cNvSpPr>
            <a:spLocks noGrp="1"/>
          </p:cNvSpPr>
          <p:nvPr>
            <p:ph type="ftr" sz="quarter" idx="11"/>
          </p:nvPr>
        </p:nvSpPr>
        <p:spPr/>
        <p:txBody>
          <a:bodyPr/>
          <a:lstStyle/>
          <a:p>
            <a:endParaRPr lang="es-SV"/>
          </a:p>
        </p:txBody>
      </p:sp>
      <p:sp>
        <p:nvSpPr>
          <p:cNvPr id="4" name="Slide Number Placeholder 3"/>
          <p:cNvSpPr>
            <a:spLocks noGrp="1"/>
          </p:cNvSpPr>
          <p:nvPr>
            <p:ph type="sldNum" sz="quarter" idx="12"/>
          </p:nvPr>
        </p:nvSpPr>
        <p:spPr/>
        <p:txBody>
          <a:bodyPr/>
          <a:lstStyle/>
          <a:p>
            <a:fld id="{CD7037F6-8269-47DA-A573-232BA8C11BA4}" type="slidenum">
              <a:rPr lang="es-SV" smtClean="0"/>
              <a:t>‹Nº›</a:t>
            </a:fld>
            <a:endParaRPr lang="es-SV"/>
          </a:p>
        </p:txBody>
      </p:sp>
    </p:spTree>
    <p:extLst>
      <p:ext uri="{BB962C8B-B14F-4D97-AF65-F5344CB8AC3E}">
        <p14:creationId xmlns:p14="http://schemas.microsoft.com/office/powerpoint/2010/main" val="387152609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s-ES"/>
              <a:t>Haga clic para modificar el estilo de título del patrón</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Date Placeholder 4"/>
          <p:cNvSpPr>
            <a:spLocks noGrp="1"/>
          </p:cNvSpPr>
          <p:nvPr>
            <p:ph type="dt" sz="half" idx="10"/>
          </p:nvPr>
        </p:nvSpPr>
        <p:spPr/>
        <p:txBody>
          <a:bodyPr/>
          <a:lstStyle/>
          <a:p>
            <a:fld id="{94AB53FE-B917-4E74-8875-EA9A8C204A32}" type="datetimeFigureOut">
              <a:rPr lang="es-SV" smtClean="0"/>
              <a:t>8/5/2023</a:t>
            </a:fld>
            <a:endParaRPr lang="es-SV"/>
          </a:p>
        </p:txBody>
      </p:sp>
      <p:sp>
        <p:nvSpPr>
          <p:cNvPr id="6" name="Footer Placeholder 5"/>
          <p:cNvSpPr>
            <a:spLocks noGrp="1"/>
          </p:cNvSpPr>
          <p:nvPr>
            <p:ph type="ftr" sz="quarter" idx="11"/>
          </p:nvPr>
        </p:nvSpPr>
        <p:spPr/>
        <p:txBody>
          <a:bodyPr/>
          <a:lstStyle/>
          <a:p>
            <a:endParaRPr lang="es-SV"/>
          </a:p>
        </p:txBody>
      </p:sp>
      <p:sp>
        <p:nvSpPr>
          <p:cNvPr id="7" name="Slide Number Placeholder 6"/>
          <p:cNvSpPr>
            <a:spLocks noGrp="1"/>
          </p:cNvSpPr>
          <p:nvPr>
            <p:ph type="sldNum" sz="quarter" idx="12"/>
          </p:nvPr>
        </p:nvSpPr>
        <p:spPr/>
        <p:txBody>
          <a:bodyPr/>
          <a:lstStyle/>
          <a:p>
            <a:fld id="{CD7037F6-8269-47DA-A573-232BA8C11BA4}" type="slidenum">
              <a:rPr lang="es-SV" smtClean="0"/>
              <a:t>‹Nº›</a:t>
            </a:fld>
            <a:endParaRPr lang="es-SV"/>
          </a:p>
        </p:txBody>
      </p:sp>
    </p:spTree>
    <p:extLst>
      <p:ext uri="{BB962C8B-B14F-4D97-AF65-F5344CB8AC3E}">
        <p14:creationId xmlns:p14="http://schemas.microsoft.com/office/powerpoint/2010/main" val="360319220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s-ES"/>
              <a:t>Haga clic para modificar el estilo de título del patrón</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s-ES"/>
              <a:t>Haga clic en el icono para agregar una imagen</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Date Placeholder 4"/>
          <p:cNvSpPr>
            <a:spLocks noGrp="1"/>
          </p:cNvSpPr>
          <p:nvPr>
            <p:ph type="dt" sz="half" idx="10"/>
          </p:nvPr>
        </p:nvSpPr>
        <p:spPr/>
        <p:txBody>
          <a:bodyPr/>
          <a:lstStyle/>
          <a:p>
            <a:fld id="{94AB53FE-B917-4E74-8875-EA9A8C204A32}" type="datetimeFigureOut">
              <a:rPr lang="es-SV" smtClean="0"/>
              <a:t>8/5/2023</a:t>
            </a:fld>
            <a:endParaRPr lang="es-SV"/>
          </a:p>
        </p:txBody>
      </p:sp>
      <p:sp>
        <p:nvSpPr>
          <p:cNvPr id="6" name="Footer Placeholder 5"/>
          <p:cNvSpPr>
            <a:spLocks noGrp="1"/>
          </p:cNvSpPr>
          <p:nvPr>
            <p:ph type="ftr" sz="quarter" idx="11"/>
          </p:nvPr>
        </p:nvSpPr>
        <p:spPr/>
        <p:txBody>
          <a:bodyPr/>
          <a:lstStyle/>
          <a:p>
            <a:endParaRPr lang="es-SV"/>
          </a:p>
        </p:txBody>
      </p:sp>
      <p:sp>
        <p:nvSpPr>
          <p:cNvPr id="7" name="Slide Number Placeholder 6"/>
          <p:cNvSpPr>
            <a:spLocks noGrp="1"/>
          </p:cNvSpPr>
          <p:nvPr>
            <p:ph type="sldNum" sz="quarter" idx="12"/>
          </p:nvPr>
        </p:nvSpPr>
        <p:spPr/>
        <p:txBody>
          <a:bodyPr/>
          <a:lstStyle/>
          <a:p>
            <a:fld id="{CD7037F6-8269-47DA-A573-232BA8C11BA4}" type="slidenum">
              <a:rPr lang="es-SV" smtClean="0"/>
              <a:t>‹Nº›</a:t>
            </a:fld>
            <a:endParaRPr lang="es-SV"/>
          </a:p>
        </p:txBody>
      </p:sp>
    </p:spTree>
    <p:extLst>
      <p:ext uri="{BB962C8B-B14F-4D97-AF65-F5344CB8AC3E}">
        <p14:creationId xmlns:p14="http://schemas.microsoft.com/office/powerpoint/2010/main" val="239789868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s-ES"/>
              <a:t>Haga clic para modificar el estilo de título del patrón</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4AB53FE-B917-4E74-8875-EA9A8C204A32}" type="datetimeFigureOut">
              <a:rPr lang="es-SV" smtClean="0"/>
              <a:t>8/5/2023</a:t>
            </a:fld>
            <a:endParaRPr lang="es-SV"/>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SV"/>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D7037F6-8269-47DA-A573-232BA8C11BA4}" type="slidenum">
              <a:rPr lang="es-SV" smtClean="0"/>
              <a:t>‹Nº›</a:t>
            </a:fld>
            <a:endParaRPr lang="es-SV"/>
          </a:p>
        </p:txBody>
      </p:sp>
    </p:spTree>
    <p:extLst>
      <p:ext uri="{BB962C8B-B14F-4D97-AF65-F5344CB8AC3E}">
        <p14:creationId xmlns:p14="http://schemas.microsoft.com/office/powerpoint/2010/main" val="419063275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Layout" Target="../slideLayouts/slideLayout7.xml"/><Relationship Id="rId1" Type="http://schemas.openxmlformats.org/officeDocument/2006/relationships/vmlDrawing" Target="../drawings/vmlDrawing1.vml"/><Relationship Id="rId5" Type="http://schemas.openxmlformats.org/officeDocument/2006/relationships/image" Target="../media/image3.emf"/><Relationship Id="rId4" Type="http://schemas.openxmlformats.org/officeDocument/2006/relationships/package" Target="../embeddings/Microsoft_Excel_Worksheet.xlsx"/></Relationships>
</file>

<file path=ppt/slides/_rels/slide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Layout" Target="../slideLayouts/slideLayout7.xml"/><Relationship Id="rId1" Type="http://schemas.openxmlformats.org/officeDocument/2006/relationships/vmlDrawing" Target="../drawings/vmlDrawing2.vml"/><Relationship Id="rId5" Type="http://schemas.openxmlformats.org/officeDocument/2006/relationships/image" Target="../media/image4.emf"/><Relationship Id="rId4" Type="http://schemas.openxmlformats.org/officeDocument/2006/relationships/package" Target="../embeddings/Microsoft_Excel_Worksheet1.xlsx"/></Relationships>
</file>

<file path=ppt/slides/_rels/slide12.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Layout" Target="../slideLayouts/slideLayout7.xml"/><Relationship Id="rId1" Type="http://schemas.openxmlformats.org/officeDocument/2006/relationships/vmlDrawing" Target="../drawings/vmlDrawing3.vml"/><Relationship Id="rId5" Type="http://schemas.openxmlformats.org/officeDocument/2006/relationships/image" Target="../media/image5.emf"/><Relationship Id="rId4" Type="http://schemas.openxmlformats.org/officeDocument/2006/relationships/package" Target="../embeddings/Microsoft_Excel_Worksheet4.xlsx"/></Relationships>
</file>

<file path=ppt/slides/_rels/slide1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Layout" Target="../slideLayouts/slideLayout7.xml"/><Relationship Id="rId1" Type="http://schemas.openxmlformats.org/officeDocument/2006/relationships/vmlDrawing" Target="../drawings/vmlDrawing4.vml"/><Relationship Id="rId5" Type="http://schemas.openxmlformats.org/officeDocument/2006/relationships/image" Target="../media/image6.emf"/><Relationship Id="rId4" Type="http://schemas.openxmlformats.org/officeDocument/2006/relationships/package" Target="../embeddings/Microsoft_Excel_Worksheet5.xlsx"/></Relationships>
</file>

<file path=ppt/slides/_rels/slide1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Layout" Target="../slideLayouts/slideLayout7.xml"/><Relationship Id="rId1" Type="http://schemas.openxmlformats.org/officeDocument/2006/relationships/vmlDrawing" Target="../drawings/vmlDrawing5.vml"/><Relationship Id="rId5" Type="http://schemas.openxmlformats.org/officeDocument/2006/relationships/image" Target="../media/image7.emf"/><Relationship Id="rId4" Type="http://schemas.openxmlformats.org/officeDocument/2006/relationships/package" Target="../embeddings/Microsoft_Excel_Worksheet6.xlsx"/></Relationships>
</file>

<file path=ppt/slides/_rels/slide1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Layout" Target="../slideLayouts/slideLayout7.xml"/><Relationship Id="rId1" Type="http://schemas.openxmlformats.org/officeDocument/2006/relationships/vmlDrawing" Target="../drawings/vmlDrawing6.vml"/><Relationship Id="rId5" Type="http://schemas.openxmlformats.org/officeDocument/2006/relationships/image" Target="../media/image8.emf"/><Relationship Id="rId4" Type="http://schemas.openxmlformats.org/officeDocument/2006/relationships/package" Target="../embeddings/Microsoft_Excel_Worksheet7.xlsx"/></Relationships>
</file>

<file path=ppt/slides/_rels/slide1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Layout" Target="../slideLayouts/slideLayout7.xml"/><Relationship Id="rId1" Type="http://schemas.openxmlformats.org/officeDocument/2006/relationships/vmlDrawing" Target="../drawings/vmlDrawing7.vml"/><Relationship Id="rId5" Type="http://schemas.openxmlformats.org/officeDocument/2006/relationships/image" Target="../media/image9.emf"/><Relationship Id="rId4" Type="http://schemas.openxmlformats.org/officeDocument/2006/relationships/package" Target="../embeddings/Microsoft_Excel_Worksheet8.xlsx"/></Relationships>
</file>

<file path=ppt/slides/_rels/slide1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Layout" Target="../slideLayouts/slideLayout7.xml"/><Relationship Id="rId1" Type="http://schemas.openxmlformats.org/officeDocument/2006/relationships/vmlDrawing" Target="../drawings/vmlDrawing8.vml"/><Relationship Id="rId5" Type="http://schemas.openxmlformats.org/officeDocument/2006/relationships/image" Target="../media/image10.emf"/><Relationship Id="rId4" Type="http://schemas.openxmlformats.org/officeDocument/2006/relationships/package" Target="../embeddings/Microsoft_Excel_Worksheet9.xlsx"/></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Layout" Target="../slideLayouts/slideLayout7.xml"/><Relationship Id="rId1" Type="http://schemas.openxmlformats.org/officeDocument/2006/relationships/vmlDrawing" Target="../drawings/vmlDrawing9.vml"/><Relationship Id="rId5" Type="http://schemas.openxmlformats.org/officeDocument/2006/relationships/image" Target="../media/image11.emf"/><Relationship Id="rId4" Type="http://schemas.openxmlformats.org/officeDocument/2006/relationships/package" Target="../embeddings/Microsoft_Excel_Worksheet10.xlsx"/></Relationships>
</file>

<file path=ppt/slides/_rels/slide2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Layout" Target="../slideLayouts/slideLayout7.xml"/><Relationship Id="rId1" Type="http://schemas.openxmlformats.org/officeDocument/2006/relationships/vmlDrawing" Target="../drawings/vmlDrawing10.vml"/><Relationship Id="rId5" Type="http://schemas.openxmlformats.org/officeDocument/2006/relationships/image" Target="../media/image12.emf"/><Relationship Id="rId4" Type="http://schemas.openxmlformats.org/officeDocument/2006/relationships/package" Target="../embeddings/Microsoft_Excel_Worksheet11.xlsx"/></Relationships>
</file>

<file path=ppt/slides/_rels/slide2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Layout" Target="../slideLayouts/slideLayout7.xml"/><Relationship Id="rId1" Type="http://schemas.openxmlformats.org/officeDocument/2006/relationships/vmlDrawing" Target="../drawings/vmlDrawing11.vml"/><Relationship Id="rId5" Type="http://schemas.openxmlformats.org/officeDocument/2006/relationships/image" Target="../media/image13.emf"/><Relationship Id="rId4" Type="http://schemas.openxmlformats.org/officeDocument/2006/relationships/package" Target="../embeddings/Microsoft_Excel_Worksheet12.xlsx"/></Relationships>
</file>

<file path=ppt/slides/_rels/slide2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Layout" Target="../slideLayouts/slideLayout7.xml"/><Relationship Id="rId1" Type="http://schemas.openxmlformats.org/officeDocument/2006/relationships/vmlDrawing" Target="../drawings/vmlDrawing12.vml"/><Relationship Id="rId5" Type="http://schemas.openxmlformats.org/officeDocument/2006/relationships/image" Target="../media/image14.emf"/><Relationship Id="rId4" Type="http://schemas.openxmlformats.org/officeDocument/2006/relationships/package" Target="../embeddings/Microsoft_Excel_Worksheet13.xlsx"/></Relationships>
</file>

<file path=ppt/slides/_rels/slide2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Layout" Target="../slideLayouts/slideLayout7.xml"/><Relationship Id="rId1" Type="http://schemas.openxmlformats.org/officeDocument/2006/relationships/vmlDrawing" Target="../drawings/vmlDrawing13.vml"/><Relationship Id="rId5" Type="http://schemas.openxmlformats.org/officeDocument/2006/relationships/image" Target="../media/image15.emf"/><Relationship Id="rId4" Type="http://schemas.openxmlformats.org/officeDocument/2006/relationships/package" Target="../embeddings/Microsoft_Excel_Worksheet14.xlsx"/></Relationships>
</file>

<file path=ppt/slides/_rels/slide2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Layout" Target="../slideLayouts/slideLayout7.xml"/><Relationship Id="rId1" Type="http://schemas.openxmlformats.org/officeDocument/2006/relationships/vmlDrawing" Target="../drawings/vmlDrawing14.vml"/><Relationship Id="rId5" Type="http://schemas.openxmlformats.org/officeDocument/2006/relationships/image" Target="../media/image16.emf"/><Relationship Id="rId4" Type="http://schemas.openxmlformats.org/officeDocument/2006/relationships/package" Target="../embeddings/Microsoft_Excel_Worksheet15.xlsx"/></Relationships>
</file>

<file path=ppt/slides/_rels/slide2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Layout" Target="../slideLayouts/slideLayout7.xml"/><Relationship Id="rId1" Type="http://schemas.openxmlformats.org/officeDocument/2006/relationships/vmlDrawing" Target="../drawings/vmlDrawing15.vml"/><Relationship Id="rId5" Type="http://schemas.openxmlformats.org/officeDocument/2006/relationships/image" Target="../media/image17.emf"/><Relationship Id="rId4" Type="http://schemas.openxmlformats.org/officeDocument/2006/relationships/package" Target="../embeddings/Microsoft_Excel_Worksheet16.xlsx"/></Relationships>
</file>

<file path=ppt/slides/_rels/slide2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Layout" Target="../slideLayouts/slideLayout7.xml"/><Relationship Id="rId1" Type="http://schemas.openxmlformats.org/officeDocument/2006/relationships/vmlDrawing" Target="../drawings/vmlDrawing16.vml"/><Relationship Id="rId5" Type="http://schemas.openxmlformats.org/officeDocument/2006/relationships/image" Target="../media/image18.emf"/><Relationship Id="rId4" Type="http://schemas.openxmlformats.org/officeDocument/2006/relationships/package" Target="../embeddings/Microsoft_Excel_Worksheet17.xlsx"/></Relationships>
</file>

<file path=ppt/slides/_rels/slide2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Layout" Target="../slideLayouts/slideLayout7.xml"/><Relationship Id="rId1" Type="http://schemas.openxmlformats.org/officeDocument/2006/relationships/vmlDrawing" Target="../drawings/vmlDrawing17.vml"/><Relationship Id="rId5" Type="http://schemas.openxmlformats.org/officeDocument/2006/relationships/image" Target="../media/image19.emf"/><Relationship Id="rId4" Type="http://schemas.openxmlformats.org/officeDocument/2006/relationships/package" Target="../embeddings/Microsoft_Excel_Worksheet18.xlsx"/></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Layout" Target="../slideLayouts/slideLayout7.xml"/><Relationship Id="rId1" Type="http://schemas.openxmlformats.org/officeDocument/2006/relationships/vmlDrawing" Target="../drawings/vmlDrawing18.vml"/><Relationship Id="rId5" Type="http://schemas.openxmlformats.org/officeDocument/2006/relationships/image" Target="../media/image20.emf"/><Relationship Id="rId4" Type="http://schemas.openxmlformats.org/officeDocument/2006/relationships/package" Target="../embeddings/Microsoft_Excel_Worksheet19.xlsx"/></Relationships>
</file>

<file path=ppt/slides/_rels/slide31.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3" Type="http://schemas.openxmlformats.org/officeDocument/2006/relationships/chart" Target="../charts/chart6.xml"/><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Layout" Target="../slideLayouts/slideLayout7.xml"/><Relationship Id="rId1" Type="http://schemas.openxmlformats.org/officeDocument/2006/relationships/vmlDrawing" Target="../drawings/vmlDrawing19.vml"/><Relationship Id="rId5" Type="http://schemas.openxmlformats.org/officeDocument/2006/relationships/image" Target="../media/image21.emf"/><Relationship Id="rId4" Type="http://schemas.openxmlformats.org/officeDocument/2006/relationships/package" Target="../embeddings/Microsoft_Excel_Worksheet24.xlsx"/></Relationships>
</file>

<file path=ppt/slides/_rels/slide3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Layout" Target="../slideLayouts/slideLayout7.xml"/><Relationship Id="rId1" Type="http://schemas.openxmlformats.org/officeDocument/2006/relationships/vmlDrawing" Target="../drawings/vmlDrawing20.vml"/><Relationship Id="rId5" Type="http://schemas.openxmlformats.org/officeDocument/2006/relationships/image" Target="../media/image22.emf"/><Relationship Id="rId4" Type="http://schemas.openxmlformats.org/officeDocument/2006/relationships/package" Target="../embeddings/Microsoft_Excel_Worksheet25.xlsx"/></Relationships>
</file>

<file path=ppt/slides/_rels/slide3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Layout" Target="../slideLayouts/slideLayout7.xml"/><Relationship Id="rId1" Type="http://schemas.openxmlformats.org/officeDocument/2006/relationships/vmlDrawing" Target="../drawings/vmlDrawing21.vml"/><Relationship Id="rId5" Type="http://schemas.openxmlformats.org/officeDocument/2006/relationships/image" Target="../media/image23.emf"/><Relationship Id="rId4" Type="http://schemas.openxmlformats.org/officeDocument/2006/relationships/package" Target="../embeddings/Microsoft_Excel_Worksheet26.xlsx"/></Relationships>
</file>

<file path=ppt/slides/_rels/slide3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Layout" Target="../slideLayouts/slideLayout7.xml"/><Relationship Id="rId1" Type="http://schemas.openxmlformats.org/officeDocument/2006/relationships/vmlDrawing" Target="../drawings/vmlDrawing22.vml"/><Relationship Id="rId5" Type="http://schemas.openxmlformats.org/officeDocument/2006/relationships/image" Target="../media/image24.emf"/><Relationship Id="rId4" Type="http://schemas.openxmlformats.org/officeDocument/2006/relationships/package" Target="../embeddings/Microsoft_Excel_Worksheet27.xlsx"/></Relationships>
</file>

<file path=ppt/slides/_rels/slide3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Layout" Target="../slideLayouts/slideLayout7.xml"/><Relationship Id="rId1" Type="http://schemas.openxmlformats.org/officeDocument/2006/relationships/vmlDrawing" Target="../drawings/vmlDrawing23.vml"/><Relationship Id="rId5" Type="http://schemas.openxmlformats.org/officeDocument/2006/relationships/image" Target="../media/image25.emf"/><Relationship Id="rId4" Type="http://schemas.openxmlformats.org/officeDocument/2006/relationships/package" Target="../embeddings/Microsoft_Excel_Worksheet28.xlsx"/></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Layout" Target="../slideLayouts/slideLayout7.xml"/><Relationship Id="rId1" Type="http://schemas.openxmlformats.org/officeDocument/2006/relationships/vmlDrawing" Target="../drawings/vmlDrawing24.vml"/><Relationship Id="rId5" Type="http://schemas.openxmlformats.org/officeDocument/2006/relationships/image" Target="../media/image26.emf"/><Relationship Id="rId4" Type="http://schemas.openxmlformats.org/officeDocument/2006/relationships/package" Target="../embeddings/Microsoft_Excel_Worksheet29.xlsx"/></Relationships>
</file>

<file path=ppt/slides/_rels/slide4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Layout" Target="../slideLayouts/slideLayout7.xml"/><Relationship Id="rId1" Type="http://schemas.openxmlformats.org/officeDocument/2006/relationships/vmlDrawing" Target="../drawings/vmlDrawing25.vml"/><Relationship Id="rId5" Type="http://schemas.openxmlformats.org/officeDocument/2006/relationships/image" Target="../media/image27.emf"/><Relationship Id="rId4" Type="http://schemas.openxmlformats.org/officeDocument/2006/relationships/package" Target="../embeddings/Microsoft_Excel_Worksheet30.xlsx"/></Relationships>
</file>

<file path=ppt/slides/_rels/slide4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Layout" Target="../slideLayouts/slideLayout7.xml"/><Relationship Id="rId1" Type="http://schemas.openxmlformats.org/officeDocument/2006/relationships/vmlDrawing" Target="../drawings/vmlDrawing26.vml"/><Relationship Id="rId5" Type="http://schemas.openxmlformats.org/officeDocument/2006/relationships/image" Target="../media/image28.emf"/><Relationship Id="rId4" Type="http://schemas.openxmlformats.org/officeDocument/2006/relationships/package" Target="../embeddings/Microsoft_Excel_Worksheet31.xlsx"/></Relationships>
</file>

<file path=ppt/slides/_rels/slide4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Layout" Target="../slideLayouts/slideLayout7.xml"/><Relationship Id="rId1" Type="http://schemas.openxmlformats.org/officeDocument/2006/relationships/vmlDrawing" Target="../drawings/vmlDrawing27.vml"/><Relationship Id="rId5" Type="http://schemas.openxmlformats.org/officeDocument/2006/relationships/image" Target="../media/image29.emf"/><Relationship Id="rId4" Type="http://schemas.openxmlformats.org/officeDocument/2006/relationships/package" Target="../embeddings/Microsoft_Excel_Worksheet32.xlsx"/></Relationships>
</file>

<file path=ppt/slides/_rels/slide4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Layout" Target="../slideLayouts/slideLayout7.xml"/><Relationship Id="rId1" Type="http://schemas.openxmlformats.org/officeDocument/2006/relationships/vmlDrawing" Target="../drawings/vmlDrawing28.vml"/><Relationship Id="rId5" Type="http://schemas.openxmlformats.org/officeDocument/2006/relationships/image" Target="../media/image30.emf"/><Relationship Id="rId4" Type="http://schemas.openxmlformats.org/officeDocument/2006/relationships/package" Target="../embeddings/Microsoft_Excel_Worksheet33.xlsx"/></Relationships>
</file>

<file path=ppt/slides/_rels/slide46.xml.rels><?xml version="1.0" encoding="UTF-8" standalone="yes"?>
<Relationships xmlns="http://schemas.openxmlformats.org/package/2006/relationships"><Relationship Id="rId3" Type="http://schemas.openxmlformats.org/officeDocument/2006/relationships/chart" Target="../charts/chart7.xml"/><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Layout" Target="../slideLayouts/slideLayout7.xml"/><Relationship Id="rId1" Type="http://schemas.openxmlformats.org/officeDocument/2006/relationships/vmlDrawing" Target="../drawings/vmlDrawing29.vml"/><Relationship Id="rId5" Type="http://schemas.openxmlformats.org/officeDocument/2006/relationships/image" Target="../media/image31.emf"/><Relationship Id="rId4" Type="http://schemas.openxmlformats.org/officeDocument/2006/relationships/package" Target="../embeddings/Microsoft_Excel_Worksheet35.xlsx"/></Relationships>
</file>

<file path=ppt/slides/_rels/slide4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Layout" Target="../slideLayouts/slideLayout7.xml"/><Relationship Id="rId1" Type="http://schemas.openxmlformats.org/officeDocument/2006/relationships/vmlDrawing" Target="../drawings/vmlDrawing30.vml"/><Relationship Id="rId5" Type="http://schemas.openxmlformats.org/officeDocument/2006/relationships/image" Target="../media/image32.emf"/><Relationship Id="rId4" Type="http://schemas.openxmlformats.org/officeDocument/2006/relationships/package" Target="../embeddings/Microsoft_Excel_Worksheet36.xlsx"/></Relationships>
</file>

<file path=ppt/slides/_rels/slide4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Layout" Target="../slideLayouts/slideLayout7.xml"/><Relationship Id="rId1" Type="http://schemas.openxmlformats.org/officeDocument/2006/relationships/vmlDrawing" Target="../drawings/vmlDrawing31.vml"/><Relationship Id="rId5" Type="http://schemas.openxmlformats.org/officeDocument/2006/relationships/image" Target="../media/image33.emf"/><Relationship Id="rId4" Type="http://schemas.openxmlformats.org/officeDocument/2006/relationships/package" Target="../embeddings/Microsoft_Excel_Worksheet37.xlsx"/></Relationships>
</file>

<file path=ppt/slides/_rels/slide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Layout" Target="../slideLayouts/slideLayout7.xml"/><Relationship Id="rId1" Type="http://schemas.openxmlformats.org/officeDocument/2006/relationships/vmlDrawing" Target="../drawings/vmlDrawing32.vml"/><Relationship Id="rId5" Type="http://schemas.openxmlformats.org/officeDocument/2006/relationships/image" Target="../media/image34.emf"/><Relationship Id="rId4" Type="http://schemas.openxmlformats.org/officeDocument/2006/relationships/package" Target="../embeddings/Microsoft_Excel_Worksheet38.xlsx"/></Relationships>
</file>

<file path=ppt/slides/_rels/slide5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Layout" Target="../slideLayouts/slideLayout7.xml"/><Relationship Id="rId1" Type="http://schemas.openxmlformats.org/officeDocument/2006/relationships/vmlDrawing" Target="../drawings/vmlDrawing33.vml"/><Relationship Id="rId5" Type="http://schemas.openxmlformats.org/officeDocument/2006/relationships/image" Target="../media/image35.emf"/><Relationship Id="rId4" Type="http://schemas.openxmlformats.org/officeDocument/2006/relationships/package" Target="../embeddings/Microsoft_Excel_Worksheet39.xlsx"/></Relationships>
</file>

<file path=ppt/slides/_rels/slide5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Layout" Target="../slideLayouts/slideLayout7.xml"/><Relationship Id="rId1" Type="http://schemas.openxmlformats.org/officeDocument/2006/relationships/vmlDrawing" Target="../drawings/vmlDrawing34.vml"/><Relationship Id="rId5" Type="http://schemas.openxmlformats.org/officeDocument/2006/relationships/image" Target="../media/image36.emf"/><Relationship Id="rId4" Type="http://schemas.openxmlformats.org/officeDocument/2006/relationships/package" Target="../embeddings/Microsoft_Excel_Worksheet40.xlsx"/></Relationships>
</file>

<file path=ppt/slides/_rels/slide5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3" Type="http://schemas.openxmlformats.org/officeDocument/2006/relationships/chart" Target="../charts/chart8.xml"/><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Layout" Target="../slideLayouts/slideLayout7.xml"/><Relationship Id="rId1" Type="http://schemas.openxmlformats.org/officeDocument/2006/relationships/vmlDrawing" Target="../drawings/vmlDrawing35.vml"/><Relationship Id="rId5" Type="http://schemas.openxmlformats.org/officeDocument/2006/relationships/image" Target="../media/image37.emf"/><Relationship Id="rId4" Type="http://schemas.openxmlformats.org/officeDocument/2006/relationships/package" Target="../embeddings/Microsoft_Excel_Worksheet42.xlsx"/></Relationships>
</file>

<file path=ppt/slides/_rels/slide5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Layout" Target="../slideLayouts/slideLayout7.xml"/><Relationship Id="rId1" Type="http://schemas.openxmlformats.org/officeDocument/2006/relationships/vmlDrawing" Target="../drawings/vmlDrawing36.vml"/><Relationship Id="rId5" Type="http://schemas.openxmlformats.org/officeDocument/2006/relationships/image" Target="../media/image38.emf"/><Relationship Id="rId4" Type="http://schemas.openxmlformats.org/officeDocument/2006/relationships/package" Target="../embeddings/Microsoft_Excel_Worksheet43.xlsx"/></Relationships>
</file>

<file path=ppt/slides/_rels/slide5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5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Layout" Target="../slideLayouts/slideLayout7.xml"/><Relationship Id="rId1" Type="http://schemas.openxmlformats.org/officeDocument/2006/relationships/vmlDrawing" Target="../drawings/vmlDrawing37.vml"/><Relationship Id="rId5" Type="http://schemas.openxmlformats.org/officeDocument/2006/relationships/image" Target="../media/image39.emf"/><Relationship Id="rId4" Type="http://schemas.openxmlformats.org/officeDocument/2006/relationships/package" Target="../embeddings/Microsoft_Excel_Worksheet44.xlsx"/></Relationships>
</file>

<file path=ppt/slides/_rels/slide5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Layout" Target="../slideLayouts/slideLayout7.xml"/><Relationship Id="rId1" Type="http://schemas.openxmlformats.org/officeDocument/2006/relationships/vmlDrawing" Target="../drawings/vmlDrawing38.vml"/><Relationship Id="rId5" Type="http://schemas.openxmlformats.org/officeDocument/2006/relationships/image" Target="../media/image40.emf"/><Relationship Id="rId4" Type="http://schemas.openxmlformats.org/officeDocument/2006/relationships/package" Target="../embeddings/Microsoft_Excel_Worksheet45.xlsx"/></Relationships>
</file>

<file path=ppt/slides/_rels/slide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60.xml.rels><?xml version="1.0" encoding="UTF-8" standalone="yes"?>
<Relationships xmlns="http://schemas.openxmlformats.org/package/2006/relationships"><Relationship Id="rId3" Type="http://schemas.openxmlformats.org/officeDocument/2006/relationships/chart" Target="../charts/chart9.xml"/><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61.xml.rels><?xml version="1.0" encoding="UTF-8" standalone="yes"?>
<Relationships xmlns="http://schemas.openxmlformats.org/package/2006/relationships"><Relationship Id="rId3" Type="http://schemas.openxmlformats.org/officeDocument/2006/relationships/chart" Target="../charts/chart10.xml"/><Relationship Id="rId2" Type="http://schemas.openxmlformats.org/officeDocument/2006/relationships/image" Target="../media/image2.png"/><Relationship Id="rId1" Type="http://schemas.openxmlformats.org/officeDocument/2006/relationships/slideLayout" Target="../slideLayouts/slideLayout7.xml"/><Relationship Id="rId6" Type="http://schemas.openxmlformats.org/officeDocument/2006/relationships/chart" Target="../charts/chart13.xml"/><Relationship Id="rId5" Type="http://schemas.openxmlformats.org/officeDocument/2006/relationships/chart" Target="../charts/chart12.xml"/><Relationship Id="rId4" Type="http://schemas.openxmlformats.org/officeDocument/2006/relationships/chart" Target="../charts/chart11.xml"/></Relationships>
</file>

<file path=ppt/slides/_rels/slide6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Layout" Target="../slideLayouts/slideLayout7.xml"/><Relationship Id="rId1" Type="http://schemas.openxmlformats.org/officeDocument/2006/relationships/vmlDrawing" Target="../drawings/vmlDrawing39.vml"/><Relationship Id="rId5" Type="http://schemas.openxmlformats.org/officeDocument/2006/relationships/image" Target="../media/image41.emf"/><Relationship Id="rId4" Type="http://schemas.openxmlformats.org/officeDocument/2006/relationships/package" Target="../embeddings/Microsoft_Excel_Worksheet51.xlsx"/></Relationships>
</file>

<file path=ppt/slides/_rels/slide63.xml.rels><?xml version="1.0" encoding="UTF-8" standalone="yes"?>
<Relationships xmlns="http://schemas.openxmlformats.org/package/2006/relationships"><Relationship Id="rId3" Type="http://schemas.openxmlformats.org/officeDocument/2006/relationships/image" Target="../media/image42.emf"/><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64.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2.png"/><Relationship Id="rId1" Type="http://schemas.openxmlformats.org/officeDocument/2006/relationships/slideLayout" Target="../slideLayouts/slideLayout7.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a:extLst>
              <a:ext uri="{FF2B5EF4-FFF2-40B4-BE49-F238E27FC236}">
                <a16:creationId xmlns:a16="http://schemas.microsoft.com/office/drawing/2014/main" id="{439F9687-B5AB-48F6-AD77-AF027DE1565D}"/>
              </a:ext>
            </a:extLst>
          </p:cNvPr>
          <p:cNvSpPr/>
          <p:nvPr/>
        </p:nvSpPr>
        <p:spPr>
          <a:xfrm>
            <a:off x="0" y="7706"/>
            <a:ext cx="9144000" cy="6858000"/>
          </a:xfrm>
          <a:prstGeom prst="rect">
            <a:avLst/>
          </a:prstGeom>
          <a:solidFill>
            <a:srgbClr val="111E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SV" dirty="0"/>
          </a:p>
        </p:txBody>
      </p:sp>
      <p:pic>
        <p:nvPicPr>
          <p:cNvPr id="5" name="Imagen 4">
            <a:extLst>
              <a:ext uri="{FF2B5EF4-FFF2-40B4-BE49-F238E27FC236}">
                <a16:creationId xmlns:a16="http://schemas.microsoft.com/office/drawing/2014/main" id="{31C09CD6-8A59-BC4E-AA50-20EC616AF9BF}"/>
              </a:ext>
            </a:extLst>
          </p:cNvPr>
          <p:cNvPicPr>
            <a:picLocks noChangeAspect="1"/>
          </p:cNvPicPr>
          <p:nvPr/>
        </p:nvPicPr>
        <p:blipFill rotWithShape="1">
          <a:blip r:embed="rId2">
            <a:extLst>
              <a:ext uri="{28A0092B-C50C-407E-A947-70E740481C1C}">
                <a14:useLocalDpi xmlns:a14="http://schemas.microsoft.com/office/drawing/2010/main" val="0"/>
              </a:ext>
            </a:extLst>
          </a:blip>
          <a:srcRect t="26483" b="26336"/>
          <a:stretch/>
        </p:blipFill>
        <p:spPr>
          <a:xfrm>
            <a:off x="2835667" y="2619910"/>
            <a:ext cx="3462392" cy="1633592"/>
          </a:xfrm>
          <a:prstGeom prst="rect">
            <a:avLst/>
          </a:prstGeom>
        </p:spPr>
      </p:pic>
    </p:spTree>
    <p:extLst>
      <p:ext uri="{BB962C8B-B14F-4D97-AF65-F5344CB8AC3E}">
        <p14:creationId xmlns:p14="http://schemas.microsoft.com/office/powerpoint/2010/main" val="204164230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a:extLst>
              <a:ext uri="{FF2B5EF4-FFF2-40B4-BE49-F238E27FC236}">
                <a16:creationId xmlns:a16="http://schemas.microsoft.com/office/drawing/2014/main" id="{890DCE84-68B1-43A2-8768-5FEAA3D3E25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61" y="0"/>
            <a:ext cx="9142477" cy="6858000"/>
          </a:xfrm>
          <a:prstGeom prst="rect">
            <a:avLst/>
          </a:prstGeom>
        </p:spPr>
      </p:pic>
      <p:sp>
        <p:nvSpPr>
          <p:cNvPr id="5" name="Rectángulo 4">
            <a:extLst>
              <a:ext uri="{FF2B5EF4-FFF2-40B4-BE49-F238E27FC236}">
                <a16:creationId xmlns:a16="http://schemas.microsoft.com/office/drawing/2014/main" id="{02A7EB63-A8CC-9248-851E-BD12DCE8E9EC}"/>
              </a:ext>
            </a:extLst>
          </p:cNvPr>
          <p:cNvSpPr/>
          <p:nvPr/>
        </p:nvSpPr>
        <p:spPr>
          <a:xfrm>
            <a:off x="0" y="301622"/>
            <a:ext cx="9144000" cy="553998"/>
          </a:xfrm>
          <a:prstGeom prst="rect">
            <a:avLst/>
          </a:prstGeom>
        </p:spPr>
        <p:txBody>
          <a:bodyPr wrap="square">
            <a:spAutoFit/>
          </a:bodyPr>
          <a:lstStyle/>
          <a:p>
            <a:pPr algn="ctr">
              <a:lnSpc>
                <a:spcPct val="100000"/>
              </a:lnSpc>
              <a:spcBef>
                <a:spcPct val="0"/>
              </a:spcBef>
              <a:buFontTx/>
              <a:buNone/>
            </a:pPr>
            <a:r>
              <a:rPr lang="es-ES" altLang="es-SV" sz="1600" dirty="0">
                <a:solidFill>
                  <a:srgbClr val="111E60"/>
                </a:solidFill>
                <a:latin typeface="Museo Sans 900" panose="02000000000000000000" pitchFamily="2" charset="77"/>
                <a:cs typeface="Arial" panose="020B0604020202020204" pitchFamily="34" charset="0"/>
              </a:rPr>
              <a:t>Situación Financiera del Sector Público No Financiera (SPNF), 2017 – 2022</a:t>
            </a:r>
          </a:p>
          <a:p>
            <a:pPr algn="ctr">
              <a:lnSpc>
                <a:spcPct val="100000"/>
              </a:lnSpc>
              <a:spcBef>
                <a:spcPct val="0"/>
              </a:spcBef>
              <a:buFontTx/>
              <a:buNone/>
            </a:pPr>
            <a:r>
              <a:rPr lang="es-ES" altLang="es-SV" sz="1400" dirty="0">
                <a:solidFill>
                  <a:srgbClr val="111E60"/>
                </a:solidFill>
                <a:latin typeface="Museo Sans 900" panose="02000000000000000000" pitchFamily="2" charset="77"/>
                <a:cs typeface="Arial" panose="020B0604020202020204" pitchFamily="34" charset="0"/>
              </a:rPr>
              <a:t>En millones de US$</a:t>
            </a:r>
          </a:p>
        </p:txBody>
      </p:sp>
      <p:cxnSp>
        <p:nvCxnSpPr>
          <p:cNvPr id="7" name="Conector recto 6">
            <a:extLst>
              <a:ext uri="{FF2B5EF4-FFF2-40B4-BE49-F238E27FC236}">
                <a16:creationId xmlns:a16="http://schemas.microsoft.com/office/drawing/2014/main" id="{5D675D84-A9E4-B14A-AE1E-BBDE406FFF35}"/>
              </a:ext>
            </a:extLst>
          </p:cNvPr>
          <p:cNvCxnSpPr>
            <a:cxnSpLocks/>
          </p:cNvCxnSpPr>
          <p:nvPr/>
        </p:nvCxnSpPr>
        <p:spPr>
          <a:xfrm>
            <a:off x="1766236" y="886398"/>
            <a:ext cx="5611528" cy="0"/>
          </a:xfrm>
          <a:prstGeom prst="line">
            <a:avLst/>
          </a:prstGeom>
          <a:ln>
            <a:solidFill>
              <a:srgbClr val="111E60"/>
            </a:solidFill>
          </a:ln>
        </p:spPr>
        <p:style>
          <a:lnRef idx="1">
            <a:schemeClr val="accent1"/>
          </a:lnRef>
          <a:fillRef idx="0">
            <a:schemeClr val="accent1"/>
          </a:fillRef>
          <a:effectRef idx="0">
            <a:schemeClr val="accent1"/>
          </a:effectRef>
          <a:fontRef idx="minor">
            <a:schemeClr val="tx1"/>
          </a:fontRef>
        </p:style>
      </p:cxnSp>
      <p:sp>
        <p:nvSpPr>
          <p:cNvPr id="8" name="Marcador de número de diapositiva 1">
            <a:extLst>
              <a:ext uri="{FF2B5EF4-FFF2-40B4-BE49-F238E27FC236}">
                <a16:creationId xmlns:a16="http://schemas.microsoft.com/office/drawing/2014/main" id="{EC31705E-DC52-F741-A512-8B592F15D333}"/>
              </a:ext>
            </a:extLst>
          </p:cNvPr>
          <p:cNvSpPr>
            <a:spLocks noGrp="1"/>
          </p:cNvSpPr>
          <p:nvPr>
            <p:ph type="sldNum" sz="quarter" idx="12"/>
          </p:nvPr>
        </p:nvSpPr>
        <p:spPr>
          <a:xfrm>
            <a:off x="4380886" y="6313997"/>
            <a:ext cx="382229" cy="365125"/>
          </a:xfrm>
        </p:spPr>
        <p:txBody>
          <a:bodyPr/>
          <a:lstStyle/>
          <a:p>
            <a:fld id="{66E27207-3E83-1943-8402-EB2215809602}" type="slidenum">
              <a:rPr lang="es-SV" sz="1050" smtClean="0">
                <a:solidFill>
                  <a:srgbClr val="111E60"/>
                </a:solidFill>
                <a:latin typeface="Museo Sans 500" panose="02000000000000000000" pitchFamily="2" charset="77"/>
              </a:rPr>
              <a:t>10</a:t>
            </a:fld>
            <a:endParaRPr lang="es-SV" sz="1050" dirty="0">
              <a:solidFill>
                <a:srgbClr val="111E60"/>
              </a:solidFill>
              <a:latin typeface="Museo Sans 500" panose="02000000000000000000" pitchFamily="2" charset="77"/>
            </a:endParaRPr>
          </a:p>
        </p:txBody>
      </p:sp>
      <p:graphicFrame>
        <p:nvGraphicFramePr>
          <p:cNvPr id="9" name="Objeto 10">
            <a:extLst>
              <a:ext uri="{FF2B5EF4-FFF2-40B4-BE49-F238E27FC236}">
                <a16:creationId xmlns:a16="http://schemas.microsoft.com/office/drawing/2014/main" id="{2A3DA96D-49B6-4EDE-A981-5B1AE1287BF8}"/>
              </a:ext>
            </a:extLst>
          </p:cNvPr>
          <p:cNvGraphicFramePr>
            <a:graphicFrameLocks noChangeAspect="1"/>
          </p:cNvGraphicFramePr>
          <p:nvPr>
            <p:extLst>
              <p:ext uri="{D42A27DB-BD31-4B8C-83A1-F6EECF244321}">
                <p14:modId xmlns:p14="http://schemas.microsoft.com/office/powerpoint/2010/main" val="1280785164"/>
              </p:ext>
            </p:extLst>
          </p:nvPr>
        </p:nvGraphicFramePr>
        <p:xfrm>
          <a:off x="2103438" y="898525"/>
          <a:ext cx="4975225" cy="5402263"/>
        </p:xfrm>
        <a:graphic>
          <a:graphicData uri="http://schemas.openxmlformats.org/presentationml/2006/ole">
            <mc:AlternateContent xmlns:mc="http://schemas.openxmlformats.org/markup-compatibility/2006">
              <mc:Choice xmlns:v="urn:schemas-microsoft-com:vml" Requires="v">
                <p:oleObj spid="_x0000_s1121" name="Worksheet" r:id="rId4" imgW="8677320" imgH="9420259" progId="Excel.Sheet.12">
                  <p:embed/>
                </p:oleObj>
              </mc:Choice>
              <mc:Fallback>
                <p:oleObj name="Worksheet" r:id="rId4" imgW="8677320" imgH="9420259" progId="Excel.Sheet.12">
                  <p:embed/>
                  <p:pic>
                    <p:nvPicPr>
                      <p:cNvPr id="13318" name="Objeto 10">
                        <a:extLst>
                          <a:ext uri="{FF2B5EF4-FFF2-40B4-BE49-F238E27FC236}">
                            <a16:creationId xmlns:a16="http://schemas.microsoft.com/office/drawing/2014/main" id="{F2756BA2-403F-42C7-B0C8-836B29EDE119}"/>
                          </a:ext>
                        </a:extLst>
                      </p:cNvPr>
                      <p:cNvPicPr>
                        <a:picLocks noChangeAspect="1" noChangeArrowheads="1"/>
                      </p:cNvPicPr>
                      <p:nvPr/>
                    </p:nvPicPr>
                    <p:blipFill>
                      <a:blip r:embed="rId5"/>
                      <a:srcRect/>
                      <a:stretch>
                        <a:fillRect/>
                      </a:stretch>
                    </p:blipFill>
                    <p:spPr bwMode="auto">
                      <a:xfrm>
                        <a:off x="2103438" y="898525"/>
                        <a:ext cx="4975225" cy="5402263"/>
                      </a:xfrm>
                      <a:prstGeom prst="rect">
                        <a:avLst/>
                      </a:prstGeom>
                      <a:noFill/>
                      <a:ln>
                        <a:noFill/>
                      </a:ln>
                      <a:extLst/>
                    </p:spPr>
                  </p:pic>
                </p:oleObj>
              </mc:Fallback>
            </mc:AlternateContent>
          </a:graphicData>
        </a:graphic>
      </p:graphicFrame>
    </p:spTree>
    <p:extLst>
      <p:ext uri="{BB962C8B-B14F-4D97-AF65-F5344CB8AC3E}">
        <p14:creationId xmlns:p14="http://schemas.microsoft.com/office/powerpoint/2010/main" val="235863859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a:extLst>
              <a:ext uri="{FF2B5EF4-FFF2-40B4-BE49-F238E27FC236}">
                <a16:creationId xmlns:a16="http://schemas.microsoft.com/office/drawing/2014/main" id="{890DCE84-68B1-43A2-8768-5FEAA3D3E25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61" y="0"/>
            <a:ext cx="9142477" cy="6858000"/>
          </a:xfrm>
          <a:prstGeom prst="rect">
            <a:avLst/>
          </a:prstGeom>
        </p:spPr>
      </p:pic>
      <p:sp>
        <p:nvSpPr>
          <p:cNvPr id="5" name="Rectángulo 4">
            <a:extLst>
              <a:ext uri="{FF2B5EF4-FFF2-40B4-BE49-F238E27FC236}">
                <a16:creationId xmlns:a16="http://schemas.microsoft.com/office/drawing/2014/main" id="{02A7EB63-A8CC-9248-851E-BD12DCE8E9EC}"/>
              </a:ext>
            </a:extLst>
          </p:cNvPr>
          <p:cNvSpPr/>
          <p:nvPr/>
        </p:nvSpPr>
        <p:spPr>
          <a:xfrm>
            <a:off x="0" y="301622"/>
            <a:ext cx="9144000" cy="553998"/>
          </a:xfrm>
          <a:prstGeom prst="rect">
            <a:avLst/>
          </a:prstGeom>
        </p:spPr>
        <p:txBody>
          <a:bodyPr wrap="square">
            <a:spAutoFit/>
          </a:bodyPr>
          <a:lstStyle/>
          <a:p>
            <a:pPr algn="ctr">
              <a:lnSpc>
                <a:spcPct val="100000"/>
              </a:lnSpc>
              <a:spcBef>
                <a:spcPct val="0"/>
              </a:spcBef>
              <a:buFontTx/>
              <a:buNone/>
            </a:pPr>
            <a:r>
              <a:rPr lang="es-ES" altLang="es-SV" sz="1600" dirty="0">
                <a:solidFill>
                  <a:srgbClr val="111E60"/>
                </a:solidFill>
                <a:latin typeface="Museo Sans 900" panose="02000000000000000000" pitchFamily="2" charset="77"/>
                <a:cs typeface="Arial" panose="020B0604020202020204" pitchFamily="34" charset="0"/>
              </a:rPr>
              <a:t>Situación Financiera del Sector Público No Financiera (SPNF), 2017 – 2022</a:t>
            </a:r>
          </a:p>
          <a:p>
            <a:pPr algn="ctr">
              <a:lnSpc>
                <a:spcPct val="100000"/>
              </a:lnSpc>
              <a:spcBef>
                <a:spcPct val="0"/>
              </a:spcBef>
              <a:buFontTx/>
              <a:buNone/>
            </a:pPr>
            <a:r>
              <a:rPr lang="es-ES" altLang="es-SV" sz="1400" dirty="0">
                <a:solidFill>
                  <a:srgbClr val="111E60"/>
                </a:solidFill>
                <a:latin typeface="Museo Sans 900" panose="02000000000000000000" pitchFamily="2" charset="77"/>
                <a:cs typeface="Arial" panose="020B0604020202020204" pitchFamily="34" charset="0"/>
              </a:rPr>
              <a:t>En porcentajes del PIB</a:t>
            </a:r>
          </a:p>
        </p:txBody>
      </p:sp>
      <p:cxnSp>
        <p:nvCxnSpPr>
          <p:cNvPr id="7" name="Conector recto 6">
            <a:extLst>
              <a:ext uri="{FF2B5EF4-FFF2-40B4-BE49-F238E27FC236}">
                <a16:creationId xmlns:a16="http://schemas.microsoft.com/office/drawing/2014/main" id="{5D675D84-A9E4-B14A-AE1E-BBDE406FFF35}"/>
              </a:ext>
            </a:extLst>
          </p:cNvPr>
          <p:cNvCxnSpPr>
            <a:cxnSpLocks/>
          </p:cNvCxnSpPr>
          <p:nvPr/>
        </p:nvCxnSpPr>
        <p:spPr>
          <a:xfrm>
            <a:off x="1766236" y="886398"/>
            <a:ext cx="5611528" cy="0"/>
          </a:xfrm>
          <a:prstGeom prst="line">
            <a:avLst/>
          </a:prstGeom>
          <a:ln>
            <a:solidFill>
              <a:srgbClr val="111E60"/>
            </a:solidFill>
          </a:ln>
        </p:spPr>
        <p:style>
          <a:lnRef idx="1">
            <a:schemeClr val="accent1"/>
          </a:lnRef>
          <a:fillRef idx="0">
            <a:schemeClr val="accent1"/>
          </a:fillRef>
          <a:effectRef idx="0">
            <a:schemeClr val="accent1"/>
          </a:effectRef>
          <a:fontRef idx="minor">
            <a:schemeClr val="tx1"/>
          </a:fontRef>
        </p:style>
      </p:cxnSp>
      <p:sp>
        <p:nvSpPr>
          <p:cNvPr id="8" name="Marcador de número de diapositiva 1">
            <a:extLst>
              <a:ext uri="{FF2B5EF4-FFF2-40B4-BE49-F238E27FC236}">
                <a16:creationId xmlns:a16="http://schemas.microsoft.com/office/drawing/2014/main" id="{EC31705E-DC52-F741-A512-8B592F15D333}"/>
              </a:ext>
            </a:extLst>
          </p:cNvPr>
          <p:cNvSpPr>
            <a:spLocks noGrp="1"/>
          </p:cNvSpPr>
          <p:nvPr>
            <p:ph type="sldNum" sz="quarter" idx="12"/>
          </p:nvPr>
        </p:nvSpPr>
        <p:spPr>
          <a:xfrm>
            <a:off x="4380886" y="6313997"/>
            <a:ext cx="382229" cy="365125"/>
          </a:xfrm>
        </p:spPr>
        <p:txBody>
          <a:bodyPr/>
          <a:lstStyle/>
          <a:p>
            <a:fld id="{66E27207-3E83-1943-8402-EB2215809602}" type="slidenum">
              <a:rPr lang="es-SV" sz="1050" smtClean="0">
                <a:solidFill>
                  <a:srgbClr val="111E60"/>
                </a:solidFill>
                <a:latin typeface="Museo Sans 500" panose="02000000000000000000" pitchFamily="2" charset="77"/>
              </a:rPr>
              <a:t>11</a:t>
            </a:fld>
            <a:endParaRPr lang="es-SV" sz="1050" dirty="0">
              <a:solidFill>
                <a:srgbClr val="111E60"/>
              </a:solidFill>
              <a:latin typeface="Museo Sans 500" panose="02000000000000000000" pitchFamily="2" charset="77"/>
            </a:endParaRPr>
          </a:p>
        </p:txBody>
      </p:sp>
      <p:graphicFrame>
        <p:nvGraphicFramePr>
          <p:cNvPr id="9" name="Objeto 10">
            <a:extLst>
              <a:ext uri="{FF2B5EF4-FFF2-40B4-BE49-F238E27FC236}">
                <a16:creationId xmlns:a16="http://schemas.microsoft.com/office/drawing/2014/main" id="{BE0DB117-C682-46B3-AFCF-1D7CB390AE5B}"/>
              </a:ext>
            </a:extLst>
          </p:cNvPr>
          <p:cNvGraphicFramePr>
            <a:graphicFrameLocks noChangeAspect="1"/>
          </p:cNvGraphicFramePr>
          <p:nvPr>
            <p:extLst>
              <p:ext uri="{D42A27DB-BD31-4B8C-83A1-F6EECF244321}">
                <p14:modId xmlns:p14="http://schemas.microsoft.com/office/powerpoint/2010/main" val="4167152540"/>
              </p:ext>
            </p:extLst>
          </p:nvPr>
        </p:nvGraphicFramePr>
        <p:xfrm>
          <a:off x="2103438" y="898525"/>
          <a:ext cx="4975225" cy="5402263"/>
        </p:xfrm>
        <a:graphic>
          <a:graphicData uri="http://schemas.openxmlformats.org/presentationml/2006/ole">
            <mc:AlternateContent xmlns:mc="http://schemas.openxmlformats.org/markup-compatibility/2006">
              <mc:Choice xmlns:v="urn:schemas-microsoft-com:vml" Requires="v">
                <p:oleObj spid="_x0000_s2139" name="Worksheet" r:id="rId4" imgW="8677320" imgH="9420259" progId="Excel.Sheet.12">
                  <p:embed/>
                </p:oleObj>
              </mc:Choice>
              <mc:Fallback>
                <p:oleObj name="Worksheet" r:id="rId4" imgW="8677320" imgH="9420259" progId="Excel.Sheet.12">
                  <p:embed/>
                  <p:pic>
                    <p:nvPicPr>
                      <p:cNvPr id="9" name="Objeto 10">
                        <a:extLst>
                          <a:ext uri="{FF2B5EF4-FFF2-40B4-BE49-F238E27FC236}">
                            <a16:creationId xmlns:a16="http://schemas.microsoft.com/office/drawing/2014/main" id="{2A3DA96D-49B6-4EDE-A981-5B1AE1287BF8}"/>
                          </a:ext>
                        </a:extLst>
                      </p:cNvPr>
                      <p:cNvPicPr>
                        <a:picLocks noChangeAspect="1" noChangeArrowheads="1"/>
                      </p:cNvPicPr>
                      <p:nvPr/>
                    </p:nvPicPr>
                    <p:blipFill>
                      <a:blip r:embed="rId5"/>
                      <a:srcRect/>
                      <a:stretch>
                        <a:fillRect/>
                      </a:stretch>
                    </p:blipFill>
                    <p:spPr bwMode="auto">
                      <a:xfrm>
                        <a:off x="2103438" y="898525"/>
                        <a:ext cx="4975225" cy="5402263"/>
                      </a:xfrm>
                      <a:prstGeom prst="rect">
                        <a:avLst/>
                      </a:prstGeom>
                      <a:noFill/>
                      <a:ln>
                        <a:noFill/>
                      </a:ln>
                      <a:extLst/>
                    </p:spPr>
                  </p:pic>
                </p:oleObj>
              </mc:Fallback>
            </mc:AlternateContent>
          </a:graphicData>
        </a:graphic>
      </p:graphicFrame>
    </p:spTree>
    <p:extLst>
      <p:ext uri="{BB962C8B-B14F-4D97-AF65-F5344CB8AC3E}">
        <p14:creationId xmlns:p14="http://schemas.microsoft.com/office/powerpoint/2010/main" val="191333942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a:extLst>
              <a:ext uri="{FF2B5EF4-FFF2-40B4-BE49-F238E27FC236}">
                <a16:creationId xmlns:a16="http://schemas.microsoft.com/office/drawing/2014/main" id="{890DCE84-68B1-43A2-8768-5FEAA3D3E25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61" y="0"/>
            <a:ext cx="9142477" cy="6858000"/>
          </a:xfrm>
          <a:prstGeom prst="rect">
            <a:avLst/>
          </a:prstGeom>
        </p:spPr>
      </p:pic>
      <p:sp>
        <p:nvSpPr>
          <p:cNvPr id="5" name="Rectángulo 4">
            <a:extLst>
              <a:ext uri="{FF2B5EF4-FFF2-40B4-BE49-F238E27FC236}">
                <a16:creationId xmlns:a16="http://schemas.microsoft.com/office/drawing/2014/main" id="{02A7EB63-A8CC-9248-851E-BD12DCE8E9EC}"/>
              </a:ext>
            </a:extLst>
          </p:cNvPr>
          <p:cNvSpPr/>
          <p:nvPr/>
        </p:nvSpPr>
        <p:spPr>
          <a:xfrm>
            <a:off x="0" y="301622"/>
            <a:ext cx="9144000" cy="584775"/>
          </a:xfrm>
          <a:prstGeom prst="rect">
            <a:avLst/>
          </a:prstGeom>
        </p:spPr>
        <p:txBody>
          <a:bodyPr wrap="square">
            <a:spAutoFit/>
          </a:bodyPr>
          <a:lstStyle/>
          <a:p>
            <a:pPr algn="ctr">
              <a:lnSpc>
                <a:spcPct val="100000"/>
              </a:lnSpc>
              <a:spcBef>
                <a:spcPct val="0"/>
              </a:spcBef>
              <a:buFontTx/>
              <a:buNone/>
            </a:pPr>
            <a:r>
              <a:rPr lang="es-ES" altLang="es-SV" dirty="0">
                <a:solidFill>
                  <a:srgbClr val="111E60"/>
                </a:solidFill>
                <a:latin typeface="Museo Sans 900" panose="02000000000000000000" pitchFamily="2" charset="77"/>
                <a:cs typeface="Arial" panose="020B0604020202020204" pitchFamily="34" charset="0"/>
              </a:rPr>
              <a:t>Déficit del SPNF, 2017 – 2022</a:t>
            </a:r>
          </a:p>
          <a:p>
            <a:pPr algn="ctr">
              <a:lnSpc>
                <a:spcPct val="100000"/>
              </a:lnSpc>
              <a:spcBef>
                <a:spcPct val="0"/>
              </a:spcBef>
              <a:buFontTx/>
              <a:buNone/>
            </a:pPr>
            <a:r>
              <a:rPr lang="es-ES" altLang="es-SV" sz="1400" dirty="0">
                <a:solidFill>
                  <a:srgbClr val="111E60"/>
                </a:solidFill>
                <a:latin typeface="Museo Sans 900" panose="02000000000000000000" pitchFamily="2" charset="77"/>
                <a:cs typeface="Arial" panose="020B0604020202020204" pitchFamily="34" charset="0"/>
              </a:rPr>
              <a:t>En millones de US$ y porcentajes del PIB en eje secundario</a:t>
            </a:r>
          </a:p>
        </p:txBody>
      </p:sp>
      <p:cxnSp>
        <p:nvCxnSpPr>
          <p:cNvPr id="7" name="Conector recto 6">
            <a:extLst>
              <a:ext uri="{FF2B5EF4-FFF2-40B4-BE49-F238E27FC236}">
                <a16:creationId xmlns:a16="http://schemas.microsoft.com/office/drawing/2014/main" id="{5D675D84-A9E4-B14A-AE1E-BBDE406FFF35}"/>
              </a:ext>
            </a:extLst>
          </p:cNvPr>
          <p:cNvCxnSpPr>
            <a:cxnSpLocks/>
          </p:cNvCxnSpPr>
          <p:nvPr/>
        </p:nvCxnSpPr>
        <p:spPr>
          <a:xfrm>
            <a:off x="1766236" y="886398"/>
            <a:ext cx="5611528" cy="0"/>
          </a:xfrm>
          <a:prstGeom prst="line">
            <a:avLst/>
          </a:prstGeom>
          <a:ln>
            <a:solidFill>
              <a:srgbClr val="111E60"/>
            </a:solidFill>
          </a:ln>
        </p:spPr>
        <p:style>
          <a:lnRef idx="1">
            <a:schemeClr val="accent1"/>
          </a:lnRef>
          <a:fillRef idx="0">
            <a:schemeClr val="accent1"/>
          </a:fillRef>
          <a:effectRef idx="0">
            <a:schemeClr val="accent1"/>
          </a:effectRef>
          <a:fontRef idx="minor">
            <a:schemeClr val="tx1"/>
          </a:fontRef>
        </p:style>
      </p:cxnSp>
      <p:sp>
        <p:nvSpPr>
          <p:cNvPr id="8" name="Marcador de número de diapositiva 1">
            <a:extLst>
              <a:ext uri="{FF2B5EF4-FFF2-40B4-BE49-F238E27FC236}">
                <a16:creationId xmlns:a16="http://schemas.microsoft.com/office/drawing/2014/main" id="{EC31705E-DC52-F741-A512-8B592F15D333}"/>
              </a:ext>
            </a:extLst>
          </p:cNvPr>
          <p:cNvSpPr>
            <a:spLocks noGrp="1"/>
          </p:cNvSpPr>
          <p:nvPr>
            <p:ph type="sldNum" sz="quarter" idx="12"/>
          </p:nvPr>
        </p:nvSpPr>
        <p:spPr>
          <a:xfrm>
            <a:off x="4380886" y="6313997"/>
            <a:ext cx="382229" cy="365125"/>
          </a:xfrm>
        </p:spPr>
        <p:txBody>
          <a:bodyPr/>
          <a:lstStyle/>
          <a:p>
            <a:fld id="{66E27207-3E83-1943-8402-EB2215809602}" type="slidenum">
              <a:rPr lang="es-SV" sz="1050" smtClean="0">
                <a:solidFill>
                  <a:srgbClr val="111E60"/>
                </a:solidFill>
                <a:latin typeface="Museo Sans 500" panose="02000000000000000000" pitchFamily="2" charset="77"/>
              </a:rPr>
              <a:t>12</a:t>
            </a:fld>
            <a:endParaRPr lang="es-SV" sz="1050" dirty="0">
              <a:solidFill>
                <a:srgbClr val="111E60"/>
              </a:solidFill>
              <a:latin typeface="Museo Sans 500" panose="02000000000000000000" pitchFamily="2" charset="77"/>
            </a:endParaRPr>
          </a:p>
        </p:txBody>
      </p:sp>
      <p:graphicFrame>
        <p:nvGraphicFramePr>
          <p:cNvPr id="9" name="Gráfico 6">
            <a:extLst>
              <a:ext uri="{FF2B5EF4-FFF2-40B4-BE49-F238E27FC236}">
                <a16:creationId xmlns:a16="http://schemas.microsoft.com/office/drawing/2014/main" id="{10425D6D-CB18-4E7F-8FE9-3BD87E15BEE6}"/>
              </a:ext>
            </a:extLst>
          </p:cNvPr>
          <p:cNvGraphicFramePr>
            <a:graphicFrameLocks/>
          </p:cNvGraphicFramePr>
          <p:nvPr>
            <p:extLst>
              <p:ext uri="{D42A27DB-BD31-4B8C-83A1-F6EECF244321}">
                <p14:modId xmlns:p14="http://schemas.microsoft.com/office/powerpoint/2010/main" val="2261601240"/>
              </p:ext>
            </p:extLst>
          </p:nvPr>
        </p:nvGraphicFramePr>
        <p:xfrm>
          <a:off x="466725" y="939178"/>
          <a:ext cx="8201025" cy="4800258"/>
        </p:xfrm>
        <a:graphic>
          <a:graphicData uri="http://schemas.openxmlformats.org/drawingml/2006/chart">
            <c:chart xmlns:c="http://schemas.openxmlformats.org/drawingml/2006/chart" xmlns:r="http://schemas.openxmlformats.org/officeDocument/2006/relationships" r:id="rId3"/>
          </a:graphicData>
        </a:graphic>
      </p:graphicFrame>
      <p:sp>
        <p:nvSpPr>
          <p:cNvPr id="11" name="CuadroTexto 8">
            <a:extLst>
              <a:ext uri="{FF2B5EF4-FFF2-40B4-BE49-F238E27FC236}">
                <a16:creationId xmlns:a16="http://schemas.microsoft.com/office/drawing/2014/main" id="{CF7F4DB7-F9E1-4B3B-A6E5-A28A857A3B7C}"/>
              </a:ext>
            </a:extLst>
          </p:cNvPr>
          <p:cNvSpPr txBox="1">
            <a:spLocks noChangeArrowheads="1"/>
          </p:cNvSpPr>
          <p:nvPr/>
        </p:nvSpPr>
        <p:spPr bwMode="auto">
          <a:xfrm>
            <a:off x="887412" y="6097019"/>
            <a:ext cx="7550150"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just" eaLnBrk="1" hangingPunct="1">
              <a:lnSpc>
                <a:spcPct val="100000"/>
              </a:lnSpc>
              <a:spcBef>
                <a:spcPct val="0"/>
              </a:spcBef>
              <a:buFontTx/>
              <a:buNone/>
            </a:pPr>
            <a:r>
              <a:rPr lang="es-SV" altLang="es-SV" sz="1000" b="1" dirty="0">
                <a:latin typeface="Museo Sans 100" panose="02000000000000000000" pitchFamily="50" charset="0"/>
                <a:cs typeface="Arial" panose="020B0604020202020204" pitchFamily="34" charset="0"/>
              </a:rPr>
              <a:t>Fuente</a:t>
            </a:r>
            <a:r>
              <a:rPr lang="es-SV" altLang="es-SV" sz="1000" dirty="0">
                <a:latin typeface="Museo Sans 100" panose="02000000000000000000" pitchFamily="50" charset="0"/>
                <a:cs typeface="Arial" panose="020B0604020202020204" pitchFamily="34" charset="0"/>
              </a:rPr>
              <a:t>: Dirección de Política Económica y Fiscal, Ministerio de Hacienda</a:t>
            </a:r>
          </a:p>
        </p:txBody>
      </p:sp>
    </p:spTree>
    <p:extLst>
      <p:ext uri="{BB962C8B-B14F-4D97-AF65-F5344CB8AC3E}">
        <p14:creationId xmlns:p14="http://schemas.microsoft.com/office/powerpoint/2010/main" val="269217608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a:extLst>
              <a:ext uri="{FF2B5EF4-FFF2-40B4-BE49-F238E27FC236}">
                <a16:creationId xmlns:a16="http://schemas.microsoft.com/office/drawing/2014/main" id="{890DCE84-68B1-43A2-8768-5FEAA3D3E25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61" y="0"/>
            <a:ext cx="9142477" cy="6858000"/>
          </a:xfrm>
          <a:prstGeom prst="rect">
            <a:avLst/>
          </a:prstGeom>
        </p:spPr>
      </p:pic>
      <p:sp>
        <p:nvSpPr>
          <p:cNvPr id="5" name="Rectángulo 4">
            <a:extLst>
              <a:ext uri="{FF2B5EF4-FFF2-40B4-BE49-F238E27FC236}">
                <a16:creationId xmlns:a16="http://schemas.microsoft.com/office/drawing/2014/main" id="{02A7EB63-A8CC-9248-851E-BD12DCE8E9EC}"/>
              </a:ext>
            </a:extLst>
          </p:cNvPr>
          <p:cNvSpPr/>
          <p:nvPr/>
        </p:nvSpPr>
        <p:spPr>
          <a:xfrm>
            <a:off x="0" y="301622"/>
            <a:ext cx="9144000" cy="584775"/>
          </a:xfrm>
          <a:prstGeom prst="rect">
            <a:avLst/>
          </a:prstGeom>
        </p:spPr>
        <p:txBody>
          <a:bodyPr wrap="square">
            <a:spAutoFit/>
          </a:bodyPr>
          <a:lstStyle/>
          <a:p>
            <a:pPr algn="ctr">
              <a:lnSpc>
                <a:spcPct val="100000"/>
              </a:lnSpc>
              <a:spcBef>
                <a:spcPct val="0"/>
              </a:spcBef>
              <a:buFontTx/>
              <a:buNone/>
            </a:pPr>
            <a:r>
              <a:rPr lang="es-ES" altLang="es-SV" dirty="0">
                <a:solidFill>
                  <a:srgbClr val="111E60"/>
                </a:solidFill>
                <a:latin typeface="Museo Sans 900" panose="02000000000000000000" pitchFamily="2" charset="77"/>
                <a:cs typeface="Arial" panose="020B0604020202020204" pitchFamily="34" charset="0"/>
              </a:rPr>
              <a:t>Balance primario  del SPNF, 2017 – 2022</a:t>
            </a:r>
          </a:p>
          <a:p>
            <a:pPr algn="ctr">
              <a:lnSpc>
                <a:spcPct val="100000"/>
              </a:lnSpc>
              <a:spcBef>
                <a:spcPct val="0"/>
              </a:spcBef>
              <a:buFontTx/>
              <a:buNone/>
            </a:pPr>
            <a:r>
              <a:rPr lang="es-ES" altLang="es-SV" sz="1400" dirty="0">
                <a:solidFill>
                  <a:srgbClr val="111E60"/>
                </a:solidFill>
                <a:latin typeface="Museo Sans 900" panose="02000000000000000000" pitchFamily="2" charset="77"/>
                <a:cs typeface="Arial" panose="020B0604020202020204" pitchFamily="34" charset="0"/>
              </a:rPr>
              <a:t>En millones de US$ y porcentajes del PIB en eje secundario</a:t>
            </a:r>
          </a:p>
        </p:txBody>
      </p:sp>
      <p:cxnSp>
        <p:nvCxnSpPr>
          <p:cNvPr id="7" name="Conector recto 6">
            <a:extLst>
              <a:ext uri="{FF2B5EF4-FFF2-40B4-BE49-F238E27FC236}">
                <a16:creationId xmlns:a16="http://schemas.microsoft.com/office/drawing/2014/main" id="{5D675D84-A9E4-B14A-AE1E-BBDE406FFF35}"/>
              </a:ext>
            </a:extLst>
          </p:cNvPr>
          <p:cNvCxnSpPr>
            <a:cxnSpLocks/>
          </p:cNvCxnSpPr>
          <p:nvPr/>
        </p:nvCxnSpPr>
        <p:spPr>
          <a:xfrm>
            <a:off x="1766236" y="886398"/>
            <a:ext cx="5611528" cy="0"/>
          </a:xfrm>
          <a:prstGeom prst="line">
            <a:avLst/>
          </a:prstGeom>
          <a:ln>
            <a:solidFill>
              <a:srgbClr val="111E60"/>
            </a:solidFill>
          </a:ln>
        </p:spPr>
        <p:style>
          <a:lnRef idx="1">
            <a:schemeClr val="accent1"/>
          </a:lnRef>
          <a:fillRef idx="0">
            <a:schemeClr val="accent1"/>
          </a:fillRef>
          <a:effectRef idx="0">
            <a:schemeClr val="accent1"/>
          </a:effectRef>
          <a:fontRef idx="minor">
            <a:schemeClr val="tx1"/>
          </a:fontRef>
        </p:style>
      </p:cxnSp>
      <p:sp>
        <p:nvSpPr>
          <p:cNvPr id="8" name="Marcador de número de diapositiva 1">
            <a:extLst>
              <a:ext uri="{FF2B5EF4-FFF2-40B4-BE49-F238E27FC236}">
                <a16:creationId xmlns:a16="http://schemas.microsoft.com/office/drawing/2014/main" id="{EC31705E-DC52-F741-A512-8B592F15D333}"/>
              </a:ext>
            </a:extLst>
          </p:cNvPr>
          <p:cNvSpPr>
            <a:spLocks noGrp="1"/>
          </p:cNvSpPr>
          <p:nvPr>
            <p:ph type="sldNum" sz="quarter" idx="12"/>
          </p:nvPr>
        </p:nvSpPr>
        <p:spPr>
          <a:xfrm>
            <a:off x="4380886" y="6313997"/>
            <a:ext cx="382229" cy="365125"/>
          </a:xfrm>
        </p:spPr>
        <p:txBody>
          <a:bodyPr/>
          <a:lstStyle/>
          <a:p>
            <a:fld id="{66E27207-3E83-1943-8402-EB2215809602}" type="slidenum">
              <a:rPr lang="es-SV" sz="1050" smtClean="0">
                <a:solidFill>
                  <a:srgbClr val="111E60"/>
                </a:solidFill>
                <a:latin typeface="Museo Sans 500" panose="02000000000000000000" pitchFamily="2" charset="77"/>
              </a:rPr>
              <a:t>13</a:t>
            </a:fld>
            <a:endParaRPr lang="es-SV" sz="1050" dirty="0">
              <a:solidFill>
                <a:srgbClr val="111E60"/>
              </a:solidFill>
              <a:latin typeface="Museo Sans 500" panose="02000000000000000000" pitchFamily="2" charset="77"/>
            </a:endParaRPr>
          </a:p>
        </p:txBody>
      </p:sp>
      <p:sp>
        <p:nvSpPr>
          <p:cNvPr id="11" name="CuadroTexto 8">
            <a:extLst>
              <a:ext uri="{FF2B5EF4-FFF2-40B4-BE49-F238E27FC236}">
                <a16:creationId xmlns:a16="http://schemas.microsoft.com/office/drawing/2014/main" id="{CF7F4DB7-F9E1-4B3B-A6E5-A28A857A3B7C}"/>
              </a:ext>
            </a:extLst>
          </p:cNvPr>
          <p:cNvSpPr txBox="1">
            <a:spLocks noChangeArrowheads="1"/>
          </p:cNvSpPr>
          <p:nvPr/>
        </p:nvSpPr>
        <p:spPr bwMode="auto">
          <a:xfrm>
            <a:off x="882650" y="6148388"/>
            <a:ext cx="7550150"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just" eaLnBrk="1" hangingPunct="1">
              <a:lnSpc>
                <a:spcPct val="100000"/>
              </a:lnSpc>
              <a:spcBef>
                <a:spcPct val="0"/>
              </a:spcBef>
              <a:buFontTx/>
              <a:buNone/>
            </a:pPr>
            <a:r>
              <a:rPr lang="es-SV" altLang="es-SV" sz="1000" b="1" dirty="0">
                <a:latin typeface="Museo Sans 100" panose="02000000000000000000" pitchFamily="50" charset="0"/>
                <a:cs typeface="Arial" panose="020B0604020202020204" pitchFamily="34" charset="0"/>
              </a:rPr>
              <a:t>Fuente</a:t>
            </a:r>
            <a:r>
              <a:rPr lang="es-SV" altLang="es-SV" sz="1000" dirty="0">
                <a:latin typeface="Museo Sans 100" panose="02000000000000000000" pitchFamily="50" charset="0"/>
                <a:cs typeface="Arial" panose="020B0604020202020204" pitchFamily="34" charset="0"/>
              </a:rPr>
              <a:t>: Dirección de Política Económica y Fiscal, Ministerio de Hacienda</a:t>
            </a:r>
          </a:p>
        </p:txBody>
      </p:sp>
      <p:graphicFrame>
        <p:nvGraphicFramePr>
          <p:cNvPr id="10" name="Gráfico 9">
            <a:extLst>
              <a:ext uri="{FF2B5EF4-FFF2-40B4-BE49-F238E27FC236}">
                <a16:creationId xmlns:a16="http://schemas.microsoft.com/office/drawing/2014/main" id="{222FB0BC-FB8E-420C-A6F3-2A9AB80912F9}"/>
              </a:ext>
            </a:extLst>
          </p:cNvPr>
          <p:cNvGraphicFramePr>
            <a:graphicFrameLocks/>
          </p:cNvGraphicFramePr>
          <p:nvPr>
            <p:extLst>
              <p:ext uri="{D42A27DB-BD31-4B8C-83A1-F6EECF244321}">
                <p14:modId xmlns:p14="http://schemas.microsoft.com/office/powerpoint/2010/main" val="113721923"/>
              </p:ext>
            </p:extLst>
          </p:nvPr>
        </p:nvGraphicFramePr>
        <p:xfrm>
          <a:off x="476250" y="900114"/>
          <a:ext cx="8181976" cy="5071477"/>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3467431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a:extLst>
              <a:ext uri="{FF2B5EF4-FFF2-40B4-BE49-F238E27FC236}">
                <a16:creationId xmlns:a16="http://schemas.microsoft.com/office/drawing/2014/main" id="{890DCE84-68B1-43A2-8768-5FEAA3D3E25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61" y="0"/>
            <a:ext cx="9142477" cy="6858000"/>
          </a:xfrm>
          <a:prstGeom prst="rect">
            <a:avLst/>
          </a:prstGeom>
        </p:spPr>
      </p:pic>
      <p:sp>
        <p:nvSpPr>
          <p:cNvPr id="5" name="Rectángulo 4">
            <a:extLst>
              <a:ext uri="{FF2B5EF4-FFF2-40B4-BE49-F238E27FC236}">
                <a16:creationId xmlns:a16="http://schemas.microsoft.com/office/drawing/2014/main" id="{02A7EB63-A8CC-9248-851E-BD12DCE8E9EC}"/>
              </a:ext>
            </a:extLst>
          </p:cNvPr>
          <p:cNvSpPr/>
          <p:nvPr/>
        </p:nvSpPr>
        <p:spPr>
          <a:xfrm>
            <a:off x="0" y="301622"/>
            <a:ext cx="9144000" cy="584775"/>
          </a:xfrm>
          <a:prstGeom prst="rect">
            <a:avLst/>
          </a:prstGeom>
        </p:spPr>
        <p:txBody>
          <a:bodyPr wrap="square">
            <a:spAutoFit/>
          </a:bodyPr>
          <a:lstStyle/>
          <a:p>
            <a:pPr algn="ctr">
              <a:lnSpc>
                <a:spcPct val="100000"/>
              </a:lnSpc>
              <a:spcBef>
                <a:spcPct val="0"/>
              </a:spcBef>
              <a:buFontTx/>
              <a:buNone/>
            </a:pPr>
            <a:r>
              <a:rPr lang="es-ES" altLang="es-SV" dirty="0">
                <a:solidFill>
                  <a:srgbClr val="111E60"/>
                </a:solidFill>
                <a:latin typeface="Museo Sans 900" panose="02000000000000000000" pitchFamily="2" charset="77"/>
                <a:cs typeface="Arial" panose="020B0604020202020204" pitchFamily="34" charset="0"/>
              </a:rPr>
              <a:t>Situación Financiera del SPNF, enero – diciembre 2017</a:t>
            </a:r>
          </a:p>
          <a:p>
            <a:pPr algn="ctr">
              <a:lnSpc>
                <a:spcPct val="100000"/>
              </a:lnSpc>
              <a:spcBef>
                <a:spcPct val="0"/>
              </a:spcBef>
              <a:buFontTx/>
              <a:buNone/>
            </a:pPr>
            <a:r>
              <a:rPr lang="es-ES" altLang="es-SV" sz="1400" dirty="0">
                <a:solidFill>
                  <a:srgbClr val="111E60"/>
                </a:solidFill>
                <a:latin typeface="Museo Sans 900" panose="02000000000000000000" pitchFamily="2" charset="77"/>
                <a:cs typeface="Arial" panose="020B0604020202020204" pitchFamily="34" charset="0"/>
              </a:rPr>
              <a:t>En millones de US$</a:t>
            </a:r>
          </a:p>
        </p:txBody>
      </p:sp>
      <p:cxnSp>
        <p:nvCxnSpPr>
          <p:cNvPr id="7" name="Conector recto 6">
            <a:extLst>
              <a:ext uri="{FF2B5EF4-FFF2-40B4-BE49-F238E27FC236}">
                <a16:creationId xmlns:a16="http://schemas.microsoft.com/office/drawing/2014/main" id="{5D675D84-A9E4-B14A-AE1E-BBDE406FFF35}"/>
              </a:ext>
            </a:extLst>
          </p:cNvPr>
          <p:cNvCxnSpPr>
            <a:cxnSpLocks/>
          </p:cNvCxnSpPr>
          <p:nvPr/>
        </p:nvCxnSpPr>
        <p:spPr>
          <a:xfrm>
            <a:off x="1766236" y="886398"/>
            <a:ext cx="5611528" cy="0"/>
          </a:xfrm>
          <a:prstGeom prst="line">
            <a:avLst/>
          </a:prstGeom>
          <a:ln>
            <a:solidFill>
              <a:srgbClr val="111E60"/>
            </a:solidFill>
          </a:ln>
        </p:spPr>
        <p:style>
          <a:lnRef idx="1">
            <a:schemeClr val="accent1"/>
          </a:lnRef>
          <a:fillRef idx="0">
            <a:schemeClr val="accent1"/>
          </a:fillRef>
          <a:effectRef idx="0">
            <a:schemeClr val="accent1"/>
          </a:effectRef>
          <a:fontRef idx="minor">
            <a:schemeClr val="tx1"/>
          </a:fontRef>
        </p:style>
      </p:cxnSp>
      <p:sp>
        <p:nvSpPr>
          <p:cNvPr id="8" name="Marcador de número de diapositiva 1">
            <a:extLst>
              <a:ext uri="{FF2B5EF4-FFF2-40B4-BE49-F238E27FC236}">
                <a16:creationId xmlns:a16="http://schemas.microsoft.com/office/drawing/2014/main" id="{EC31705E-DC52-F741-A512-8B592F15D333}"/>
              </a:ext>
            </a:extLst>
          </p:cNvPr>
          <p:cNvSpPr>
            <a:spLocks noGrp="1"/>
          </p:cNvSpPr>
          <p:nvPr>
            <p:ph type="sldNum" sz="quarter" idx="12"/>
          </p:nvPr>
        </p:nvSpPr>
        <p:spPr>
          <a:xfrm>
            <a:off x="4380886" y="6313997"/>
            <a:ext cx="382229" cy="365125"/>
          </a:xfrm>
        </p:spPr>
        <p:txBody>
          <a:bodyPr/>
          <a:lstStyle/>
          <a:p>
            <a:fld id="{66E27207-3E83-1943-8402-EB2215809602}" type="slidenum">
              <a:rPr lang="es-SV" sz="1050" smtClean="0">
                <a:solidFill>
                  <a:srgbClr val="111E60"/>
                </a:solidFill>
                <a:latin typeface="Museo Sans 500" panose="02000000000000000000" pitchFamily="2" charset="77"/>
              </a:rPr>
              <a:t>14</a:t>
            </a:fld>
            <a:endParaRPr lang="es-SV" sz="1050" dirty="0">
              <a:solidFill>
                <a:srgbClr val="111E60"/>
              </a:solidFill>
              <a:latin typeface="Museo Sans 500" panose="02000000000000000000" pitchFamily="2" charset="77"/>
            </a:endParaRPr>
          </a:p>
        </p:txBody>
      </p:sp>
      <p:graphicFrame>
        <p:nvGraphicFramePr>
          <p:cNvPr id="6" name="Objeto 8">
            <a:extLst>
              <a:ext uri="{FF2B5EF4-FFF2-40B4-BE49-F238E27FC236}">
                <a16:creationId xmlns:a16="http://schemas.microsoft.com/office/drawing/2014/main" id="{B345839F-FECB-47B5-8B19-59CF54026C06}"/>
              </a:ext>
            </a:extLst>
          </p:cNvPr>
          <p:cNvGraphicFramePr>
            <a:graphicFrameLocks noChangeAspect="1"/>
          </p:cNvGraphicFramePr>
          <p:nvPr>
            <p:extLst>
              <p:ext uri="{D42A27DB-BD31-4B8C-83A1-F6EECF244321}">
                <p14:modId xmlns:p14="http://schemas.microsoft.com/office/powerpoint/2010/main" val="330347022"/>
              </p:ext>
            </p:extLst>
          </p:nvPr>
        </p:nvGraphicFramePr>
        <p:xfrm>
          <a:off x="1127125" y="888549"/>
          <a:ext cx="6878638" cy="5561012"/>
        </p:xfrm>
        <a:graphic>
          <a:graphicData uri="http://schemas.openxmlformats.org/presentationml/2006/ole">
            <mc:AlternateContent xmlns:mc="http://schemas.openxmlformats.org/markup-compatibility/2006">
              <mc:Choice xmlns:v="urn:schemas-microsoft-com:vml" Requires="v">
                <p:oleObj spid="_x0000_s5209" name="Worksheet" r:id="rId4" imgW="11363331" imgH="9705907" progId="Excel.Sheet.12">
                  <p:embed/>
                </p:oleObj>
              </mc:Choice>
              <mc:Fallback>
                <p:oleObj name="Worksheet" r:id="rId4" imgW="11363331" imgH="9705907" progId="Excel.Sheet.12">
                  <p:embed/>
                  <p:pic>
                    <p:nvPicPr>
                      <p:cNvPr id="19462" name="Objeto 8">
                        <a:extLst>
                          <a:ext uri="{FF2B5EF4-FFF2-40B4-BE49-F238E27FC236}">
                            <a16:creationId xmlns:a16="http://schemas.microsoft.com/office/drawing/2014/main" id="{88CE1CD9-B15B-41CF-9173-FBD6D81727A9}"/>
                          </a:ext>
                        </a:extLst>
                      </p:cNvPr>
                      <p:cNvPicPr>
                        <a:picLocks noChangeAspect="1" noChangeArrowheads="1"/>
                      </p:cNvPicPr>
                      <p:nvPr/>
                    </p:nvPicPr>
                    <p:blipFill>
                      <a:blip r:embed="rId5"/>
                      <a:srcRect/>
                      <a:stretch>
                        <a:fillRect/>
                      </a:stretch>
                    </p:blipFill>
                    <p:spPr bwMode="auto">
                      <a:xfrm>
                        <a:off x="1127125" y="888549"/>
                        <a:ext cx="6878638" cy="5561012"/>
                      </a:xfrm>
                      <a:prstGeom prst="rect">
                        <a:avLst/>
                      </a:prstGeom>
                      <a:noFill/>
                      <a:ln>
                        <a:noFill/>
                      </a:ln>
                      <a:extLst/>
                    </p:spPr>
                  </p:pic>
                </p:oleObj>
              </mc:Fallback>
            </mc:AlternateContent>
          </a:graphicData>
        </a:graphic>
      </p:graphicFrame>
    </p:spTree>
    <p:extLst>
      <p:ext uri="{BB962C8B-B14F-4D97-AF65-F5344CB8AC3E}">
        <p14:creationId xmlns:p14="http://schemas.microsoft.com/office/powerpoint/2010/main" val="382120889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a:extLst>
              <a:ext uri="{FF2B5EF4-FFF2-40B4-BE49-F238E27FC236}">
                <a16:creationId xmlns:a16="http://schemas.microsoft.com/office/drawing/2014/main" id="{890DCE84-68B1-43A2-8768-5FEAA3D3E25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61" y="0"/>
            <a:ext cx="9142477" cy="6858000"/>
          </a:xfrm>
          <a:prstGeom prst="rect">
            <a:avLst/>
          </a:prstGeom>
        </p:spPr>
      </p:pic>
      <p:sp>
        <p:nvSpPr>
          <p:cNvPr id="5" name="Rectángulo 4">
            <a:extLst>
              <a:ext uri="{FF2B5EF4-FFF2-40B4-BE49-F238E27FC236}">
                <a16:creationId xmlns:a16="http://schemas.microsoft.com/office/drawing/2014/main" id="{02A7EB63-A8CC-9248-851E-BD12DCE8E9EC}"/>
              </a:ext>
            </a:extLst>
          </p:cNvPr>
          <p:cNvSpPr/>
          <p:nvPr/>
        </p:nvSpPr>
        <p:spPr>
          <a:xfrm>
            <a:off x="0" y="301622"/>
            <a:ext cx="9144000" cy="584775"/>
          </a:xfrm>
          <a:prstGeom prst="rect">
            <a:avLst/>
          </a:prstGeom>
        </p:spPr>
        <p:txBody>
          <a:bodyPr wrap="square">
            <a:spAutoFit/>
          </a:bodyPr>
          <a:lstStyle/>
          <a:p>
            <a:pPr algn="ctr">
              <a:lnSpc>
                <a:spcPct val="100000"/>
              </a:lnSpc>
              <a:spcBef>
                <a:spcPct val="0"/>
              </a:spcBef>
              <a:buFontTx/>
              <a:buNone/>
            </a:pPr>
            <a:r>
              <a:rPr lang="es-ES" altLang="es-SV" dirty="0">
                <a:solidFill>
                  <a:srgbClr val="111E60"/>
                </a:solidFill>
                <a:latin typeface="Museo Sans 900" panose="02000000000000000000" pitchFamily="2" charset="77"/>
                <a:cs typeface="Arial" panose="020B0604020202020204" pitchFamily="34" charset="0"/>
              </a:rPr>
              <a:t>Situación Financiera del SPNF, enero – diciembre 2018</a:t>
            </a:r>
          </a:p>
          <a:p>
            <a:pPr algn="ctr">
              <a:lnSpc>
                <a:spcPct val="100000"/>
              </a:lnSpc>
              <a:spcBef>
                <a:spcPct val="0"/>
              </a:spcBef>
              <a:buFontTx/>
              <a:buNone/>
            </a:pPr>
            <a:r>
              <a:rPr lang="es-ES" altLang="es-SV" sz="1400" dirty="0">
                <a:solidFill>
                  <a:srgbClr val="111E60"/>
                </a:solidFill>
                <a:latin typeface="Museo Sans 900" panose="02000000000000000000" pitchFamily="2" charset="77"/>
                <a:cs typeface="Arial" panose="020B0604020202020204" pitchFamily="34" charset="0"/>
              </a:rPr>
              <a:t>En millones de US$</a:t>
            </a:r>
          </a:p>
        </p:txBody>
      </p:sp>
      <p:cxnSp>
        <p:nvCxnSpPr>
          <p:cNvPr id="7" name="Conector recto 6">
            <a:extLst>
              <a:ext uri="{FF2B5EF4-FFF2-40B4-BE49-F238E27FC236}">
                <a16:creationId xmlns:a16="http://schemas.microsoft.com/office/drawing/2014/main" id="{5D675D84-A9E4-B14A-AE1E-BBDE406FFF35}"/>
              </a:ext>
            </a:extLst>
          </p:cNvPr>
          <p:cNvCxnSpPr>
            <a:cxnSpLocks/>
          </p:cNvCxnSpPr>
          <p:nvPr/>
        </p:nvCxnSpPr>
        <p:spPr>
          <a:xfrm>
            <a:off x="1766236" y="886398"/>
            <a:ext cx="5611528" cy="0"/>
          </a:xfrm>
          <a:prstGeom prst="line">
            <a:avLst/>
          </a:prstGeom>
          <a:ln>
            <a:solidFill>
              <a:srgbClr val="111E60"/>
            </a:solidFill>
          </a:ln>
        </p:spPr>
        <p:style>
          <a:lnRef idx="1">
            <a:schemeClr val="accent1"/>
          </a:lnRef>
          <a:fillRef idx="0">
            <a:schemeClr val="accent1"/>
          </a:fillRef>
          <a:effectRef idx="0">
            <a:schemeClr val="accent1"/>
          </a:effectRef>
          <a:fontRef idx="minor">
            <a:schemeClr val="tx1"/>
          </a:fontRef>
        </p:style>
      </p:cxnSp>
      <p:sp>
        <p:nvSpPr>
          <p:cNvPr id="8" name="Marcador de número de diapositiva 1">
            <a:extLst>
              <a:ext uri="{FF2B5EF4-FFF2-40B4-BE49-F238E27FC236}">
                <a16:creationId xmlns:a16="http://schemas.microsoft.com/office/drawing/2014/main" id="{EC31705E-DC52-F741-A512-8B592F15D333}"/>
              </a:ext>
            </a:extLst>
          </p:cNvPr>
          <p:cNvSpPr>
            <a:spLocks noGrp="1"/>
          </p:cNvSpPr>
          <p:nvPr>
            <p:ph type="sldNum" sz="quarter" idx="12"/>
          </p:nvPr>
        </p:nvSpPr>
        <p:spPr>
          <a:xfrm>
            <a:off x="4380886" y="6313997"/>
            <a:ext cx="382229" cy="365125"/>
          </a:xfrm>
        </p:spPr>
        <p:txBody>
          <a:bodyPr/>
          <a:lstStyle/>
          <a:p>
            <a:fld id="{66E27207-3E83-1943-8402-EB2215809602}" type="slidenum">
              <a:rPr lang="es-SV" sz="1050" smtClean="0">
                <a:solidFill>
                  <a:srgbClr val="111E60"/>
                </a:solidFill>
                <a:latin typeface="Museo Sans 500" panose="02000000000000000000" pitchFamily="2" charset="77"/>
              </a:rPr>
              <a:t>15</a:t>
            </a:fld>
            <a:endParaRPr lang="es-SV" sz="1050" dirty="0">
              <a:solidFill>
                <a:srgbClr val="111E60"/>
              </a:solidFill>
              <a:latin typeface="Museo Sans 500" panose="02000000000000000000" pitchFamily="2" charset="77"/>
            </a:endParaRPr>
          </a:p>
        </p:txBody>
      </p:sp>
      <p:graphicFrame>
        <p:nvGraphicFramePr>
          <p:cNvPr id="9" name="Objeto 6">
            <a:extLst>
              <a:ext uri="{FF2B5EF4-FFF2-40B4-BE49-F238E27FC236}">
                <a16:creationId xmlns:a16="http://schemas.microsoft.com/office/drawing/2014/main" id="{A0082932-2F24-41B1-9C3C-AE9DF0EF4C81}"/>
              </a:ext>
            </a:extLst>
          </p:cNvPr>
          <p:cNvGraphicFramePr>
            <a:graphicFrameLocks noChangeAspect="1"/>
          </p:cNvGraphicFramePr>
          <p:nvPr>
            <p:extLst>
              <p:ext uri="{D42A27DB-BD31-4B8C-83A1-F6EECF244321}">
                <p14:modId xmlns:p14="http://schemas.microsoft.com/office/powerpoint/2010/main" val="1716852524"/>
              </p:ext>
            </p:extLst>
          </p:nvPr>
        </p:nvGraphicFramePr>
        <p:xfrm>
          <a:off x="1222375" y="885825"/>
          <a:ext cx="6667500" cy="5521325"/>
        </p:xfrm>
        <a:graphic>
          <a:graphicData uri="http://schemas.openxmlformats.org/presentationml/2006/ole">
            <mc:AlternateContent xmlns:mc="http://schemas.openxmlformats.org/markup-compatibility/2006">
              <mc:Choice xmlns:v="urn:schemas-microsoft-com:vml" Requires="v">
                <p:oleObj spid="_x0000_s6233" name="Worksheet" r:id="rId4" imgW="11363331" imgH="9848884" progId="Excel.Sheet.12">
                  <p:embed/>
                </p:oleObj>
              </mc:Choice>
              <mc:Fallback>
                <p:oleObj name="Worksheet" r:id="rId4" imgW="11363331" imgH="9848884" progId="Excel.Sheet.12">
                  <p:embed/>
                  <p:pic>
                    <p:nvPicPr>
                      <p:cNvPr id="20486" name="Objeto 6">
                        <a:extLst>
                          <a:ext uri="{FF2B5EF4-FFF2-40B4-BE49-F238E27FC236}">
                            <a16:creationId xmlns:a16="http://schemas.microsoft.com/office/drawing/2014/main" id="{B35BF3EF-75EB-49C7-82BD-39559FE4CB57}"/>
                          </a:ext>
                        </a:extLst>
                      </p:cNvPr>
                      <p:cNvPicPr>
                        <a:picLocks noChangeAspect="1" noChangeArrowheads="1"/>
                      </p:cNvPicPr>
                      <p:nvPr/>
                    </p:nvPicPr>
                    <p:blipFill>
                      <a:blip r:embed="rId5"/>
                      <a:srcRect/>
                      <a:stretch>
                        <a:fillRect/>
                      </a:stretch>
                    </p:blipFill>
                    <p:spPr bwMode="auto">
                      <a:xfrm>
                        <a:off x="1222375" y="885825"/>
                        <a:ext cx="6667500" cy="5521325"/>
                      </a:xfrm>
                      <a:prstGeom prst="rect">
                        <a:avLst/>
                      </a:prstGeom>
                      <a:noFill/>
                      <a:ln>
                        <a:noFill/>
                      </a:ln>
                      <a:extLst/>
                    </p:spPr>
                  </p:pic>
                </p:oleObj>
              </mc:Fallback>
            </mc:AlternateContent>
          </a:graphicData>
        </a:graphic>
      </p:graphicFrame>
    </p:spTree>
    <p:extLst>
      <p:ext uri="{BB962C8B-B14F-4D97-AF65-F5344CB8AC3E}">
        <p14:creationId xmlns:p14="http://schemas.microsoft.com/office/powerpoint/2010/main" val="224865190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a:extLst>
              <a:ext uri="{FF2B5EF4-FFF2-40B4-BE49-F238E27FC236}">
                <a16:creationId xmlns:a16="http://schemas.microsoft.com/office/drawing/2014/main" id="{890DCE84-68B1-43A2-8768-5FEAA3D3E25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61" y="0"/>
            <a:ext cx="9142477" cy="6858000"/>
          </a:xfrm>
          <a:prstGeom prst="rect">
            <a:avLst/>
          </a:prstGeom>
        </p:spPr>
      </p:pic>
      <p:sp>
        <p:nvSpPr>
          <p:cNvPr id="5" name="Rectángulo 4">
            <a:extLst>
              <a:ext uri="{FF2B5EF4-FFF2-40B4-BE49-F238E27FC236}">
                <a16:creationId xmlns:a16="http://schemas.microsoft.com/office/drawing/2014/main" id="{02A7EB63-A8CC-9248-851E-BD12DCE8E9EC}"/>
              </a:ext>
            </a:extLst>
          </p:cNvPr>
          <p:cNvSpPr/>
          <p:nvPr/>
        </p:nvSpPr>
        <p:spPr>
          <a:xfrm>
            <a:off x="0" y="301622"/>
            <a:ext cx="9144000" cy="584775"/>
          </a:xfrm>
          <a:prstGeom prst="rect">
            <a:avLst/>
          </a:prstGeom>
        </p:spPr>
        <p:txBody>
          <a:bodyPr wrap="square">
            <a:spAutoFit/>
          </a:bodyPr>
          <a:lstStyle/>
          <a:p>
            <a:pPr algn="ctr">
              <a:lnSpc>
                <a:spcPct val="100000"/>
              </a:lnSpc>
              <a:spcBef>
                <a:spcPct val="0"/>
              </a:spcBef>
              <a:buFontTx/>
              <a:buNone/>
            </a:pPr>
            <a:r>
              <a:rPr lang="es-ES" altLang="es-SV" dirty="0">
                <a:solidFill>
                  <a:srgbClr val="111E60"/>
                </a:solidFill>
                <a:latin typeface="Museo Sans 900" panose="02000000000000000000" pitchFamily="2" charset="77"/>
                <a:cs typeface="Arial" panose="020B0604020202020204" pitchFamily="34" charset="0"/>
              </a:rPr>
              <a:t>Situación Financiera del SPNF, enero – diciembre 2019</a:t>
            </a:r>
          </a:p>
          <a:p>
            <a:pPr algn="ctr">
              <a:lnSpc>
                <a:spcPct val="100000"/>
              </a:lnSpc>
              <a:spcBef>
                <a:spcPct val="0"/>
              </a:spcBef>
              <a:buFontTx/>
              <a:buNone/>
            </a:pPr>
            <a:r>
              <a:rPr lang="es-ES" altLang="es-SV" sz="1400" dirty="0">
                <a:solidFill>
                  <a:srgbClr val="111E60"/>
                </a:solidFill>
                <a:latin typeface="Museo Sans 900" panose="02000000000000000000" pitchFamily="2" charset="77"/>
                <a:cs typeface="Arial" panose="020B0604020202020204" pitchFamily="34" charset="0"/>
              </a:rPr>
              <a:t>En millones de US$</a:t>
            </a:r>
          </a:p>
        </p:txBody>
      </p:sp>
      <p:cxnSp>
        <p:nvCxnSpPr>
          <p:cNvPr id="7" name="Conector recto 6">
            <a:extLst>
              <a:ext uri="{FF2B5EF4-FFF2-40B4-BE49-F238E27FC236}">
                <a16:creationId xmlns:a16="http://schemas.microsoft.com/office/drawing/2014/main" id="{5D675D84-A9E4-B14A-AE1E-BBDE406FFF35}"/>
              </a:ext>
            </a:extLst>
          </p:cNvPr>
          <p:cNvCxnSpPr>
            <a:cxnSpLocks/>
          </p:cNvCxnSpPr>
          <p:nvPr/>
        </p:nvCxnSpPr>
        <p:spPr>
          <a:xfrm>
            <a:off x="1766236" y="886398"/>
            <a:ext cx="5611528" cy="0"/>
          </a:xfrm>
          <a:prstGeom prst="line">
            <a:avLst/>
          </a:prstGeom>
          <a:ln>
            <a:solidFill>
              <a:srgbClr val="111E60"/>
            </a:solidFill>
          </a:ln>
        </p:spPr>
        <p:style>
          <a:lnRef idx="1">
            <a:schemeClr val="accent1"/>
          </a:lnRef>
          <a:fillRef idx="0">
            <a:schemeClr val="accent1"/>
          </a:fillRef>
          <a:effectRef idx="0">
            <a:schemeClr val="accent1"/>
          </a:effectRef>
          <a:fontRef idx="minor">
            <a:schemeClr val="tx1"/>
          </a:fontRef>
        </p:style>
      </p:cxnSp>
      <p:sp>
        <p:nvSpPr>
          <p:cNvPr id="8" name="Marcador de número de diapositiva 1">
            <a:extLst>
              <a:ext uri="{FF2B5EF4-FFF2-40B4-BE49-F238E27FC236}">
                <a16:creationId xmlns:a16="http://schemas.microsoft.com/office/drawing/2014/main" id="{EC31705E-DC52-F741-A512-8B592F15D333}"/>
              </a:ext>
            </a:extLst>
          </p:cNvPr>
          <p:cNvSpPr>
            <a:spLocks noGrp="1"/>
          </p:cNvSpPr>
          <p:nvPr>
            <p:ph type="sldNum" sz="quarter" idx="12"/>
          </p:nvPr>
        </p:nvSpPr>
        <p:spPr>
          <a:xfrm>
            <a:off x="4380886" y="6313997"/>
            <a:ext cx="382229" cy="365125"/>
          </a:xfrm>
        </p:spPr>
        <p:txBody>
          <a:bodyPr/>
          <a:lstStyle/>
          <a:p>
            <a:fld id="{66E27207-3E83-1943-8402-EB2215809602}" type="slidenum">
              <a:rPr lang="es-SV" sz="1050" smtClean="0">
                <a:solidFill>
                  <a:srgbClr val="111E60"/>
                </a:solidFill>
                <a:latin typeface="Museo Sans 500" panose="02000000000000000000" pitchFamily="2" charset="77"/>
              </a:rPr>
              <a:t>16</a:t>
            </a:fld>
            <a:endParaRPr lang="es-SV" sz="1050" dirty="0">
              <a:solidFill>
                <a:srgbClr val="111E60"/>
              </a:solidFill>
              <a:latin typeface="Museo Sans 500" panose="02000000000000000000" pitchFamily="2" charset="77"/>
            </a:endParaRPr>
          </a:p>
        </p:txBody>
      </p:sp>
      <p:graphicFrame>
        <p:nvGraphicFramePr>
          <p:cNvPr id="9" name="Objeto 8">
            <a:extLst>
              <a:ext uri="{FF2B5EF4-FFF2-40B4-BE49-F238E27FC236}">
                <a16:creationId xmlns:a16="http://schemas.microsoft.com/office/drawing/2014/main" id="{CF798302-4541-4FF5-90DD-E69D9A993B61}"/>
              </a:ext>
            </a:extLst>
          </p:cNvPr>
          <p:cNvGraphicFramePr>
            <a:graphicFrameLocks noChangeAspect="1"/>
          </p:cNvGraphicFramePr>
          <p:nvPr>
            <p:extLst>
              <p:ext uri="{D42A27DB-BD31-4B8C-83A1-F6EECF244321}">
                <p14:modId xmlns:p14="http://schemas.microsoft.com/office/powerpoint/2010/main" val="3327469198"/>
              </p:ext>
            </p:extLst>
          </p:nvPr>
        </p:nvGraphicFramePr>
        <p:xfrm>
          <a:off x="1138238" y="862697"/>
          <a:ext cx="6853237" cy="5571659"/>
        </p:xfrm>
        <a:graphic>
          <a:graphicData uri="http://schemas.openxmlformats.org/presentationml/2006/ole">
            <mc:AlternateContent xmlns:mc="http://schemas.openxmlformats.org/markup-compatibility/2006">
              <mc:Choice xmlns:v="urn:schemas-microsoft-com:vml" Requires="v">
                <p:oleObj spid="_x0000_s7257" name="Worksheet" r:id="rId4" imgW="11363331" imgH="9705907" progId="Excel.Sheet.12">
                  <p:embed/>
                </p:oleObj>
              </mc:Choice>
              <mc:Fallback>
                <p:oleObj name="Worksheet" r:id="rId4" imgW="11363331" imgH="9705907" progId="Excel.Sheet.12">
                  <p:embed/>
                  <p:pic>
                    <p:nvPicPr>
                      <p:cNvPr id="21510" name="Objeto 8">
                        <a:extLst>
                          <a:ext uri="{FF2B5EF4-FFF2-40B4-BE49-F238E27FC236}">
                            <a16:creationId xmlns:a16="http://schemas.microsoft.com/office/drawing/2014/main" id="{7E71987B-8029-4F4C-A93D-A28564C00BCA}"/>
                          </a:ext>
                        </a:extLst>
                      </p:cNvPr>
                      <p:cNvPicPr>
                        <a:picLocks noChangeAspect="1" noChangeArrowheads="1"/>
                      </p:cNvPicPr>
                      <p:nvPr/>
                    </p:nvPicPr>
                    <p:blipFill>
                      <a:blip r:embed="rId5"/>
                      <a:srcRect/>
                      <a:stretch>
                        <a:fillRect/>
                      </a:stretch>
                    </p:blipFill>
                    <p:spPr bwMode="auto">
                      <a:xfrm>
                        <a:off x="1138238" y="862697"/>
                        <a:ext cx="6853237" cy="5571659"/>
                      </a:xfrm>
                      <a:prstGeom prst="rect">
                        <a:avLst/>
                      </a:prstGeom>
                      <a:noFill/>
                      <a:ln>
                        <a:noFill/>
                      </a:ln>
                      <a:extLst/>
                    </p:spPr>
                  </p:pic>
                </p:oleObj>
              </mc:Fallback>
            </mc:AlternateContent>
          </a:graphicData>
        </a:graphic>
      </p:graphicFrame>
    </p:spTree>
    <p:extLst>
      <p:ext uri="{BB962C8B-B14F-4D97-AF65-F5344CB8AC3E}">
        <p14:creationId xmlns:p14="http://schemas.microsoft.com/office/powerpoint/2010/main" val="71186440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a:extLst>
              <a:ext uri="{FF2B5EF4-FFF2-40B4-BE49-F238E27FC236}">
                <a16:creationId xmlns:a16="http://schemas.microsoft.com/office/drawing/2014/main" id="{890DCE84-68B1-43A2-8768-5FEAA3D3E25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61" y="0"/>
            <a:ext cx="9142477" cy="6858000"/>
          </a:xfrm>
          <a:prstGeom prst="rect">
            <a:avLst/>
          </a:prstGeom>
        </p:spPr>
      </p:pic>
      <p:sp>
        <p:nvSpPr>
          <p:cNvPr id="5" name="Rectángulo 4">
            <a:extLst>
              <a:ext uri="{FF2B5EF4-FFF2-40B4-BE49-F238E27FC236}">
                <a16:creationId xmlns:a16="http://schemas.microsoft.com/office/drawing/2014/main" id="{02A7EB63-A8CC-9248-851E-BD12DCE8E9EC}"/>
              </a:ext>
            </a:extLst>
          </p:cNvPr>
          <p:cNvSpPr/>
          <p:nvPr/>
        </p:nvSpPr>
        <p:spPr>
          <a:xfrm>
            <a:off x="0" y="301622"/>
            <a:ext cx="9144000" cy="584775"/>
          </a:xfrm>
          <a:prstGeom prst="rect">
            <a:avLst/>
          </a:prstGeom>
        </p:spPr>
        <p:txBody>
          <a:bodyPr wrap="square">
            <a:spAutoFit/>
          </a:bodyPr>
          <a:lstStyle/>
          <a:p>
            <a:pPr algn="ctr">
              <a:lnSpc>
                <a:spcPct val="100000"/>
              </a:lnSpc>
              <a:spcBef>
                <a:spcPct val="0"/>
              </a:spcBef>
              <a:buFontTx/>
              <a:buNone/>
            </a:pPr>
            <a:r>
              <a:rPr lang="es-ES" altLang="es-SV" dirty="0">
                <a:solidFill>
                  <a:srgbClr val="111E60"/>
                </a:solidFill>
                <a:latin typeface="Museo Sans 900" panose="02000000000000000000" pitchFamily="2" charset="77"/>
                <a:cs typeface="Arial" panose="020B0604020202020204" pitchFamily="34" charset="0"/>
              </a:rPr>
              <a:t>Situación Financiera del SPNF, enero – diciembre 2020</a:t>
            </a:r>
          </a:p>
          <a:p>
            <a:pPr algn="ctr">
              <a:lnSpc>
                <a:spcPct val="100000"/>
              </a:lnSpc>
              <a:spcBef>
                <a:spcPct val="0"/>
              </a:spcBef>
              <a:buFontTx/>
              <a:buNone/>
            </a:pPr>
            <a:r>
              <a:rPr lang="es-ES" altLang="es-SV" sz="1400" dirty="0">
                <a:solidFill>
                  <a:srgbClr val="111E60"/>
                </a:solidFill>
                <a:latin typeface="Museo Sans 900" panose="02000000000000000000" pitchFamily="2" charset="77"/>
                <a:cs typeface="Arial" panose="020B0604020202020204" pitchFamily="34" charset="0"/>
              </a:rPr>
              <a:t>En millones de US$</a:t>
            </a:r>
          </a:p>
        </p:txBody>
      </p:sp>
      <p:cxnSp>
        <p:nvCxnSpPr>
          <p:cNvPr id="7" name="Conector recto 6">
            <a:extLst>
              <a:ext uri="{FF2B5EF4-FFF2-40B4-BE49-F238E27FC236}">
                <a16:creationId xmlns:a16="http://schemas.microsoft.com/office/drawing/2014/main" id="{5D675D84-A9E4-B14A-AE1E-BBDE406FFF35}"/>
              </a:ext>
            </a:extLst>
          </p:cNvPr>
          <p:cNvCxnSpPr>
            <a:cxnSpLocks/>
          </p:cNvCxnSpPr>
          <p:nvPr/>
        </p:nvCxnSpPr>
        <p:spPr>
          <a:xfrm>
            <a:off x="1766236" y="886398"/>
            <a:ext cx="5611528" cy="0"/>
          </a:xfrm>
          <a:prstGeom prst="line">
            <a:avLst/>
          </a:prstGeom>
          <a:ln>
            <a:solidFill>
              <a:srgbClr val="111E60"/>
            </a:solidFill>
          </a:ln>
        </p:spPr>
        <p:style>
          <a:lnRef idx="1">
            <a:schemeClr val="accent1"/>
          </a:lnRef>
          <a:fillRef idx="0">
            <a:schemeClr val="accent1"/>
          </a:fillRef>
          <a:effectRef idx="0">
            <a:schemeClr val="accent1"/>
          </a:effectRef>
          <a:fontRef idx="minor">
            <a:schemeClr val="tx1"/>
          </a:fontRef>
        </p:style>
      </p:cxnSp>
      <p:sp>
        <p:nvSpPr>
          <p:cNvPr id="8" name="Marcador de número de diapositiva 1">
            <a:extLst>
              <a:ext uri="{FF2B5EF4-FFF2-40B4-BE49-F238E27FC236}">
                <a16:creationId xmlns:a16="http://schemas.microsoft.com/office/drawing/2014/main" id="{EC31705E-DC52-F741-A512-8B592F15D333}"/>
              </a:ext>
            </a:extLst>
          </p:cNvPr>
          <p:cNvSpPr>
            <a:spLocks noGrp="1"/>
          </p:cNvSpPr>
          <p:nvPr>
            <p:ph type="sldNum" sz="quarter" idx="12"/>
          </p:nvPr>
        </p:nvSpPr>
        <p:spPr>
          <a:xfrm>
            <a:off x="4380886" y="6313997"/>
            <a:ext cx="382229" cy="365125"/>
          </a:xfrm>
        </p:spPr>
        <p:txBody>
          <a:bodyPr/>
          <a:lstStyle/>
          <a:p>
            <a:fld id="{66E27207-3E83-1943-8402-EB2215809602}" type="slidenum">
              <a:rPr lang="es-SV" sz="1050" smtClean="0">
                <a:solidFill>
                  <a:srgbClr val="111E60"/>
                </a:solidFill>
                <a:latin typeface="Museo Sans 500" panose="02000000000000000000" pitchFamily="2" charset="77"/>
              </a:rPr>
              <a:t>17</a:t>
            </a:fld>
            <a:endParaRPr lang="es-SV" sz="1050" dirty="0">
              <a:solidFill>
                <a:srgbClr val="111E60"/>
              </a:solidFill>
              <a:latin typeface="Museo Sans 500" panose="02000000000000000000" pitchFamily="2" charset="77"/>
            </a:endParaRPr>
          </a:p>
        </p:txBody>
      </p:sp>
      <p:graphicFrame>
        <p:nvGraphicFramePr>
          <p:cNvPr id="10" name="Objeto 8">
            <a:extLst>
              <a:ext uri="{FF2B5EF4-FFF2-40B4-BE49-F238E27FC236}">
                <a16:creationId xmlns:a16="http://schemas.microsoft.com/office/drawing/2014/main" id="{B9C9A22B-93DC-44D6-B122-096DD19136AC}"/>
              </a:ext>
            </a:extLst>
          </p:cNvPr>
          <p:cNvGraphicFramePr>
            <a:graphicFrameLocks noChangeAspect="1"/>
          </p:cNvGraphicFramePr>
          <p:nvPr>
            <p:extLst>
              <p:ext uri="{D42A27DB-BD31-4B8C-83A1-F6EECF244321}">
                <p14:modId xmlns:p14="http://schemas.microsoft.com/office/powerpoint/2010/main" val="3473162336"/>
              </p:ext>
            </p:extLst>
          </p:nvPr>
        </p:nvGraphicFramePr>
        <p:xfrm>
          <a:off x="1180214" y="920767"/>
          <a:ext cx="6783572" cy="5459560"/>
        </p:xfrm>
        <a:graphic>
          <a:graphicData uri="http://schemas.openxmlformats.org/presentationml/2006/ole">
            <mc:AlternateContent xmlns:mc="http://schemas.openxmlformats.org/markup-compatibility/2006">
              <mc:Choice xmlns:v="urn:schemas-microsoft-com:vml" Requires="v">
                <p:oleObj spid="_x0000_s8280" name="Worksheet" r:id="rId4" imgW="11411039" imgH="9610691" progId="Excel.Sheet.12">
                  <p:embed/>
                </p:oleObj>
              </mc:Choice>
              <mc:Fallback>
                <p:oleObj name="Worksheet" r:id="rId4" imgW="11411039" imgH="9610691" progId="Excel.Sheet.12">
                  <p:embed/>
                  <p:pic>
                    <p:nvPicPr>
                      <p:cNvPr id="22534" name="Objeto 8">
                        <a:extLst>
                          <a:ext uri="{FF2B5EF4-FFF2-40B4-BE49-F238E27FC236}">
                            <a16:creationId xmlns:a16="http://schemas.microsoft.com/office/drawing/2014/main" id="{A1270808-8B2F-405B-8266-F135E6F4A297}"/>
                          </a:ext>
                        </a:extLst>
                      </p:cNvPr>
                      <p:cNvPicPr>
                        <a:picLocks noChangeAspect="1" noChangeArrowheads="1"/>
                      </p:cNvPicPr>
                      <p:nvPr/>
                    </p:nvPicPr>
                    <p:blipFill>
                      <a:blip r:embed="rId5"/>
                      <a:srcRect/>
                      <a:stretch>
                        <a:fillRect/>
                      </a:stretch>
                    </p:blipFill>
                    <p:spPr bwMode="auto">
                      <a:xfrm>
                        <a:off x="1180214" y="920767"/>
                        <a:ext cx="6783572" cy="5459560"/>
                      </a:xfrm>
                      <a:prstGeom prst="rect">
                        <a:avLst/>
                      </a:prstGeom>
                      <a:noFill/>
                      <a:ln>
                        <a:noFill/>
                      </a:ln>
                      <a:extLst/>
                    </p:spPr>
                  </p:pic>
                </p:oleObj>
              </mc:Fallback>
            </mc:AlternateContent>
          </a:graphicData>
        </a:graphic>
      </p:graphicFrame>
    </p:spTree>
    <p:extLst>
      <p:ext uri="{BB962C8B-B14F-4D97-AF65-F5344CB8AC3E}">
        <p14:creationId xmlns:p14="http://schemas.microsoft.com/office/powerpoint/2010/main" val="104131093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a:extLst>
              <a:ext uri="{FF2B5EF4-FFF2-40B4-BE49-F238E27FC236}">
                <a16:creationId xmlns:a16="http://schemas.microsoft.com/office/drawing/2014/main" id="{890DCE84-68B1-43A2-8768-5FEAA3D3E25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61" y="0"/>
            <a:ext cx="9142477" cy="6858000"/>
          </a:xfrm>
          <a:prstGeom prst="rect">
            <a:avLst/>
          </a:prstGeom>
        </p:spPr>
      </p:pic>
      <p:sp>
        <p:nvSpPr>
          <p:cNvPr id="5" name="Rectángulo 4">
            <a:extLst>
              <a:ext uri="{FF2B5EF4-FFF2-40B4-BE49-F238E27FC236}">
                <a16:creationId xmlns:a16="http://schemas.microsoft.com/office/drawing/2014/main" id="{02A7EB63-A8CC-9248-851E-BD12DCE8E9EC}"/>
              </a:ext>
            </a:extLst>
          </p:cNvPr>
          <p:cNvSpPr/>
          <p:nvPr/>
        </p:nvSpPr>
        <p:spPr>
          <a:xfrm>
            <a:off x="0" y="301622"/>
            <a:ext cx="9144000" cy="584775"/>
          </a:xfrm>
          <a:prstGeom prst="rect">
            <a:avLst/>
          </a:prstGeom>
        </p:spPr>
        <p:txBody>
          <a:bodyPr wrap="square">
            <a:spAutoFit/>
          </a:bodyPr>
          <a:lstStyle/>
          <a:p>
            <a:pPr algn="ctr">
              <a:lnSpc>
                <a:spcPct val="100000"/>
              </a:lnSpc>
              <a:spcBef>
                <a:spcPct val="0"/>
              </a:spcBef>
              <a:buFontTx/>
              <a:buNone/>
            </a:pPr>
            <a:r>
              <a:rPr lang="es-ES" altLang="es-SV" dirty="0">
                <a:solidFill>
                  <a:srgbClr val="111E60"/>
                </a:solidFill>
                <a:latin typeface="Museo Sans 900" panose="02000000000000000000" pitchFamily="2" charset="77"/>
                <a:cs typeface="Arial" panose="020B0604020202020204" pitchFamily="34" charset="0"/>
              </a:rPr>
              <a:t>Situación Financiera del SPNF, enero – diciembre 2021</a:t>
            </a:r>
          </a:p>
          <a:p>
            <a:pPr algn="ctr">
              <a:lnSpc>
                <a:spcPct val="100000"/>
              </a:lnSpc>
              <a:spcBef>
                <a:spcPct val="0"/>
              </a:spcBef>
              <a:buFontTx/>
              <a:buNone/>
            </a:pPr>
            <a:r>
              <a:rPr lang="es-ES" altLang="es-SV" sz="1400" dirty="0">
                <a:solidFill>
                  <a:srgbClr val="111E60"/>
                </a:solidFill>
                <a:latin typeface="Museo Sans 900" panose="02000000000000000000" pitchFamily="2" charset="77"/>
                <a:cs typeface="Arial" panose="020B0604020202020204" pitchFamily="34" charset="0"/>
              </a:rPr>
              <a:t>En millones de US$</a:t>
            </a:r>
          </a:p>
        </p:txBody>
      </p:sp>
      <p:cxnSp>
        <p:nvCxnSpPr>
          <p:cNvPr id="7" name="Conector recto 6">
            <a:extLst>
              <a:ext uri="{FF2B5EF4-FFF2-40B4-BE49-F238E27FC236}">
                <a16:creationId xmlns:a16="http://schemas.microsoft.com/office/drawing/2014/main" id="{5D675D84-A9E4-B14A-AE1E-BBDE406FFF35}"/>
              </a:ext>
            </a:extLst>
          </p:cNvPr>
          <p:cNvCxnSpPr>
            <a:cxnSpLocks/>
          </p:cNvCxnSpPr>
          <p:nvPr/>
        </p:nvCxnSpPr>
        <p:spPr>
          <a:xfrm>
            <a:off x="1766236" y="886398"/>
            <a:ext cx="5611528" cy="0"/>
          </a:xfrm>
          <a:prstGeom prst="line">
            <a:avLst/>
          </a:prstGeom>
          <a:ln>
            <a:solidFill>
              <a:srgbClr val="111E60"/>
            </a:solidFill>
          </a:ln>
        </p:spPr>
        <p:style>
          <a:lnRef idx="1">
            <a:schemeClr val="accent1"/>
          </a:lnRef>
          <a:fillRef idx="0">
            <a:schemeClr val="accent1"/>
          </a:fillRef>
          <a:effectRef idx="0">
            <a:schemeClr val="accent1"/>
          </a:effectRef>
          <a:fontRef idx="minor">
            <a:schemeClr val="tx1"/>
          </a:fontRef>
        </p:style>
      </p:cxnSp>
      <p:sp>
        <p:nvSpPr>
          <p:cNvPr id="8" name="Marcador de número de diapositiva 1">
            <a:extLst>
              <a:ext uri="{FF2B5EF4-FFF2-40B4-BE49-F238E27FC236}">
                <a16:creationId xmlns:a16="http://schemas.microsoft.com/office/drawing/2014/main" id="{EC31705E-DC52-F741-A512-8B592F15D333}"/>
              </a:ext>
            </a:extLst>
          </p:cNvPr>
          <p:cNvSpPr>
            <a:spLocks noGrp="1"/>
          </p:cNvSpPr>
          <p:nvPr>
            <p:ph type="sldNum" sz="quarter" idx="12"/>
          </p:nvPr>
        </p:nvSpPr>
        <p:spPr>
          <a:xfrm>
            <a:off x="4380886" y="6313997"/>
            <a:ext cx="382229" cy="365125"/>
          </a:xfrm>
        </p:spPr>
        <p:txBody>
          <a:bodyPr/>
          <a:lstStyle/>
          <a:p>
            <a:fld id="{66E27207-3E83-1943-8402-EB2215809602}" type="slidenum">
              <a:rPr lang="es-SV" sz="1050" smtClean="0">
                <a:solidFill>
                  <a:srgbClr val="111E60"/>
                </a:solidFill>
                <a:latin typeface="Museo Sans 500" panose="02000000000000000000" pitchFamily="2" charset="77"/>
              </a:rPr>
              <a:t>18</a:t>
            </a:fld>
            <a:endParaRPr lang="es-SV" sz="1050" dirty="0">
              <a:solidFill>
                <a:srgbClr val="111E60"/>
              </a:solidFill>
              <a:latin typeface="Museo Sans 500" panose="02000000000000000000" pitchFamily="2" charset="77"/>
            </a:endParaRPr>
          </a:p>
        </p:txBody>
      </p:sp>
      <p:graphicFrame>
        <p:nvGraphicFramePr>
          <p:cNvPr id="10" name="Objeto 8">
            <a:extLst>
              <a:ext uri="{FF2B5EF4-FFF2-40B4-BE49-F238E27FC236}">
                <a16:creationId xmlns:a16="http://schemas.microsoft.com/office/drawing/2014/main" id="{B9C9A22B-93DC-44D6-B122-096DD19136AC}"/>
              </a:ext>
            </a:extLst>
          </p:cNvPr>
          <p:cNvGraphicFramePr>
            <a:graphicFrameLocks noChangeAspect="1"/>
          </p:cNvGraphicFramePr>
          <p:nvPr>
            <p:extLst>
              <p:ext uri="{D42A27DB-BD31-4B8C-83A1-F6EECF244321}">
                <p14:modId xmlns:p14="http://schemas.microsoft.com/office/powerpoint/2010/main" val="1668917744"/>
              </p:ext>
            </p:extLst>
          </p:nvPr>
        </p:nvGraphicFramePr>
        <p:xfrm>
          <a:off x="1147763" y="889000"/>
          <a:ext cx="6826250" cy="5510213"/>
        </p:xfrm>
        <a:graphic>
          <a:graphicData uri="http://schemas.openxmlformats.org/presentationml/2006/ole">
            <mc:AlternateContent xmlns:mc="http://schemas.openxmlformats.org/markup-compatibility/2006">
              <mc:Choice xmlns:v="urn:schemas-microsoft-com:vml" Requires="v">
                <p:oleObj spid="_x0000_s47166" name="Worksheet" r:id="rId4" imgW="11411039" imgH="9639164" progId="Excel.Sheet.12">
                  <p:embed/>
                </p:oleObj>
              </mc:Choice>
              <mc:Fallback>
                <p:oleObj name="Worksheet" r:id="rId4" imgW="11411039" imgH="9639164" progId="Excel.Sheet.12">
                  <p:embed/>
                  <p:pic>
                    <p:nvPicPr>
                      <p:cNvPr id="10" name="Objeto 8">
                        <a:extLst>
                          <a:ext uri="{FF2B5EF4-FFF2-40B4-BE49-F238E27FC236}">
                            <a16:creationId xmlns:a16="http://schemas.microsoft.com/office/drawing/2014/main" id="{B9C9A22B-93DC-44D6-B122-096DD19136AC}"/>
                          </a:ext>
                        </a:extLst>
                      </p:cNvPr>
                      <p:cNvPicPr>
                        <a:picLocks noChangeAspect="1" noChangeArrowheads="1"/>
                      </p:cNvPicPr>
                      <p:nvPr/>
                    </p:nvPicPr>
                    <p:blipFill>
                      <a:blip r:embed="rId5"/>
                      <a:srcRect/>
                      <a:stretch>
                        <a:fillRect/>
                      </a:stretch>
                    </p:blipFill>
                    <p:spPr bwMode="auto">
                      <a:xfrm>
                        <a:off x="1147763" y="889000"/>
                        <a:ext cx="6826250" cy="5510213"/>
                      </a:xfrm>
                      <a:prstGeom prst="rect">
                        <a:avLst/>
                      </a:prstGeom>
                      <a:noFill/>
                      <a:ln>
                        <a:noFill/>
                      </a:ln>
                      <a:extLst/>
                    </p:spPr>
                  </p:pic>
                </p:oleObj>
              </mc:Fallback>
            </mc:AlternateContent>
          </a:graphicData>
        </a:graphic>
      </p:graphicFrame>
    </p:spTree>
    <p:extLst>
      <p:ext uri="{BB962C8B-B14F-4D97-AF65-F5344CB8AC3E}">
        <p14:creationId xmlns:p14="http://schemas.microsoft.com/office/powerpoint/2010/main" val="266106545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a:extLst>
              <a:ext uri="{FF2B5EF4-FFF2-40B4-BE49-F238E27FC236}">
                <a16:creationId xmlns:a16="http://schemas.microsoft.com/office/drawing/2014/main" id="{890DCE84-68B1-43A2-8768-5FEAA3D3E25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61" y="0"/>
            <a:ext cx="9142477" cy="6858000"/>
          </a:xfrm>
          <a:prstGeom prst="rect">
            <a:avLst/>
          </a:prstGeom>
        </p:spPr>
      </p:pic>
      <p:sp>
        <p:nvSpPr>
          <p:cNvPr id="5" name="Rectángulo 4">
            <a:extLst>
              <a:ext uri="{FF2B5EF4-FFF2-40B4-BE49-F238E27FC236}">
                <a16:creationId xmlns:a16="http://schemas.microsoft.com/office/drawing/2014/main" id="{02A7EB63-A8CC-9248-851E-BD12DCE8E9EC}"/>
              </a:ext>
            </a:extLst>
          </p:cNvPr>
          <p:cNvSpPr/>
          <p:nvPr/>
        </p:nvSpPr>
        <p:spPr>
          <a:xfrm>
            <a:off x="0" y="301622"/>
            <a:ext cx="9144000" cy="584775"/>
          </a:xfrm>
          <a:prstGeom prst="rect">
            <a:avLst/>
          </a:prstGeom>
        </p:spPr>
        <p:txBody>
          <a:bodyPr wrap="square">
            <a:spAutoFit/>
          </a:bodyPr>
          <a:lstStyle/>
          <a:p>
            <a:pPr algn="ctr">
              <a:lnSpc>
                <a:spcPct val="100000"/>
              </a:lnSpc>
              <a:spcBef>
                <a:spcPct val="0"/>
              </a:spcBef>
              <a:buFontTx/>
              <a:buNone/>
            </a:pPr>
            <a:r>
              <a:rPr lang="es-ES" altLang="es-SV" dirty="0">
                <a:solidFill>
                  <a:srgbClr val="111E60"/>
                </a:solidFill>
                <a:latin typeface="Museo Sans 900" panose="02000000000000000000" pitchFamily="2" charset="77"/>
                <a:cs typeface="Arial" panose="020B0604020202020204" pitchFamily="34" charset="0"/>
              </a:rPr>
              <a:t>Situación Financiera del SPNF, enero – diciembre 2022</a:t>
            </a:r>
          </a:p>
          <a:p>
            <a:pPr algn="ctr">
              <a:lnSpc>
                <a:spcPct val="100000"/>
              </a:lnSpc>
              <a:spcBef>
                <a:spcPct val="0"/>
              </a:spcBef>
              <a:buFontTx/>
              <a:buNone/>
            </a:pPr>
            <a:r>
              <a:rPr lang="es-ES" altLang="es-SV" sz="1400" dirty="0">
                <a:solidFill>
                  <a:srgbClr val="111E60"/>
                </a:solidFill>
                <a:latin typeface="Museo Sans 900" panose="02000000000000000000" pitchFamily="2" charset="77"/>
                <a:cs typeface="Arial" panose="020B0604020202020204" pitchFamily="34" charset="0"/>
              </a:rPr>
              <a:t>En millones de US$</a:t>
            </a:r>
          </a:p>
        </p:txBody>
      </p:sp>
      <p:cxnSp>
        <p:nvCxnSpPr>
          <p:cNvPr id="7" name="Conector recto 6">
            <a:extLst>
              <a:ext uri="{FF2B5EF4-FFF2-40B4-BE49-F238E27FC236}">
                <a16:creationId xmlns:a16="http://schemas.microsoft.com/office/drawing/2014/main" id="{5D675D84-A9E4-B14A-AE1E-BBDE406FFF35}"/>
              </a:ext>
            </a:extLst>
          </p:cNvPr>
          <p:cNvCxnSpPr>
            <a:cxnSpLocks/>
          </p:cNvCxnSpPr>
          <p:nvPr/>
        </p:nvCxnSpPr>
        <p:spPr>
          <a:xfrm>
            <a:off x="1766236" y="886398"/>
            <a:ext cx="5611528" cy="0"/>
          </a:xfrm>
          <a:prstGeom prst="line">
            <a:avLst/>
          </a:prstGeom>
          <a:ln>
            <a:solidFill>
              <a:srgbClr val="111E60"/>
            </a:solidFill>
          </a:ln>
        </p:spPr>
        <p:style>
          <a:lnRef idx="1">
            <a:schemeClr val="accent1"/>
          </a:lnRef>
          <a:fillRef idx="0">
            <a:schemeClr val="accent1"/>
          </a:fillRef>
          <a:effectRef idx="0">
            <a:schemeClr val="accent1"/>
          </a:effectRef>
          <a:fontRef idx="minor">
            <a:schemeClr val="tx1"/>
          </a:fontRef>
        </p:style>
      </p:cxnSp>
      <p:sp>
        <p:nvSpPr>
          <p:cNvPr id="8" name="Marcador de número de diapositiva 1">
            <a:extLst>
              <a:ext uri="{FF2B5EF4-FFF2-40B4-BE49-F238E27FC236}">
                <a16:creationId xmlns:a16="http://schemas.microsoft.com/office/drawing/2014/main" id="{EC31705E-DC52-F741-A512-8B592F15D333}"/>
              </a:ext>
            </a:extLst>
          </p:cNvPr>
          <p:cNvSpPr>
            <a:spLocks noGrp="1"/>
          </p:cNvSpPr>
          <p:nvPr>
            <p:ph type="sldNum" sz="quarter" idx="12"/>
          </p:nvPr>
        </p:nvSpPr>
        <p:spPr>
          <a:xfrm>
            <a:off x="4380886" y="6313997"/>
            <a:ext cx="382229" cy="365125"/>
          </a:xfrm>
        </p:spPr>
        <p:txBody>
          <a:bodyPr/>
          <a:lstStyle/>
          <a:p>
            <a:fld id="{66E27207-3E83-1943-8402-EB2215809602}" type="slidenum">
              <a:rPr lang="es-SV" sz="1050" smtClean="0">
                <a:solidFill>
                  <a:srgbClr val="111E60"/>
                </a:solidFill>
                <a:latin typeface="Museo Sans 500" panose="02000000000000000000" pitchFamily="2" charset="77"/>
              </a:rPr>
              <a:t>19</a:t>
            </a:fld>
            <a:endParaRPr lang="es-SV" sz="1050" dirty="0">
              <a:solidFill>
                <a:srgbClr val="111E60"/>
              </a:solidFill>
              <a:latin typeface="Museo Sans 500" panose="02000000000000000000" pitchFamily="2" charset="77"/>
            </a:endParaRPr>
          </a:p>
        </p:txBody>
      </p:sp>
      <p:graphicFrame>
        <p:nvGraphicFramePr>
          <p:cNvPr id="10" name="Objeto 8">
            <a:extLst>
              <a:ext uri="{FF2B5EF4-FFF2-40B4-BE49-F238E27FC236}">
                <a16:creationId xmlns:a16="http://schemas.microsoft.com/office/drawing/2014/main" id="{B9C9A22B-93DC-44D6-B122-096DD19136AC}"/>
              </a:ext>
            </a:extLst>
          </p:cNvPr>
          <p:cNvGraphicFramePr>
            <a:graphicFrameLocks noChangeAspect="1"/>
          </p:cNvGraphicFramePr>
          <p:nvPr>
            <p:extLst>
              <p:ext uri="{D42A27DB-BD31-4B8C-83A1-F6EECF244321}">
                <p14:modId xmlns:p14="http://schemas.microsoft.com/office/powerpoint/2010/main" val="1726437947"/>
              </p:ext>
            </p:extLst>
          </p:nvPr>
        </p:nvGraphicFramePr>
        <p:xfrm>
          <a:off x="1147763" y="889000"/>
          <a:ext cx="6826250" cy="5510213"/>
        </p:xfrm>
        <a:graphic>
          <a:graphicData uri="http://schemas.openxmlformats.org/presentationml/2006/ole">
            <mc:AlternateContent xmlns:mc="http://schemas.openxmlformats.org/markup-compatibility/2006">
              <mc:Choice xmlns:v="urn:schemas-microsoft-com:vml" Requires="v">
                <p:oleObj spid="_x0000_s49175" name="Worksheet" r:id="rId4" imgW="11411039" imgH="9639164" progId="Excel.Sheet.12">
                  <p:embed/>
                </p:oleObj>
              </mc:Choice>
              <mc:Fallback>
                <p:oleObj name="Worksheet" r:id="rId4" imgW="11411039" imgH="9639164" progId="Excel.Sheet.12">
                  <p:embed/>
                  <p:pic>
                    <p:nvPicPr>
                      <p:cNvPr id="10" name="Objeto 8">
                        <a:extLst>
                          <a:ext uri="{FF2B5EF4-FFF2-40B4-BE49-F238E27FC236}">
                            <a16:creationId xmlns:a16="http://schemas.microsoft.com/office/drawing/2014/main" id="{B9C9A22B-93DC-44D6-B122-096DD19136AC}"/>
                          </a:ext>
                        </a:extLst>
                      </p:cNvPr>
                      <p:cNvPicPr>
                        <a:picLocks noChangeAspect="1" noChangeArrowheads="1"/>
                      </p:cNvPicPr>
                      <p:nvPr/>
                    </p:nvPicPr>
                    <p:blipFill>
                      <a:blip r:embed="rId5"/>
                      <a:srcRect/>
                      <a:stretch>
                        <a:fillRect/>
                      </a:stretch>
                    </p:blipFill>
                    <p:spPr bwMode="auto">
                      <a:xfrm>
                        <a:off x="1147763" y="889000"/>
                        <a:ext cx="6826250" cy="5510213"/>
                      </a:xfrm>
                      <a:prstGeom prst="rect">
                        <a:avLst/>
                      </a:prstGeom>
                      <a:noFill/>
                      <a:ln>
                        <a:noFill/>
                      </a:ln>
                      <a:extLst/>
                    </p:spPr>
                  </p:pic>
                </p:oleObj>
              </mc:Fallback>
            </mc:AlternateContent>
          </a:graphicData>
        </a:graphic>
      </p:graphicFrame>
    </p:spTree>
    <p:extLst>
      <p:ext uri="{BB962C8B-B14F-4D97-AF65-F5344CB8AC3E}">
        <p14:creationId xmlns:p14="http://schemas.microsoft.com/office/powerpoint/2010/main" val="429330649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a:extLst>
              <a:ext uri="{FF2B5EF4-FFF2-40B4-BE49-F238E27FC236}">
                <a16:creationId xmlns:a16="http://schemas.microsoft.com/office/drawing/2014/main" id="{890DCE84-68B1-43A2-8768-5FEAA3D3E25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61" y="0"/>
            <a:ext cx="9142477" cy="6858000"/>
          </a:xfrm>
          <a:prstGeom prst="rect">
            <a:avLst/>
          </a:prstGeom>
        </p:spPr>
      </p:pic>
      <p:sp>
        <p:nvSpPr>
          <p:cNvPr id="4" name="Rectángulo 3">
            <a:extLst>
              <a:ext uri="{FF2B5EF4-FFF2-40B4-BE49-F238E27FC236}">
                <a16:creationId xmlns:a16="http://schemas.microsoft.com/office/drawing/2014/main" id="{0E77FAFE-909A-8246-95CB-E1AAC3C16B80}"/>
              </a:ext>
            </a:extLst>
          </p:cNvPr>
          <p:cNvSpPr/>
          <p:nvPr/>
        </p:nvSpPr>
        <p:spPr>
          <a:xfrm>
            <a:off x="0" y="2736502"/>
            <a:ext cx="9144000" cy="1261884"/>
          </a:xfrm>
          <a:prstGeom prst="rect">
            <a:avLst/>
          </a:prstGeom>
          <a:ln>
            <a:noFill/>
          </a:ln>
        </p:spPr>
        <p:txBody>
          <a:bodyPr wrap="square">
            <a:spAutoFit/>
          </a:bodyPr>
          <a:lstStyle/>
          <a:p>
            <a:pPr algn="ctr">
              <a:lnSpc>
                <a:spcPct val="100000"/>
              </a:lnSpc>
              <a:spcBef>
                <a:spcPct val="0"/>
              </a:spcBef>
              <a:buFontTx/>
              <a:buNone/>
            </a:pPr>
            <a:r>
              <a:rPr lang="es-SV" altLang="es-SV" sz="2000" b="1" dirty="0">
                <a:solidFill>
                  <a:srgbClr val="111E60"/>
                </a:solidFill>
                <a:latin typeface="Bembo Std" panose="02020605060306020A03" pitchFamily="18" charset="0"/>
                <a:cs typeface="Arial" panose="020B0604020202020204" pitchFamily="34" charset="0"/>
              </a:rPr>
              <a:t>ESTADISTICAS BASICAS SOBRE LAS FINANZAS PUBLICAS</a:t>
            </a:r>
          </a:p>
          <a:p>
            <a:pPr algn="ctr">
              <a:lnSpc>
                <a:spcPct val="100000"/>
              </a:lnSpc>
              <a:spcBef>
                <a:spcPct val="0"/>
              </a:spcBef>
              <a:buFontTx/>
              <a:buNone/>
            </a:pPr>
            <a:r>
              <a:rPr lang="es-ES" altLang="es-SV" sz="2000" b="1" dirty="0">
                <a:solidFill>
                  <a:srgbClr val="111E60"/>
                </a:solidFill>
                <a:latin typeface="Bembo Std" panose="02020605060306020A03" pitchFamily="18" charset="0"/>
                <a:cs typeface="Arial" panose="020B0604020202020204" pitchFamily="34" charset="0"/>
              </a:rPr>
              <a:t>a diciembre de 2022 </a:t>
            </a:r>
            <a:endParaRPr lang="es-SV" altLang="es-SV" sz="2000" b="1" dirty="0">
              <a:solidFill>
                <a:srgbClr val="111E60"/>
              </a:solidFill>
              <a:latin typeface="Bembo Std" panose="02020605060306020A03" pitchFamily="18" charset="0"/>
              <a:cs typeface="Arial" panose="020B0604020202020204" pitchFamily="34" charset="0"/>
            </a:endParaRPr>
          </a:p>
          <a:p>
            <a:pPr algn="ctr">
              <a:lnSpc>
                <a:spcPct val="100000"/>
              </a:lnSpc>
              <a:spcBef>
                <a:spcPct val="0"/>
              </a:spcBef>
              <a:buFontTx/>
              <a:buNone/>
            </a:pPr>
            <a:endParaRPr lang="es-SV" altLang="es-SV" b="1" dirty="0">
              <a:solidFill>
                <a:srgbClr val="313945"/>
              </a:solidFill>
              <a:latin typeface="Bembo Std" panose="02020605060306020A03" pitchFamily="18" charset="0"/>
              <a:cs typeface="Arial" panose="020B0604020202020204" pitchFamily="34" charset="0"/>
            </a:endParaRPr>
          </a:p>
          <a:p>
            <a:pPr algn="ctr">
              <a:lnSpc>
                <a:spcPct val="100000"/>
              </a:lnSpc>
              <a:spcBef>
                <a:spcPct val="0"/>
              </a:spcBef>
              <a:buFontTx/>
              <a:buNone/>
            </a:pPr>
            <a:r>
              <a:rPr lang="es-SV" altLang="es-SV" dirty="0">
                <a:solidFill>
                  <a:srgbClr val="313945"/>
                </a:solidFill>
                <a:latin typeface="Bembo Std" panose="02020605060306020A03" pitchFamily="18" charset="0"/>
                <a:cs typeface="Arial" panose="020B0604020202020204" pitchFamily="34" charset="0"/>
              </a:rPr>
              <a:t>DIRECCION DE POLITICA ECONOMICA Y FISCAL</a:t>
            </a:r>
          </a:p>
        </p:txBody>
      </p:sp>
      <p:sp>
        <p:nvSpPr>
          <p:cNvPr id="5" name="Rectángulo 4">
            <a:extLst>
              <a:ext uri="{FF2B5EF4-FFF2-40B4-BE49-F238E27FC236}">
                <a16:creationId xmlns:a16="http://schemas.microsoft.com/office/drawing/2014/main" id="{0199129E-6F3B-4820-B11C-E8A40FD79C98}"/>
              </a:ext>
            </a:extLst>
          </p:cNvPr>
          <p:cNvSpPr>
            <a:spLocks noChangeArrowheads="1"/>
          </p:cNvSpPr>
          <p:nvPr/>
        </p:nvSpPr>
        <p:spPr bwMode="auto">
          <a:xfrm>
            <a:off x="11113" y="5711825"/>
            <a:ext cx="9144000"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eaLnBrk="1" hangingPunct="1">
              <a:lnSpc>
                <a:spcPct val="100000"/>
              </a:lnSpc>
              <a:spcBef>
                <a:spcPct val="0"/>
              </a:spcBef>
              <a:buFontTx/>
              <a:buNone/>
            </a:pPr>
            <a:endParaRPr lang="es-SV" altLang="es-SV" sz="1800" b="1" dirty="0">
              <a:solidFill>
                <a:srgbClr val="313945"/>
              </a:solidFill>
              <a:latin typeface="Bembo Std"/>
              <a:cs typeface="Arial" panose="020B0604020202020204" pitchFamily="34" charset="0"/>
            </a:endParaRPr>
          </a:p>
          <a:p>
            <a:pPr algn="ctr" eaLnBrk="1" hangingPunct="1">
              <a:lnSpc>
                <a:spcPct val="100000"/>
              </a:lnSpc>
              <a:spcBef>
                <a:spcPct val="0"/>
              </a:spcBef>
              <a:buFontTx/>
              <a:buNone/>
            </a:pPr>
            <a:r>
              <a:rPr lang="es-SV" altLang="es-SV" sz="1800" dirty="0">
                <a:solidFill>
                  <a:srgbClr val="313945"/>
                </a:solidFill>
                <a:latin typeface="Bembo Std"/>
                <a:cs typeface="Arial" panose="020B0604020202020204" pitchFamily="34" charset="0"/>
              </a:rPr>
              <a:t>San Salvador, 4 de mayo de 2023</a:t>
            </a:r>
          </a:p>
        </p:txBody>
      </p:sp>
    </p:spTree>
    <p:extLst>
      <p:ext uri="{BB962C8B-B14F-4D97-AF65-F5344CB8AC3E}">
        <p14:creationId xmlns:p14="http://schemas.microsoft.com/office/powerpoint/2010/main" val="96074252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a:extLst>
              <a:ext uri="{FF2B5EF4-FFF2-40B4-BE49-F238E27FC236}">
                <a16:creationId xmlns:a16="http://schemas.microsoft.com/office/drawing/2014/main" id="{890DCE84-68B1-43A2-8768-5FEAA3D3E25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61" y="0"/>
            <a:ext cx="9142477" cy="6858000"/>
          </a:xfrm>
          <a:prstGeom prst="rect">
            <a:avLst/>
          </a:prstGeom>
        </p:spPr>
      </p:pic>
      <p:sp>
        <p:nvSpPr>
          <p:cNvPr id="5" name="Rectángulo 4">
            <a:extLst>
              <a:ext uri="{FF2B5EF4-FFF2-40B4-BE49-F238E27FC236}">
                <a16:creationId xmlns:a16="http://schemas.microsoft.com/office/drawing/2014/main" id="{02A7EB63-A8CC-9248-851E-BD12DCE8E9EC}"/>
              </a:ext>
            </a:extLst>
          </p:cNvPr>
          <p:cNvSpPr/>
          <p:nvPr/>
        </p:nvSpPr>
        <p:spPr>
          <a:xfrm>
            <a:off x="0" y="301622"/>
            <a:ext cx="9144000" cy="584775"/>
          </a:xfrm>
          <a:prstGeom prst="rect">
            <a:avLst/>
          </a:prstGeom>
        </p:spPr>
        <p:txBody>
          <a:bodyPr wrap="square">
            <a:spAutoFit/>
          </a:bodyPr>
          <a:lstStyle/>
          <a:p>
            <a:pPr algn="ctr">
              <a:lnSpc>
                <a:spcPct val="100000"/>
              </a:lnSpc>
              <a:spcBef>
                <a:spcPct val="0"/>
              </a:spcBef>
              <a:buFontTx/>
              <a:buNone/>
            </a:pPr>
            <a:r>
              <a:rPr lang="es-ES" altLang="es-SV" dirty="0">
                <a:solidFill>
                  <a:srgbClr val="111E60"/>
                </a:solidFill>
                <a:latin typeface="Museo Sans 900" panose="02000000000000000000" pitchFamily="2" charset="77"/>
                <a:cs typeface="Arial" panose="020B0604020202020204" pitchFamily="34" charset="0"/>
              </a:rPr>
              <a:t>Situación Financiera del SPNF, enero – diciembre 2022</a:t>
            </a:r>
          </a:p>
          <a:p>
            <a:pPr algn="ctr">
              <a:lnSpc>
                <a:spcPct val="100000"/>
              </a:lnSpc>
              <a:spcBef>
                <a:spcPct val="0"/>
              </a:spcBef>
              <a:buFontTx/>
              <a:buNone/>
            </a:pPr>
            <a:r>
              <a:rPr lang="es-ES" altLang="es-SV" sz="1400" dirty="0">
                <a:solidFill>
                  <a:srgbClr val="111E60"/>
                </a:solidFill>
                <a:latin typeface="Museo Sans 900" panose="02000000000000000000" pitchFamily="2" charset="77"/>
                <a:cs typeface="Arial" panose="020B0604020202020204" pitchFamily="34" charset="0"/>
              </a:rPr>
              <a:t>En porcentajes del PIB</a:t>
            </a:r>
          </a:p>
        </p:txBody>
      </p:sp>
      <p:cxnSp>
        <p:nvCxnSpPr>
          <p:cNvPr id="7" name="Conector recto 6">
            <a:extLst>
              <a:ext uri="{FF2B5EF4-FFF2-40B4-BE49-F238E27FC236}">
                <a16:creationId xmlns:a16="http://schemas.microsoft.com/office/drawing/2014/main" id="{5D675D84-A9E4-B14A-AE1E-BBDE406FFF35}"/>
              </a:ext>
            </a:extLst>
          </p:cNvPr>
          <p:cNvCxnSpPr>
            <a:cxnSpLocks/>
          </p:cNvCxnSpPr>
          <p:nvPr/>
        </p:nvCxnSpPr>
        <p:spPr>
          <a:xfrm>
            <a:off x="1766236" y="886398"/>
            <a:ext cx="5611528" cy="0"/>
          </a:xfrm>
          <a:prstGeom prst="line">
            <a:avLst/>
          </a:prstGeom>
          <a:ln>
            <a:solidFill>
              <a:srgbClr val="111E60"/>
            </a:solidFill>
          </a:ln>
        </p:spPr>
        <p:style>
          <a:lnRef idx="1">
            <a:schemeClr val="accent1"/>
          </a:lnRef>
          <a:fillRef idx="0">
            <a:schemeClr val="accent1"/>
          </a:fillRef>
          <a:effectRef idx="0">
            <a:schemeClr val="accent1"/>
          </a:effectRef>
          <a:fontRef idx="minor">
            <a:schemeClr val="tx1"/>
          </a:fontRef>
        </p:style>
      </p:cxnSp>
      <p:sp>
        <p:nvSpPr>
          <p:cNvPr id="8" name="Marcador de número de diapositiva 1">
            <a:extLst>
              <a:ext uri="{FF2B5EF4-FFF2-40B4-BE49-F238E27FC236}">
                <a16:creationId xmlns:a16="http://schemas.microsoft.com/office/drawing/2014/main" id="{EC31705E-DC52-F741-A512-8B592F15D333}"/>
              </a:ext>
            </a:extLst>
          </p:cNvPr>
          <p:cNvSpPr>
            <a:spLocks noGrp="1"/>
          </p:cNvSpPr>
          <p:nvPr>
            <p:ph type="sldNum" sz="quarter" idx="12"/>
          </p:nvPr>
        </p:nvSpPr>
        <p:spPr>
          <a:xfrm>
            <a:off x="4380886" y="6313997"/>
            <a:ext cx="382229" cy="365125"/>
          </a:xfrm>
        </p:spPr>
        <p:txBody>
          <a:bodyPr/>
          <a:lstStyle/>
          <a:p>
            <a:fld id="{66E27207-3E83-1943-8402-EB2215809602}" type="slidenum">
              <a:rPr lang="es-SV" sz="1050" smtClean="0">
                <a:solidFill>
                  <a:srgbClr val="111E60"/>
                </a:solidFill>
                <a:latin typeface="Museo Sans 500" panose="02000000000000000000" pitchFamily="2" charset="77"/>
              </a:rPr>
              <a:t>20</a:t>
            </a:fld>
            <a:endParaRPr lang="es-SV" sz="1050" dirty="0">
              <a:solidFill>
                <a:srgbClr val="111E60"/>
              </a:solidFill>
              <a:latin typeface="Museo Sans 500" panose="02000000000000000000" pitchFamily="2" charset="77"/>
            </a:endParaRPr>
          </a:p>
        </p:txBody>
      </p:sp>
      <p:graphicFrame>
        <p:nvGraphicFramePr>
          <p:cNvPr id="10" name="Objeto 8">
            <a:extLst>
              <a:ext uri="{FF2B5EF4-FFF2-40B4-BE49-F238E27FC236}">
                <a16:creationId xmlns:a16="http://schemas.microsoft.com/office/drawing/2014/main" id="{A058B29F-4A92-4983-B09C-1091F150E32A}"/>
              </a:ext>
            </a:extLst>
          </p:cNvPr>
          <p:cNvGraphicFramePr>
            <a:graphicFrameLocks noChangeAspect="1"/>
          </p:cNvGraphicFramePr>
          <p:nvPr>
            <p:extLst>
              <p:ext uri="{D42A27DB-BD31-4B8C-83A1-F6EECF244321}">
                <p14:modId xmlns:p14="http://schemas.microsoft.com/office/powerpoint/2010/main" val="1735346649"/>
              </p:ext>
            </p:extLst>
          </p:nvPr>
        </p:nvGraphicFramePr>
        <p:xfrm>
          <a:off x="1147763" y="889000"/>
          <a:ext cx="6826250" cy="5487988"/>
        </p:xfrm>
        <a:graphic>
          <a:graphicData uri="http://schemas.openxmlformats.org/presentationml/2006/ole">
            <mc:AlternateContent xmlns:mc="http://schemas.openxmlformats.org/markup-compatibility/2006">
              <mc:Choice xmlns:v="urn:schemas-microsoft-com:vml" Requires="v">
                <p:oleObj spid="_x0000_s48186" name="Worksheet" r:id="rId4" imgW="11411039" imgH="9601200" progId="Excel.Sheet.12">
                  <p:embed/>
                </p:oleObj>
              </mc:Choice>
              <mc:Fallback>
                <p:oleObj name="Worksheet" r:id="rId4" imgW="11411039" imgH="9601200" progId="Excel.Sheet.12">
                  <p:embed/>
                  <p:pic>
                    <p:nvPicPr>
                      <p:cNvPr id="10" name="Objeto 8">
                        <a:extLst>
                          <a:ext uri="{FF2B5EF4-FFF2-40B4-BE49-F238E27FC236}">
                            <a16:creationId xmlns:a16="http://schemas.microsoft.com/office/drawing/2014/main" id="{B9C9A22B-93DC-44D6-B122-096DD19136AC}"/>
                          </a:ext>
                        </a:extLst>
                      </p:cNvPr>
                      <p:cNvPicPr>
                        <a:picLocks noChangeAspect="1" noChangeArrowheads="1"/>
                      </p:cNvPicPr>
                      <p:nvPr/>
                    </p:nvPicPr>
                    <p:blipFill>
                      <a:blip r:embed="rId5"/>
                      <a:srcRect/>
                      <a:stretch>
                        <a:fillRect/>
                      </a:stretch>
                    </p:blipFill>
                    <p:spPr bwMode="auto">
                      <a:xfrm>
                        <a:off x="1147763" y="889000"/>
                        <a:ext cx="6826250" cy="5487988"/>
                      </a:xfrm>
                      <a:prstGeom prst="rect">
                        <a:avLst/>
                      </a:prstGeom>
                      <a:noFill/>
                      <a:ln>
                        <a:noFill/>
                      </a:ln>
                      <a:extLst/>
                    </p:spPr>
                  </p:pic>
                </p:oleObj>
              </mc:Fallback>
            </mc:AlternateContent>
          </a:graphicData>
        </a:graphic>
      </p:graphicFrame>
    </p:spTree>
    <p:extLst>
      <p:ext uri="{BB962C8B-B14F-4D97-AF65-F5344CB8AC3E}">
        <p14:creationId xmlns:p14="http://schemas.microsoft.com/office/powerpoint/2010/main" val="3711568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a:extLst>
              <a:ext uri="{FF2B5EF4-FFF2-40B4-BE49-F238E27FC236}">
                <a16:creationId xmlns:a16="http://schemas.microsoft.com/office/drawing/2014/main" id="{890DCE84-68B1-43A2-8768-5FEAA3D3E25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61" y="0"/>
            <a:ext cx="9142477" cy="6858000"/>
          </a:xfrm>
          <a:prstGeom prst="rect">
            <a:avLst/>
          </a:prstGeom>
        </p:spPr>
      </p:pic>
      <p:sp>
        <p:nvSpPr>
          <p:cNvPr id="5" name="Rectángulo 4">
            <a:extLst>
              <a:ext uri="{FF2B5EF4-FFF2-40B4-BE49-F238E27FC236}">
                <a16:creationId xmlns:a16="http://schemas.microsoft.com/office/drawing/2014/main" id="{02A7EB63-A8CC-9248-851E-BD12DCE8E9EC}"/>
              </a:ext>
            </a:extLst>
          </p:cNvPr>
          <p:cNvSpPr/>
          <p:nvPr/>
        </p:nvSpPr>
        <p:spPr>
          <a:xfrm>
            <a:off x="0" y="253997"/>
            <a:ext cx="9144000" cy="584775"/>
          </a:xfrm>
          <a:prstGeom prst="rect">
            <a:avLst/>
          </a:prstGeom>
        </p:spPr>
        <p:txBody>
          <a:bodyPr wrap="square">
            <a:spAutoFit/>
          </a:bodyPr>
          <a:lstStyle/>
          <a:p>
            <a:pPr algn="ctr">
              <a:lnSpc>
                <a:spcPct val="100000"/>
              </a:lnSpc>
              <a:spcBef>
                <a:spcPct val="0"/>
              </a:spcBef>
              <a:buFontTx/>
              <a:buNone/>
            </a:pPr>
            <a:r>
              <a:rPr lang="es-ES" altLang="es-SV" dirty="0">
                <a:solidFill>
                  <a:srgbClr val="111E60"/>
                </a:solidFill>
                <a:latin typeface="Museo Sans 900" panose="02000000000000000000" pitchFamily="2" charset="77"/>
                <a:cs typeface="Arial" panose="020B0604020202020204" pitchFamily="34" charset="0"/>
              </a:rPr>
              <a:t>Ingresos y gastos del Gobierno Central, 2017 – 2022</a:t>
            </a:r>
          </a:p>
          <a:p>
            <a:pPr algn="ctr">
              <a:lnSpc>
                <a:spcPct val="100000"/>
              </a:lnSpc>
              <a:spcBef>
                <a:spcPct val="0"/>
              </a:spcBef>
              <a:buFontTx/>
              <a:buNone/>
            </a:pPr>
            <a:r>
              <a:rPr lang="es-ES" altLang="es-SV" sz="1400" dirty="0">
                <a:solidFill>
                  <a:srgbClr val="111E60"/>
                </a:solidFill>
                <a:latin typeface="Museo Sans 900" panose="02000000000000000000" pitchFamily="2" charset="77"/>
                <a:cs typeface="Arial" panose="020B0604020202020204" pitchFamily="34" charset="0"/>
              </a:rPr>
              <a:t>En millones de US$</a:t>
            </a:r>
          </a:p>
        </p:txBody>
      </p:sp>
      <p:cxnSp>
        <p:nvCxnSpPr>
          <p:cNvPr id="7" name="Conector recto 6">
            <a:extLst>
              <a:ext uri="{FF2B5EF4-FFF2-40B4-BE49-F238E27FC236}">
                <a16:creationId xmlns:a16="http://schemas.microsoft.com/office/drawing/2014/main" id="{5D675D84-A9E4-B14A-AE1E-BBDE406FFF35}"/>
              </a:ext>
            </a:extLst>
          </p:cNvPr>
          <p:cNvCxnSpPr>
            <a:cxnSpLocks/>
          </p:cNvCxnSpPr>
          <p:nvPr/>
        </p:nvCxnSpPr>
        <p:spPr>
          <a:xfrm>
            <a:off x="1766236" y="886398"/>
            <a:ext cx="5611528" cy="0"/>
          </a:xfrm>
          <a:prstGeom prst="line">
            <a:avLst/>
          </a:prstGeom>
          <a:ln>
            <a:solidFill>
              <a:srgbClr val="111E60"/>
            </a:solidFill>
          </a:ln>
        </p:spPr>
        <p:style>
          <a:lnRef idx="1">
            <a:schemeClr val="accent1"/>
          </a:lnRef>
          <a:fillRef idx="0">
            <a:schemeClr val="accent1"/>
          </a:fillRef>
          <a:effectRef idx="0">
            <a:schemeClr val="accent1"/>
          </a:effectRef>
          <a:fontRef idx="minor">
            <a:schemeClr val="tx1"/>
          </a:fontRef>
        </p:style>
      </p:cxnSp>
      <p:sp>
        <p:nvSpPr>
          <p:cNvPr id="8" name="Marcador de número de diapositiva 1">
            <a:extLst>
              <a:ext uri="{FF2B5EF4-FFF2-40B4-BE49-F238E27FC236}">
                <a16:creationId xmlns:a16="http://schemas.microsoft.com/office/drawing/2014/main" id="{EC31705E-DC52-F741-A512-8B592F15D333}"/>
              </a:ext>
            </a:extLst>
          </p:cNvPr>
          <p:cNvSpPr>
            <a:spLocks noGrp="1"/>
          </p:cNvSpPr>
          <p:nvPr>
            <p:ph type="sldNum" sz="quarter" idx="12"/>
          </p:nvPr>
        </p:nvSpPr>
        <p:spPr>
          <a:xfrm>
            <a:off x="4380886" y="6313997"/>
            <a:ext cx="382229" cy="365125"/>
          </a:xfrm>
        </p:spPr>
        <p:txBody>
          <a:bodyPr/>
          <a:lstStyle/>
          <a:p>
            <a:fld id="{66E27207-3E83-1943-8402-EB2215809602}" type="slidenum">
              <a:rPr lang="es-SV" sz="1050" smtClean="0">
                <a:solidFill>
                  <a:srgbClr val="111E60"/>
                </a:solidFill>
                <a:latin typeface="Museo Sans 500" panose="02000000000000000000" pitchFamily="2" charset="77"/>
              </a:rPr>
              <a:t>21</a:t>
            </a:fld>
            <a:endParaRPr lang="es-SV" sz="1050" dirty="0">
              <a:solidFill>
                <a:srgbClr val="111E60"/>
              </a:solidFill>
              <a:latin typeface="Museo Sans 500" panose="02000000000000000000" pitchFamily="2" charset="77"/>
            </a:endParaRPr>
          </a:p>
        </p:txBody>
      </p:sp>
      <p:graphicFrame>
        <p:nvGraphicFramePr>
          <p:cNvPr id="9" name="Objeto 6">
            <a:extLst>
              <a:ext uri="{FF2B5EF4-FFF2-40B4-BE49-F238E27FC236}">
                <a16:creationId xmlns:a16="http://schemas.microsoft.com/office/drawing/2014/main" id="{D34ACE98-3EAB-47A0-BD3C-8F43267491D7}"/>
              </a:ext>
            </a:extLst>
          </p:cNvPr>
          <p:cNvGraphicFramePr>
            <a:graphicFrameLocks noChangeAspect="1"/>
          </p:cNvGraphicFramePr>
          <p:nvPr>
            <p:extLst>
              <p:ext uri="{D42A27DB-BD31-4B8C-83A1-F6EECF244321}">
                <p14:modId xmlns:p14="http://schemas.microsoft.com/office/powerpoint/2010/main" val="754944652"/>
              </p:ext>
            </p:extLst>
          </p:nvPr>
        </p:nvGraphicFramePr>
        <p:xfrm>
          <a:off x="2000250" y="919163"/>
          <a:ext cx="5159375" cy="5424487"/>
        </p:xfrm>
        <a:graphic>
          <a:graphicData uri="http://schemas.openxmlformats.org/presentationml/2006/ole">
            <mc:AlternateContent xmlns:mc="http://schemas.openxmlformats.org/markup-compatibility/2006">
              <mc:Choice xmlns:v="urn:schemas-microsoft-com:vml" Requires="v">
                <p:oleObj spid="_x0000_s10331" name="Worksheet" r:id="rId4" imgW="7391349" imgH="10277509" progId="Excel.Sheet.12">
                  <p:embed/>
                </p:oleObj>
              </mc:Choice>
              <mc:Fallback>
                <p:oleObj name="Worksheet" r:id="rId4" imgW="7391349" imgH="10277509" progId="Excel.Sheet.12">
                  <p:embed/>
                  <p:pic>
                    <p:nvPicPr>
                      <p:cNvPr id="24582" name="Objeto 6">
                        <a:extLst>
                          <a:ext uri="{FF2B5EF4-FFF2-40B4-BE49-F238E27FC236}">
                            <a16:creationId xmlns:a16="http://schemas.microsoft.com/office/drawing/2014/main" id="{57CA271F-E98C-41C4-9577-BDD5F47F3208}"/>
                          </a:ext>
                        </a:extLst>
                      </p:cNvPr>
                      <p:cNvPicPr>
                        <a:picLocks noChangeAspect="1" noChangeArrowheads="1"/>
                      </p:cNvPicPr>
                      <p:nvPr/>
                    </p:nvPicPr>
                    <p:blipFill>
                      <a:blip r:embed="rId5"/>
                      <a:srcRect/>
                      <a:stretch>
                        <a:fillRect/>
                      </a:stretch>
                    </p:blipFill>
                    <p:spPr bwMode="auto">
                      <a:xfrm>
                        <a:off x="2000250" y="919163"/>
                        <a:ext cx="5159375" cy="5424487"/>
                      </a:xfrm>
                      <a:prstGeom prst="rect">
                        <a:avLst/>
                      </a:prstGeom>
                      <a:noFill/>
                      <a:ln>
                        <a:noFill/>
                      </a:ln>
                      <a:extLst/>
                    </p:spPr>
                  </p:pic>
                </p:oleObj>
              </mc:Fallback>
            </mc:AlternateContent>
          </a:graphicData>
        </a:graphic>
      </p:graphicFrame>
    </p:spTree>
    <p:extLst>
      <p:ext uri="{BB962C8B-B14F-4D97-AF65-F5344CB8AC3E}">
        <p14:creationId xmlns:p14="http://schemas.microsoft.com/office/powerpoint/2010/main" val="274593432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a:extLst>
              <a:ext uri="{FF2B5EF4-FFF2-40B4-BE49-F238E27FC236}">
                <a16:creationId xmlns:a16="http://schemas.microsoft.com/office/drawing/2014/main" id="{890DCE84-68B1-43A2-8768-5FEAA3D3E25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61" y="0"/>
            <a:ext cx="9142477" cy="6858000"/>
          </a:xfrm>
          <a:prstGeom prst="rect">
            <a:avLst/>
          </a:prstGeom>
        </p:spPr>
      </p:pic>
      <p:sp>
        <p:nvSpPr>
          <p:cNvPr id="5" name="Rectángulo 4">
            <a:extLst>
              <a:ext uri="{FF2B5EF4-FFF2-40B4-BE49-F238E27FC236}">
                <a16:creationId xmlns:a16="http://schemas.microsoft.com/office/drawing/2014/main" id="{02A7EB63-A8CC-9248-851E-BD12DCE8E9EC}"/>
              </a:ext>
            </a:extLst>
          </p:cNvPr>
          <p:cNvSpPr/>
          <p:nvPr/>
        </p:nvSpPr>
        <p:spPr>
          <a:xfrm>
            <a:off x="0" y="301622"/>
            <a:ext cx="9144000" cy="584775"/>
          </a:xfrm>
          <a:prstGeom prst="rect">
            <a:avLst/>
          </a:prstGeom>
        </p:spPr>
        <p:txBody>
          <a:bodyPr wrap="square">
            <a:spAutoFit/>
          </a:bodyPr>
          <a:lstStyle/>
          <a:p>
            <a:pPr algn="ctr">
              <a:lnSpc>
                <a:spcPct val="100000"/>
              </a:lnSpc>
              <a:spcBef>
                <a:spcPct val="0"/>
              </a:spcBef>
              <a:buFontTx/>
              <a:buNone/>
            </a:pPr>
            <a:r>
              <a:rPr lang="es-ES" altLang="es-SV" dirty="0">
                <a:solidFill>
                  <a:srgbClr val="111E60"/>
                </a:solidFill>
                <a:latin typeface="Museo Sans 900" panose="02000000000000000000" pitchFamily="2" charset="77"/>
                <a:cs typeface="Arial" panose="020B0604020202020204" pitchFamily="34" charset="0"/>
              </a:rPr>
              <a:t>Ingresos y gastos del Gobierno Central, enero – diciembre de 2017</a:t>
            </a:r>
          </a:p>
          <a:p>
            <a:pPr algn="ctr">
              <a:lnSpc>
                <a:spcPct val="100000"/>
              </a:lnSpc>
              <a:spcBef>
                <a:spcPct val="0"/>
              </a:spcBef>
              <a:buFontTx/>
              <a:buNone/>
            </a:pPr>
            <a:r>
              <a:rPr lang="es-ES" altLang="es-SV" sz="1400" dirty="0">
                <a:solidFill>
                  <a:srgbClr val="111E60"/>
                </a:solidFill>
                <a:latin typeface="Museo Sans 900" panose="02000000000000000000" pitchFamily="2" charset="77"/>
                <a:cs typeface="Arial" panose="020B0604020202020204" pitchFamily="34" charset="0"/>
              </a:rPr>
              <a:t>En millones de US$</a:t>
            </a:r>
          </a:p>
        </p:txBody>
      </p:sp>
      <p:cxnSp>
        <p:nvCxnSpPr>
          <p:cNvPr id="7" name="Conector recto 6">
            <a:extLst>
              <a:ext uri="{FF2B5EF4-FFF2-40B4-BE49-F238E27FC236}">
                <a16:creationId xmlns:a16="http://schemas.microsoft.com/office/drawing/2014/main" id="{5D675D84-A9E4-B14A-AE1E-BBDE406FFF35}"/>
              </a:ext>
            </a:extLst>
          </p:cNvPr>
          <p:cNvCxnSpPr>
            <a:cxnSpLocks/>
          </p:cNvCxnSpPr>
          <p:nvPr/>
        </p:nvCxnSpPr>
        <p:spPr>
          <a:xfrm>
            <a:off x="1766236" y="886398"/>
            <a:ext cx="5611528" cy="0"/>
          </a:xfrm>
          <a:prstGeom prst="line">
            <a:avLst/>
          </a:prstGeom>
          <a:ln>
            <a:solidFill>
              <a:srgbClr val="111E60"/>
            </a:solidFill>
          </a:ln>
        </p:spPr>
        <p:style>
          <a:lnRef idx="1">
            <a:schemeClr val="accent1"/>
          </a:lnRef>
          <a:fillRef idx="0">
            <a:schemeClr val="accent1"/>
          </a:fillRef>
          <a:effectRef idx="0">
            <a:schemeClr val="accent1"/>
          </a:effectRef>
          <a:fontRef idx="minor">
            <a:schemeClr val="tx1"/>
          </a:fontRef>
        </p:style>
      </p:cxnSp>
      <p:sp>
        <p:nvSpPr>
          <p:cNvPr id="8" name="Marcador de número de diapositiva 1">
            <a:extLst>
              <a:ext uri="{FF2B5EF4-FFF2-40B4-BE49-F238E27FC236}">
                <a16:creationId xmlns:a16="http://schemas.microsoft.com/office/drawing/2014/main" id="{EC31705E-DC52-F741-A512-8B592F15D333}"/>
              </a:ext>
            </a:extLst>
          </p:cNvPr>
          <p:cNvSpPr>
            <a:spLocks noGrp="1"/>
          </p:cNvSpPr>
          <p:nvPr>
            <p:ph type="sldNum" sz="quarter" idx="12"/>
          </p:nvPr>
        </p:nvSpPr>
        <p:spPr>
          <a:xfrm>
            <a:off x="4380886" y="6313997"/>
            <a:ext cx="382229" cy="365125"/>
          </a:xfrm>
        </p:spPr>
        <p:txBody>
          <a:bodyPr/>
          <a:lstStyle/>
          <a:p>
            <a:fld id="{66E27207-3E83-1943-8402-EB2215809602}" type="slidenum">
              <a:rPr lang="es-SV" sz="1050" smtClean="0">
                <a:solidFill>
                  <a:srgbClr val="111E60"/>
                </a:solidFill>
                <a:latin typeface="Museo Sans 500" panose="02000000000000000000" pitchFamily="2" charset="77"/>
              </a:rPr>
              <a:t>22</a:t>
            </a:fld>
            <a:endParaRPr lang="es-SV" sz="1050" dirty="0">
              <a:solidFill>
                <a:srgbClr val="111E60"/>
              </a:solidFill>
              <a:latin typeface="Museo Sans 500" panose="02000000000000000000" pitchFamily="2" charset="77"/>
            </a:endParaRPr>
          </a:p>
        </p:txBody>
      </p:sp>
      <p:graphicFrame>
        <p:nvGraphicFramePr>
          <p:cNvPr id="10" name="Objeto 8">
            <a:extLst>
              <a:ext uri="{FF2B5EF4-FFF2-40B4-BE49-F238E27FC236}">
                <a16:creationId xmlns:a16="http://schemas.microsoft.com/office/drawing/2014/main" id="{C28597AF-4B3C-4AD5-B665-B1485C58FFC7}"/>
              </a:ext>
            </a:extLst>
          </p:cNvPr>
          <p:cNvGraphicFramePr>
            <a:graphicFrameLocks noChangeAspect="1"/>
          </p:cNvGraphicFramePr>
          <p:nvPr>
            <p:extLst>
              <p:ext uri="{D42A27DB-BD31-4B8C-83A1-F6EECF244321}">
                <p14:modId xmlns:p14="http://schemas.microsoft.com/office/powerpoint/2010/main" val="1959105425"/>
              </p:ext>
            </p:extLst>
          </p:nvPr>
        </p:nvGraphicFramePr>
        <p:xfrm>
          <a:off x="493713" y="914400"/>
          <a:ext cx="8183562" cy="5200650"/>
        </p:xfrm>
        <a:graphic>
          <a:graphicData uri="http://schemas.openxmlformats.org/presentationml/2006/ole">
            <mc:AlternateContent xmlns:mc="http://schemas.openxmlformats.org/markup-compatibility/2006">
              <mc:Choice xmlns:v="urn:schemas-microsoft-com:vml" Requires="v">
                <p:oleObj spid="_x0000_s13402" name="Worksheet" r:id="rId4" imgW="11639486" imgH="7381841" progId="Excel.Sheet.12">
                  <p:embed/>
                </p:oleObj>
              </mc:Choice>
              <mc:Fallback>
                <p:oleObj name="Worksheet" r:id="rId4" imgW="11639486" imgH="7381841" progId="Excel.Sheet.12">
                  <p:embed/>
                  <p:pic>
                    <p:nvPicPr>
                      <p:cNvPr id="27654" name="Objeto 8">
                        <a:extLst>
                          <a:ext uri="{FF2B5EF4-FFF2-40B4-BE49-F238E27FC236}">
                            <a16:creationId xmlns:a16="http://schemas.microsoft.com/office/drawing/2014/main" id="{B9F55AA6-9C60-406E-ADEB-0F3F2F0FC875}"/>
                          </a:ext>
                        </a:extLst>
                      </p:cNvPr>
                      <p:cNvPicPr>
                        <a:picLocks noChangeAspect="1" noChangeArrowheads="1"/>
                      </p:cNvPicPr>
                      <p:nvPr/>
                    </p:nvPicPr>
                    <p:blipFill>
                      <a:blip r:embed="rId5"/>
                      <a:srcRect/>
                      <a:stretch>
                        <a:fillRect/>
                      </a:stretch>
                    </p:blipFill>
                    <p:spPr bwMode="auto">
                      <a:xfrm>
                        <a:off x="493713" y="914400"/>
                        <a:ext cx="8183562" cy="5200650"/>
                      </a:xfrm>
                      <a:prstGeom prst="rect">
                        <a:avLst/>
                      </a:prstGeom>
                      <a:noFill/>
                      <a:ln>
                        <a:noFill/>
                      </a:ln>
                      <a:extLst/>
                    </p:spPr>
                  </p:pic>
                </p:oleObj>
              </mc:Fallback>
            </mc:AlternateContent>
          </a:graphicData>
        </a:graphic>
      </p:graphicFrame>
    </p:spTree>
    <p:extLst>
      <p:ext uri="{BB962C8B-B14F-4D97-AF65-F5344CB8AC3E}">
        <p14:creationId xmlns:p14="http://schemas.microsoft.com/office/powerpoint/2010/main" val="20688552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a:extLst>
              <a:ext uri="{FF2B5EF4-FFF2-40B4-BE49-F238E27FC236}">
                <a16:creationId xmlns:a16="http://schemas.microsoft.com/office/drawing/2014/main" id="{890DCE84-68B1-43A2-8768-5FEAA3D3E25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61" y="0"/>
            <a:ext cx="9142477" cy="6858000"/>
          </a:xfrm>
          <a:prstGeom prst="rect">
            <a:avLst/>
          </a:prstGeom>
        </p:spPr>
      </p:pic>
      <p:sp>
        <p:nvSpPr>
          <p:cNvPr id="5" name="Rectángulo 4">
            <a:extLst>
              <a:ext uri="{FF2B5EF4-FFF2-40B4-BE49-F238E27FC236}">
                <a16:creationId xmlns:a16="http://schemas.microsoft.com/office/drawing/2014/main" id="{02A7EB63-A8CC-9248-851E-BD12DCE8E9EC}"/>
              </a:ext>
            </a:extLst>
          </p:cNvPr>
          <p:cNvSpPr/>
          <p:nvPr/>
        </p:nvSpPr>
        <p:spPr>
          <a:xfrm>
            <a:off x="0" y="301622"/>
            <a:ext cx="9144000" cy="584775"/>
          </a:xfrm>
          <a:prstGeom prst="rect">
            <a:avLst/>
          </a:prstGeom>
        </p:spPr>
        <p:txBody>
          <a:bodyPr wrap="square">
            <a:spAutoFit/>
          </a:bodyPr>
          <a:lstStyle/>
          <a:p>
            <a:pPr algn="ctr">
              <a:lnSpc>
                <a:spcPct val="100000"/>
              </a:lnSpc>
              <a:spcBef>
                <a:spcPct val="0"/>
              </a:spcBef>
              <a:buFontTx/>
              <a:buNone/>
            </a:pPr>
            <a:r>
              <a:rPr lang="es-ES" altLang="es-SV" dirty="0">
                <a:solidFill>
                  <a:srgbClr val="111E60"/>
                </a:solidFill>
                <a:latin typeface="Museo Sans 900" panose="02000000000000000000" pitchFamily="2" charset="77"/>
                <a:cs typeface="Arial" panose="020B0604020202020204" pitchFamily="34" charset="0"/>
              </a:rPr>
              <a:t>Ingresos y gastos del Gobierno Central, enero – diciembre de 2018</a:t>
            </a:r>
          </a:p>
          <a:p>
            <a:pPr algn="ctr">
              <a:lnSpc>
                <a:spcPct val="100000"/>
              </a:lnSpc>
              <a:spcBef>
                <a:spcPct val="0"/>
              </a:spcBef>
              <a:buFontTx/>
              <a:buNone/>
            </a:pPr>
            <a:r>
              <a:rPr lang="es-ES" altLang="es-SV" sz="1400" dirty="0">
                <a:solidFill>
                  <a:srgbClr val="111E60"/>
                </a:solidFill>
                <a:latin typeface="Museo Sans 900" panose="02000000000000000000" pitchFamily="2" charset="77"/>
                <a:cs typeface="Arial" panose="020B0604020202020204" pitchFamily="34" charset="0"/>
              </a:rPr>
              <a:t>En millones de US$</a:t>
            </a:r>
          </a:p>
        </p:txBody>
      </p:sp>
      <p:cxnSp>
        <p:nvCxnSpPr>
          <p:cNvPr id="7" name="Conector recto 6">
            <a:extLst>
              <a:ext uri="{FF2B5EF4-FFF2-40B4-BE49-F238E27FC236}">
                <a16:creationId xmlns:a16="http://schemas.microsoft.com/office/drawing/2014/main" id="{5D675D84-A9E4-B14A-AE1E-BBDE406FFF35}"/>
              </a:ext>
            </a:extLst>
          </p:cNvPr>
          <p:cNvCxnSpPr>
            <a:cxnSpLocks/>
          </p:cNvCxnSpPr>
          <p:nvPr/>
        </p:nvCxnSpPr>
        <p:spPr>
          <a:xfrm>
            <a:off x="1766236" y="886398"/>
            <a:ext cx="5611528" cy="0"/>
          </a:xfrm>
          <a:prstGeom prst="line">
            <a:avLst/>
          </a:prstGeom>
          <a:ln>
            <a:solidFill>
              <a:srgbClr val="111E60"/>
            </a:solidFill>
          </a:ln>
        </p:spPr>
        <p:style>
          <a:lnRef idx="1">
            <a:schemeClr val="accent1"/>
          </a:lnRef>
          <a:fillRef idx="0">
            <a:schemeClr val="accent1"/>
          </a:fillRef>
          <a:effectRef idx="0">
            <a:schemeClr val="accent1"/>
          </a:effectRef>
          <a:fontRef idx="minor">
            <a:schemeClr val="tx1"/>
          </a:fontRef>
        </p:style>
      </p:cxnSp>
      <p:sp>
        <p:nvSpPr>
          <p:cNvPr id="8" name="Marcador de número de diapositiva 1">
            <a:extLst>
              <a:ext uri="{FF2B5EF4-FFF2-40B4-BE49-F238E27FC236}">
                <a16:creationId xmlns:a16="http://schemas.microsoft.com/office/drawing/2014/main" id="{EC31705E-DC52-F741-A512-8B592F15D333}"/>
              </a:ext>
            </a:extLst>
          </p:cNvPr>
          <p:cNvSpPr>
            <a:spLocks noGrp="1"/>
          </p:cNvSpPr>
          <p:nvPr>
            <p:ph type="sldNum" sz="quarter" idx="12"/>
          </p:nvPr>
        </p:nvSpPr>
        <p:spPr>
          <a:xfrm>
            <a:off x="4380886" y="6313997"/>
            <a:ext cx="382229" cy="365125"/>
          </a:xfrm>
        </p:spPr>
        <p:txBody>
          <a:bodyPr/>
          <a:lstStyle/>
          <a:p>
            <a:fld id="{66E27207-3E83-1943-8402-EB2215809602}" type="slidenum">
              <a:rPr lang="es-SV" sz="1050" smtClean="0">
                <a:solidFill>
                  <a:srgbClr val="111E60"/>
                </a:solidFill>
                <a:latin typeface="Museo Sans 500" panose="02000000000000000000" pitchFamily="2" charset="77"/>
              </a:rPr>
              <a:t>23</a:t>
            </a:fld>
            <a:endParaRPr lang="es-SV" sz="1050" dirty="0">
              <a:solidFill>
                <a:srgbClr val="111E60"/>
              </a:solidFill>
              <a:latin typeface="Museo Sans 500" panose="02000000000000000000" pitchFamily="2" charset="77"/>
            </a:endParaRPr>
          </a:p>
        </p:txBody>
      </p:sp>
      <p:graphicFrame>
        <p:nvGraphicFramePr>
          <p:cNvPr id="9" name="Objeto 6">
            <a:extLst>
              <a:ext uri="{FF2B5EF4-FFF2-40B4-BE49-F238E27FC236}">
                <a16:creationId xmlns:a16="http://schemas.microsoft.com/office/drawing/2014/main" id="{BE201DB4-7337-4B7F-885A-CBBCE0B7BF78}"/>
              </a:ext>
            </a:extLst>
          </p:cNvPr>
          <p:cNvGraphicFramePr>
            <a:graphicFrameLocks noChangeAspect="1"/>
          </p:cNvGraphicFramePr>
          <p:nvPr>
            <p:extLst>
              <p:ext uri="{D42A27DB-BD31-4B8C-83A1-F6EECF244321}">
                <p14:modId xmlns:p14="http://schemas.microsoft.com/office/powerpoint/2010/main" val="3841308379"/>
              </p:ext>
            </p:extLst>
          </p:nvPr>
        </p:nvGraphicFramePr>
        <p:xfrm>
          <a:off x="523875" y="914400"/>
          <a:ext cx="8115300" cy="5026025"/>
        </p:xfrm>
        <a:graphic>
          <a:graphicData uri="http://schemas.openxmlformats.org/presentationml/2006/ole">
            <mc:AlternateContent xmlns:mc="http://schemas.openxmlformats.org/markup-compatibility/2006">
              <mc:Choice xmlns:v="urn:schemas-microsoft-com:vml" Requires="v">
                <p:oleObj spid="_x0000_s14427" name="Worksheet" r:id="rId4" imgW="11639486" imgH="7191409" progId="Excel.Sheet.12">
                  <p:embed/>
                </p:oleObj>
              </mc:Choice>
              <mc:Fallback>
                <p:oleObj name="Worksheet" r:id="rId4" imgW="11639486" imgH="7191409" progId="Excel.Sheet.12">
                  <p:embed/>
                  <p:pic>
                    <p:nvPicPr>
                      <p:cNvPr id="28678" name="Objeto 6">
                        <a:extLst>
                          <a:ext uri="{FF2B5EF4-FFF2-40B4-BE49-F238E27FC236}">
                            <a16:creationId xmlns:a16="http://schemas.microsoft.com/office/drawing/2014/main" id="{D930D0E1-F937-4A6D-B247-F8517D0CA030}"/>
                          </a:ext>
                        </a:extLst>
                      </p:cNvPr>
                      <p:cNvPicPr>
                        <a:picLocks noChangeAspect="1" noChangeArrowheads="1"/>
                      </p:cNvPicPr>
                      <p:nvPr/>
                    </p:nvPicPr>
                    <p:blipFill>
                      <a:blip r:embed="rId5"/>
                      <a:srcRect/>
                      <a:stretch>
                        <a:fillRect/>
                      </a:stretch>
                    </p:blipFill>
                    <p:spPr bwMode="auto">
                      <a:xfrm>
                        <a:off x="523875" y="914400"/>
                        <a:ext cx="8115300" cy="5026025"/>
                      </a:xfrm>
                      <a:prstGeom prst="rect">
                        <a:avLst/>
                      </a:prstGeom>
                      <a:noFill/>
                      <a:ln>
                        <a:noFill/>
                      </a:ln>
                      <a:extLst/>
                    </p:spPr>
                  </p:pic>
                </p:oleObj>
              </mc:Fallback>
            </mc:AlternateContent>
          </a:graphicData>
        </a:graphic>
      </p:graphicFrame>
    </p:spTree>
    <p:extLst>
      <p:ext uri="{BB962C8B-B14F-4D97-AF65-F5344CB8AC3E}">
        <p14:creationId xmlns:p14="http://schemas.microsoft.com/office/powerpoint/2010/main" val="16283944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a:extLst>
              <a:ext uri="{FF2B5EF4-FFF2-40B4-BE49-F238E27FC236}">
                <a16:creationId xmlns:a16="http://schemas.microsoft.com/office/drawing/2014/main" id="{890DCE84-68B1-43A2-8768-5FEAA3D3E25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61" y="0"/>
            <a:ext cx="9142477" cy="6858000"/>
          </a:xfrm>
          <a:prstGeom prst="rect">
            <a:avLst/>
          </a:prstGeom>
        </p:spPr>
      </p:pic>
      <p:sp>
        <p:nvSpPr>
          <p:cNvPr id="5" name="Rectángulo 4">
            <a:extLst>
              <a:ext uri="{FF2B5EF4-FFF2-40B4-BE49-F238E27FC236}">
                <a16:creationId xmlns:a16="http://schemas.microsoft.com/office/drawing/2014/main" id="{02A7EB63-A8CC-9248-851E-BD12DCE8E9EC}"/>
              </a:ext>
            </a:extLst>
          </p:cNvPr>
          <p:cNvSpPr/>
          <p:nvPr/>
        </p:nvSpPr>
        <p:spPr>
          <a:xfrm>
            <a:off x="0" y="301622"/>
            <a:ext cx="9144000" cy="584775"/>
          </a:xfrm>
          <a:prstGeom prst="rect">
            <a:avLst/>
          </a:prstGeom>
        </p:spPr>
        <p:txBody>
          <a:bodyPr wrap="square">
            <a:spAutoFit/>
          </a:bodyPr>
          <a:lstStyle/>
          <a:p>
            <a:pPr algn="ctr">
              <a:lnSpc>
                <a:spcPct val="100000"/>
              </a:lnSpc>
              <a:spcBef>
                <a:spcPct val="0"/>
              </a:spcBef>
              <a:buFontTx/>
              <a:buNone/>
            </a:pPr>
            <a:r>
              <a:rPr lang="es-ES" altLang="es-SV" dirty="0">
                <a:solidFill>
                  <a:srgbClr val="111E60"/>
                </a:solidFill>
                <a:latin typeface="Museo Sans 900" panose="02000000000000000000" pitchFamily="2" charset="77"/>
                <a:cs typeface="Arial" panose="020B0604020202020204" pitchFamily="34" charset="0"/>
              </a:rPr>
              <a:t>Ingresos y gastos del Gobierno Central, enero – diciembre de 2019</a:t>
            </a:r>
          </a:p>
          <a:p>
            <a:pPr algn="ctr">
              <a:lnSpc>
                <a:spcPct val="100000"/>
              </a:lnSpc>
              <a:spcBef>
                <a:spcPct val="0"/>
              </a:spcBef>
              <a:buFontTx/>
              <a:buNone/>
            </a:pPr>
            <a:r>
              <a:rPr lang="es-ES" altLang="es-SV" sz="1400" dirty="0">
                <a:solidFill>
                  <a:srgbClr val="111E60"/>
                </a:solidFill>
                <a:latin typeface="Museo Sans 900" panose="02000000000000000000" pitchFamily="2" charset="77"/>
                <a:cs typeface="Arial" panose="020B0604020202020204" pitchFamily="34" charset="0"/>
              </a:rPr>
              <a:t>En millones de US$</a:t>
            </a:r>
          </a:p>
        </p:txBody>
      </p:sp>
      <p:cxnSp>
        <p:nvCxnSpPr>
          <p:cNvPr id="7" name="Conector recto 6">
            <a:extLst>
              <a:ext uri="{FF2B5EF4-FFF2-40B4-BE49-F238E27FC236}">
                <a16:creationId xmlns:a16="http://schemas.microsoft.com/office/drawing/2014/main" id="{5D675D84-A9E4-B14A-AE1E-BBDE406FFF35}"/>
              </a:ext>
            </a:extLst>
          </p:cNvPr>
          <p:cNvCxnSpPr>
            <a:cxnSpLocks/>
          </p:cNvCxnSpPr>
          <p:nvPr/>
        </p:nvCxnSpPr>
        <p:spPr>
          <a:xfrm>
            <a:off x="1766236" y="886398"/>
            <a:ext cx="5611528" cy="0"/>
          </a:xfrm>
          <a:prstGeom prst="line">
            <a:avLst/>
          </a:prstGeom>
          <a:ln>
            <a:solidFill>
              <a:srgbClr val="111E60"/>
            </a:solidFill>
          </a:ln>
        </p:spPr>
        <p:style>
          <a:lnRef idx="1">
            <a:schemeClr val="accent1"/>
          </a:lnRef>
          <a:fillRef idx="0">
            <a:schemeClr val="accent1"/>
          </a:fillRef>
          <a:effectRef idx="0">
            <a:schemeClr val="accent1"/>
          </a:effectRef>
          <a:fontRef idx="minor">
            <a:schemeClr val="tx1"/>
          </a:fontRef>
        </p:style>
      </p:cxnSp>
      <p:sp>
        <p:nvSpPr>
          <p:cNvPr id="8" name="Marcador de número de diapositiva 1">
            <a:extLst>
              <a:ext uri="{FF2B5EF4-FFF2-40B4-BE49-F238E27FC236}">
                <a16:creationId xmlns:a16="http://schemas.microsoft.com/office/drawing/2014/main" id="{EC31705E-DC52-F741-A512-8B592F15D333}"/>
              </a:ext>
            </a:extLst>
          </p:cNvPr>
          <p:cNvSpPr>
            <a:spLocks noGrp="1"/>
          </p:cNvSpPr>
          <p:nvPr>
            <p:ph type="sldNum" sz="quarter" idx="12"/>
          </p:nvPr>
        </p:nvSpPr>
        <p:spPr>
          <a:xfrm>
            <a:off x="4380886" y="6313997"/>
            <a:ext cx="382229" cy="365125"/>
          </a:xfrm>
        </p:spPr>
        <p:txBody>
          <a:bodyPr/>
          <a:lstStyle/>
          <a:p>
            <a:fld id="{66E27207-3E83-1943-8402-EB2215809602}" type="slidenum">
              <a:rPr lang="es-SV" sz="1050" smtClean="0">
                <a:solidFill>
                  <a:srgbClr val="111E60"/>
                </a:solidFill>
                <a:latin typeface="Museo Sans 500" panose="02000000000000000000" pitchFamily="2" charset="77"/>
              </a:rPr>
              <a:t>24</a:t>
            </a:fld>
            <a:endParaRPr lang="es-SV" sz="1050" dirty="0">
              <a:solidFill>
                <a:srgbClr val="111E60"/>
              </a:solidFill>
              <a:latin typeface="Museo Sans 500" panose="02000000000000000000" pitchFamily="2" charset="77"/>
            </a:endParaRPr>
          </a:p>
        </p:txBody>
      </p:sp>
      <p:graphicFrame>
        <p:nvGraphicFramePr>
          <p:cNvPr id="10" name="Objeto 8">
            <a:extLst>
              <a:ext uri="{FF2B5EF4-FFF2-40B4-BE49-F238E27FC236}">
                <a16:creationId xmlns:a16="http://schemas.microsoft.com/office/drawing/2014/main" id="{C481E908-05B2-4069-8110-39197E11DF8A}"/>
              </a:ext>
            </a:extLst>
          </p:cNvPr>
          <p:cNvGraphicFramePr>
            <a:graphicFrameLocks noChangeAspect="1"/>
          </p:cNvGraphicFramePr>
          <p:nvPr>
            <p:extLst>
              <p:ext uri="{D42A27DB-BD31-4B8C-83A1-F6EECF244321}">
                <p14:modId xmlns:p14="http://schemas.microsoft.com/office/powerpoint/2010/main" val="2542150732"/>
              </p:ext>
            </p:extLst>
          </p:nvPr>
        </p:nvGraphicFramePr>
        <p:xfrm>
          <a:off x="463550" y="904875"/>
          <a:ext cx="8223250" cy="5226050"/>
        </p:xfrm>
        <a:graphic>
          <a:graphicData uri="http://schemas.openxmlformats.org/presentationml/2006/ole">
            <mc:AlternateContent xmlns:mc="http://schemas.openxmlformats.org/markup-compatibility/2006">
              <mc:Choice xmlns:v="urn:schemas-microsoft-com:vml" Requires="v">
                <p:oleObj spid="_x0000_s15451" name="Worksheet" r:id="rId4" imgW="11648967" imgH="7381841" progId="Excel.Sheet.12">
                  <p:embed/>
                </p:oleObj>
              </mc:Choice>
              <mc:Fallback>
                <p:oleObj name="Worksheet" r:id="rId4" imgW="11648967" imgH="7381841" progId="Excel.Sheet.12">
                  <p:embed/>
                  <p:pic>
                    <p:nvPicPr>
                      <p:cNvPr id="29702" name="Objeto 8">
                        <a:extLst>
                          <a:ext uri="{FF2B5EF4-FFF2-40B4-BE49-F238E27FC236}">
                            <a16:creationId xmlns:a16="http://schemas.microsoft.com/office/drawing/2014/main" id="{A225BA95-F67D-4A22-B150-5DB35D37ECC9}"/>
                          </a:ext>
                        </a:extLst>
                      </p:cNvPr>
                      <p:cNvPicPr>
                        <a:picLocks noChangeAspect="1" noChangeArrowheads="1"/>
                      </p:cNvPicPr>
                      <p:nvPr/>
                    </p:nvPicPr>
                    <p:blipFill>
                      <a:blip r:embed="rId5"/>
                      <a:srcRect/>
                      <a:stretch>
                        <a:fillRect/>
                      </a:stretch>
                    </p:blipFill>
                    <p:spPr bwMode="auto">
                      <a:xfrm>
                        <a:off x="463550" y="904875"/>
                        <a:ext cx="8223250" cy="5226050"/>
                      </a:xfrm>
                      <a:prstGeom prst="rect">
                        <a:avLst/>
                      </a:prstGeom>
                      <a:noFill/>
                      <a:ln>
                        <a:noFill/>
                      </a:ln>
                      <a:extLst/>
                    </p:spPr>
                  </p:pic>
                </p:oleObj>
              </mc:Fallback>
            </mc:AlternateContent>
          </a:graphicData>
        </a:graphic>
      </p:graphicFrame>
    </p:spTree>
    <p:extLst>
      <p:ext uri="{BB962C8B-B14F-4D97-AF65-F5344CB8AC3E}">
        <p14:creationId xmlns:p14="http://schemas.microsoft.com/office/powerpoint/2010/main" val="160025678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a:extLst>
              <a:ext uri="{FF2B5EF4-FFF2-40B4-BE49-F238E27FC236}">
                <a16:creationId xmlns:a16="http://schemas.microsoft.com/office/drawing/2014/main" id="{890DCE84-68B1-43A2-8768-5FEAA3D3E25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61" y="0"/>
            <a:ext cx="9142477" cy="6858000"/>
          </a:xfrm>
          <a:prstGeom prst="rect">
            <a:avLst/>
          </a:prstGeom>
        </p:spPr>
      </p:pic>
      <p:sp>
        <p:nvSpPr>
          <p:cNvPr id="5" name="Rectángulo 4">
            <a:extLst>
              <a:ext uri="{FF2B5EF4-FFF2-40B4-BE49-F238E27FC236}">
                <a16:creationId xmlns:a16="http://schemas.microsoft.com/office/drawing/2014/main" id="{02A7EB63-A8CC-9248-851E-BD12DCE8E9EC}"/>
              </a:ext>
            </a:extLst>
          </p:cNvPr>
          <p:cNvSpPr/>
          <p:nvPr/>
        </p:nvSpPr>
        <p:spPr>
          <a:xfrm>
            <a:off x="0" y="301622"/>
            <a:ext cx="9144000" cy="584775"/>
          </a:xfrm>
          <a:prstGeom prst="rect">
            <a:avLst/>
          </a:prstGeom>
        </p:spPr>
        <p:txBody>
          <a:bodyPr wrap="square">
            <a:spAutoFit/>
          </a:bodyPr>
          <a:lstStyle/>
          <a:p>
            <a:pPr algn="ctr">
              <a:lnSpc>
                <a:spcPct val="100000"/>
              </a:lnSpc>
              <a:spcBef>
                <a:spcPct val="0"/>
              </a:spcBef>
              <a:buFontTx/>
              <a:buNone/>
            </a:pPr>
            <a:r>
              <a:rPr lang="es-ES" altLang="es-SV" dirty="0">
                <a:solidFill>
                  <a:srgbClr val="111E60"/>
                </a:solidFill>
                <a:latin typeface="Museo Sans 900" panose="02000000000000000000" pitchFamily="2" charset="77"/>
                <a:cs typeface="Arial" panose="020B0604020202020204" pitchFamily="34" charset="0"/>
              </a:rPr>
              <a:t>Ingresos y gastos del Gobierno Central, enero – diciembre de 2020</a:t>
            </a:r>
          </a:p>
          <a:p>
            <a:pPr algn="ctr">
              <a:lnSpc>
                <a:spcPct val="100000"/>
              </a:lnSpc>
              <a:spcBef>
                <a:spcPct val="0"/>
              </a:spcBef>
              <a:buFontTx/>
              <a:buNone/>
            </a:pPr>
            <a:r>
              <a:rPr lang="es-ES" altLang="es-SV" sz="1400" dirty="0">
                <a:solidFill>
                  <a:srgbClr val="111E60"/>
                </a:solidFill>
                <a:latin typeface="Museo Sans 900" panose="02000000000000000000" pitchFamily="2" charset="77"/>
                <a:cs typeface="Arial" panose="020B0604020202020204" pitchFamily="34" charset="0"/>
              </a:rPr>
              <a:t>En millones de US$</a:t>
            </a:r>
          </a:p>
        </p:txBody>
      </p:sp>
      <p:cxnSp>
        <p:nvCxnSpPr>
          <p:cNvPr id="7" name="Conector recto 6">
            <a:extLst>
              <a:ext uri="{FF2B5EF4-FFF2-40B4-BE49-F238E27FC236}">
                <a16:creationId xmlns:a16="http://schemas.microsoft.com/office/drawing/2014/main" id="{5D675D84-A9E4-B14A-AE1E-BBDE406FFF35}"/>
              </a:ext>
            </a:extLst>
          </p:cNvPr>
          <p:cNvCxnSpPr>
            <a:cxnSpLocks/>
          </p:cNvCxnSpPr>
          <p:nvPr/>
        </p:nvCxnSpPr>
        <p:spPr>
          <a:xfrm>
            <a:off x="1766236" y="886398"/>
            <a:ext cx="5611528" cy="0"/>
          </a:xfrm>
          <a:prstGeom prst="line">
            <a:avLst/>
          </a:prstGeom>
          <a:ln>
            <a:solidFill>
              <a:srgbClr val="111E60"/>
            </a:solidFill>
          </a:ln>
        </p:spPr>
        <p:style>
          <a:lnRef idx="1">
            <a:schemeClr val="accent1"/>
          </a:lnRef>
          <a:fillRef idx="0">
            <a:schemeClr val="accent1"/>
          </a:fillRef>
          <a:effectRef idx="0">
            <a:schemeClr val="accent1"/>
          </a:effectRef>
          <a:fontRef idx="minor">
            <a:schemeClr val="tx1"/>
          </a:fontRef>
        </p:style>
      </p:cxnSp>
      <p:sp>
        <p:nvSpPr>
          <p:cNvPr id="8" name="Marcador de número de diapositiva 1">
            <a:extLst>
              <a:ext uri="{FF2B5EF4-FFF2-40B4-BE49-F238E27FC236}">
                <a16:creationId xmlns:a16="http://schemas.microsoft.com/office/drawing/2014/main" id="{EC31705E-DC52-F741-A512-8B592F15D333}"/>
              </a:ext>
            </a:extLst>
          </p:cNvPr>
          <p:cNvSpPr>
            <a:spLocks noGrp="1"/>
          </p:cNvSpPr>
          <p:nvPr>
            <p:ph type="sldNum" sz="quarter" idx="12"/>
          </p:nvPr>
        </p:nvSpPr>
        <p:spPr>
          <a:xfrm>
            <a:off x="4380886" y="6313997"/>
            <a:ext cx="382229" cy="365125"/>
          </a:xfrm>
        </p:spPr>
        <p:txBody>
          <a:bodyPr/>
          <a:lstStyle/>
          <a:p>
            <a:fld id="{66E27207-3E83-1943-8402-EB2215809602}" type="slidenum">
              <a:rPr lang="es-SV" sz="1050" smtClean="0">
                <a:solidFill>
                  <a:srgbClr val="111E60"/>
                </a:solidFill>
                <a:latin typeface="Museo Sans 500" panose="02000000000000000000" pitchFamily="2" charset="77"/>
              </a:rPr>
              <a:t>25</a:t>
            </a:fld>
            <a:endParaRPr lang="es-SV" sz="1050" dirty="0">
              <a:solidFill>
                <a:srgbClr val="111E60"/>
              </a:solidFill>
              <a:latin typeface="Museo Sans 500" panose="02000000000000000000" pitchFamily="2" charset="77"/>
            </a:endParaRPr>
          </a:p>
        </p:txBody>
      </p:sp>
      <p:graphicFrame>
        <p:nvGraphicFramePr>
          <p:cNvPr id="9" name="Objeto 8">
            <a:extLst>
              <a:ext uri="{FF2B5EF4-FFF2-40B4-BE49-F238E27FC236}">
                <a16:creationId xmlns:a16="http://schemas.microsoft.com/office/drawing/2014/main" id="{9BF65A8C-32F5-404E-8883-DDBA2242127C}"/>
              </a:ext>
            </a:extLst>
          </p:cNvPr>
          <p:cNvGraphicFramePr>
            <a:graphicFrameLocks noChangeAspect="1"/>
          </p:cNvGraphicFramePr>
          <p:nvPr>
            <p:extLst>
              <p:ext uri="{D42A27DB-BD31-4B8C-83A1-F6EECF244321}">
                <p14:modId xmlns:p14="http://schemas.microsoft.com/office/powerpoint/2010/main" val="3164273948"/>
              </p:ext>
            </p:extLst>
          </p:nvPr>
        </p:nvGraphicFramePr>
        <p:xfrm>
          <a:off x="457200" y="919163"/>
          <a:ext cx="8216900" cy="5230812"/>
        </p:xfrm>
        <a:graphic>
          <a:graphicData uri="http://schemas.openxmlformats.org/presentationml/2006/ole">
            <mc:AlternateContent xmlns:mc="http://schemas.openxmlformats.org/markup-compatibility/2006">
              <mc:Choice xmlns:v="urn:schemas-microsoft-com:vml" Requires="v">
                <p:oleObj spid="_x0000_s16475" name="Worksheet" r:id="rId4" imgW="11630006" imgH="7381841" progId="Excel.Sheet.12">
                  <p:embed/>
                </p:oleObj>
              </mc:Choice>
              <mc:Fallback>
                <p:oleObj name="Worksheet" r:id="rId4" imgW="11630006" imgH="7381841" progId="Excel.Sheet.12">
                  <p:embed/>
                  <p:pic>
                    <p:nvPicPr>
                      <p:cNvPr id="30726" name="Objeto 8">
                        <a:extLst>
                          <a:ext uri="{FF2B5EF4-FFF2-40B4-BE49-F238E27FC236}">
                            <a16:creationId xmlns:a16="http://schemas.microsoft.com/office/drawing/2014/main" id="{073332C0-46CC-44E9-995E-C3384238D372}"/>
                          </a:ext>
                        </a:extLst>
                      </p:cNvPr>
                      <p:cNvPicPr>
                        <a:picLocks noChangeAspect="1" noChangeArrowheads="1"/>
                      </p:cNvPicPr>
                      <p:nvPr/>
                    </p:nvPicPr>
                    <p:blipFill>
                      <a:blip r:embed="rId5"/>
                      <a:srcRect/>
                      <a:stretch>
                        <a:fillRect/>
                      </a:stretch>
                    </p:blipFill>
                    <p:spPr bwMode="auto">
                      <a:xfrm>
                        <a:off x="457200" y="919163"/>
                        <a:ext cx="8216900" cy="5230812"/>
                      </a:xfrm>
                      <a:prstGeom prst="rect">
                        <a:avLst/>
                      </a:prstGeom>
                      <a:noFill/>
                      <a:ln>
                        <a:noFill/>
                      </a:ln>
                      <a:extLst/>
                    </p:spPr>
                  </p:pic>
                </p:oleObj>
              </mc:Fallback>
            </mc:AlternateContent>
          </a:graphicData>
        </a:graphic>
      </p:graphicFrame>
    </p:spTree>
    <p:extLst>
      <p:ext uri="{BB962C8B-B14F-4D97-AF65-F5344CB8AC3E}">
        <p14:creationId xmlns:p14="http://schemas.microsoft.com/office/powerpoint/2010/main" val="267453563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a:extLst>
              <a:ext uri="{FF2B5EF4-FFF2-40B4-BE49-F238E27FC236}">
                <a16:creationId xmlns:a16="http://schemas.microsoft.com/office/drawing/2014/main" id="{890DCE84-68B1-43A2-8768-5FEAA3D3E25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61" y="0"/>
            <a:ext cx="9142477" cy="6858000"/>
          </a:xfrm>
          <a:prstGeom prst="rect">
            <a:avLst/>
          </a:prstGeom>
        </p:spPr>
      </p:pic>
      <p:sp>
        <p:nvSpPr>
          <p:cNvPr id="5" name="Rectángulo 4">
            <a:extLst>
              <a:ext uri="{FF2B5EF4-FFF2-40B4-BE49-F238E27FC236}">
                <a16:creationId xmlns:a16="http://schemas.microsoft.com/office/drawing/2014/main" id="{02A7EB63-A8CC-9248-851E-BD12DCE8E9EC}"/>
              </a:ext>
            </a:extLst>
          </p:cNvPr>
          <p:cNvSpPr/>
          <p:nvPr/>
        </p:nvSpPr>
        <p:spPr>
          <a:xfrm>
            <a:off x="0" y="301622"/>
            <a:ext cx="9144000" cy="584775"/>
          </a:xfrm>
          <a:prstGeom prst="rect">
            <a:avLst/>
          </a:prstGeom>
        </p:spPr>
        <p:txBody>
          <a:bodyPr wrap="square">
            <a:spAutoFit/>
          </a:bodyPr>
          <a:lstStyle/>
          <a:p>
            <a:pPr algn="ctr">
              <a:lnSpc>
                <a:spcPct val="100000"/>
              </a:lnSpc>
              <a:spcBef>
                <a:spcPct val="0"/>
              </a:spcBef>
              <a:buFontTx/>
              <a:buNone/>
            </a:pPr>
            <a:r>
              <a:rPr lang="es-ES" altLang="es-SV" dirty="0">
                <a:solidFill>
                  <a:srgbClr val="111E60"/>
                </a:solidFill>
                <a:latin typeface="Museo Sans 900" panose="02000000000000000000" pitchFamily="2" charset="77"/>
                <a:cs typeface="Arial" panose="020B0604020202020204" pitchFamily="34" charset="0"/>
              </a:rPr>
              <a:t>Ingresos y gastos del Gobierno Central, enero – diciembre de 2021</a:t>
            </a:r>
          </a:p>
          <a:p>
            <a:pPr algn="ctr">
              <a:lnSpc>
                <a:spcPct val="100000"/>
              </a:lnSpc>
              <a:spcBef>
                <a:spcPct val="0"/>
              </a:spcBef>
              <a:buFontTx/>
              <a:buNone/>
            </a:pPr>
            <a:r>
              <a:rPr lang="es-ES" altLang="es-SV" sz="1400" dirty="0">
                <a:solidFill>
                  <a:srgbClr val="111E60"/>
                </a:solidFill>
                <a:latin typeface="Museo Sans 900" panose="02000000000000000000" pitchFamily="2" charset="77"/>
                <a:cs typeface="Arial" panose="020B0604020202020204" pitchFamily="34" charset="0"/>
              </a:rPr>
              <a:t>En millones de US$</a:t>
            </a:r>
          </a:p>
        </p:txBody>
      </p:sp>
      <p:cxnSp>
        <p:nvCxnSpPr>
          <p:cNvPr id="7" name="Conector recto 6">
            <a:extLst>
              <a:ext uri="{FF2B5EF4-FFF2-40B4-BE49-F238E27FC236}">
                <a16:creationId xmlns:a16="http://schemas.microsoft.com/office/drawing/2014/main" id="{5D675D84-A9E4-B14A-AE1E-BBDE406FFF35}"/>
              </a:ext>
            </a:extLst>
          </p:cNvPr>
          <p:cNvCxnSpPr>
            <a:cxnSpLocks/>
          </p:cNvCxnSpPr>
          <p:nvPr/>
        </p:nvCxnSpPr>
        <p:spPr>
          <a:xfrm>
            <a:off x="1766236" y="886398"/>
            <a:ext cx="5611528" cy="0"/>
          </a:xfrm>
          <a:prstGeom prst="line">
            <a:avLst/>
          </a:prstGeom>
          <a:ln>
            <a:solidFill>
              <a:srgbClr val="111E60"/>
            </a:solidFill>
          </a:ln>
        </p:spPr>
        <p:style>
          <a:lnRef idx="1">
            <a:schemeClr val="accent1"/>
          </a:lnRef>
          <a:fillRef idx="0">
            <a:schemeClr val="accent1"/>
          </a:fillRef>
          <a:effectRef idx="0">
            <a:schemeClr val="accent1"/>
          </a:effectRef>
          <a:fontRef idx="minor">
            <a:schemeClr val="tx1"/>
          </a:fontRef>
        </p:style>
      </p:cxnSp>
      <p:sp>
        <p:nvSpPr>
          <p:cNvPr id="8" name="Marcador de número de diapositiva 1">
            <a:extLst>
              <a:ext uri="{FF2B5EF4-FFF2-40B4-BE49-F238E27FC236}">
                <a16:creationId xmlns:a16="http://schemas.microsoft.com/office/drawing/2014/main" id="{EC31705E-DC52-F741-A512-8B592F15D333}"/>
              </a:ext>
            </a:extLst>
          </p:cNvPr>
          <p:cNvSpPr>
            <a:spLocks noGrp="1"/>
          </p:cNvSpPr>
          <p:nvPr>
            <p:ph type="sldNum" sz="quarter" idx="12"/>
          </p:nvPr>
        </p:nvSpPr>
        <p:spPr>
          <a:xfrm>
            <a:off x="4380886" y="6313997"/>
            <a:ext cx="382229" cy="365125"/>
          </a:xfrm>
        </p:spPr>
        <p:txBody>
          <a:bodyPr/>
          <a:lstStyle/>
          <a:p>
            <a:fld id="{66E27207-3E83-1943-8402-EB2215809602}" type="slidenum">
              <a:rPr lang="es-SV" sz="1050" smtClean="0">
                <a:solidFill>
                  <a:srgbClr val="111E60"/>
                </a:solidFill>
                <a:latin typeface="Museo Sans 500" panose="02000000000000000000" pitchFamily="2" charset="77"/>
              </a:rPr>
              <a:t>26</a:t>
            </a:fld>
            <a:endParaRPr lang="es-SV" sz="1050" dirty="0">
              <a:solidFill>
                <a:srgbClr val="111E60"/>
              </a:solidFill>
              <a:latin typeface="Museo Sans 500" panose="02000000000000000000" pitchFamily="2" charset="77"/>
            </a:endParaRPr>
          </a:p>
        </p:txBody>
      </p:sp>
      <p:graphicFrame>
        <p:nvGraphicFramePr>
          <p:cNvPr id="9" name="Objeto 8">
            <a:extLst>
              <a:ext uri="{FF2B5EF4-FFF2-40B4-BE49-F238E27FC236}">
                <a16:creationId xmlns:a16="http://schemas.microsoft.com/office/drawing/2014/main" id="{9BF65A8C-32F5-404E-8883-DDBA2242127C}"/>
              </a:ext>
            </a:extLst>
          </p:cNvPr>
          <p:cNvGraphicFramePr>
            <a:graphicFrameLocks noChangeAspect="1"/>
          </p:cNvGraphicFramePr>
          <p:nvPr>
            <p:extLst>
              <p:ext uri="{D42A27DB-BD31-4B8C-83A1-F6EECF244321}">
                <p14:modId xmlns:p14="http://schemas.microsoft.com/office/powerpoint/2010/main" val="962659307"/>
              </p:ext>
            </p:extLst>
          </p:nvPr>
        </p:nvGraphicFramePr>
        <p:xfrm>
          <a:off x="568325" y="895350"/>
          <a:ext cx="7983538" cy="4883150"/>
        </p:xfrm>
        <a:graphic>
          <a:graphicData uri="http://schemas.openxmlformats.org/presentationml/2006/ole">
            <mc:AlternateContent xmlns:mc="http://schemas.openxmlformats.org/markup-compatibility/2006">
              <mc:Choice xmlns:v="urn:schemas-microsoft-com:vml" Requires="v">
                <p:oleObj spid="_x0000_s46147" name="Worksheet" r:id="rId4" imgW="11468227" imgH="7000977" progId="Excel.Sheet.12">
                  <p:embed/>
                </p:oleObj>
              </mc:Choice>
              <mc:Fallback>
                <p:oleObj name="Worksheet" r:id="rId4" imgW="11468227" imgH="7000977" progId="Excel.Sheet.12">
                  <p:embed/>
                  <p:pic>
                    <p:nvPicPr>
                      <p:cNvPr id="9" name="Objeto 8">
                        <a:extLst>
                          <a:ext uri="{FF2B5EF4-FFF2-40B4-BE49-F238E27FC236}">
                            <a16:creationId xmlns:a16="http://schemas.microsoft.com/office/drawing/2014/main" id="{9BF65A8C-32F5-404E-8883-DDBA2242127C}"/>
                          </a:ext>
                        </a:extLst>
                      </p:cNvPr>
                      <p:cNvPicPr>
                        <a:picLocks noChangeAspect="1" noChangeArrowheads="1"/>
                      </p:cNvPicPr>
                      <p:nvPr/>
                    </p:nvPicPr>
                    <p:blipFill>
                      <a:blip r:embed="rId5"/>
                      <a:srcRect/>
                      <a:stretch>
                        <a:fillRect/>
                      </a:stretch>
                    </p:blipFill>
                    <p:spPr bwMode="auto">
                      <a:xfrm>
                        <a:off x="568325" y="895350"/>
                        <a:ext cx="7983538" cy="4883150"/>
                      </a:xfrm>
                      <a:prstGeom prst="rect">
                        <a:avLst/>
                      </a:prstGeom>
                      <a:noFill/>
                      <a:ln>
                        <a:noFill/>
                      </a:ln>
                      <a:extLst/>
                    </p:spPr>
                  </p:pic>
                </p:oleObj>
              </mc:Fallback>
            </mc:AlternateContent>
          </a:graphicData>
        </a:graphic>
      </p:graphicFrame>
    </p:spTree>
    <p:extLst>
      <p:ext uri="{BB962C8B-B14F-4D97-AF65-F5344CB8AC3E}">
        <p14:creationId xmlns:p14="http://schemas.microsoft.com/office/powerpoint/2010/main" val="185496383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a:extLst>
              <a:ext uri="{FF2B5EF4-FFF2-40B4-BE49-F238E27FC236}">
                <a16:creationId xmlns:a16="http://schemas.microsoft.com/office/drawing/2014/main" id="{890DCE84-68B1-43A2-8768-5FEAA3D3E25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61" y="0"/>
            <a:ext cx="9142477" cy="6858000"/>
          </a:xfrm>
          <a:prstGeom prst="rect">
            <a:avLst/>
          </a:prstGeom>
        </p:spPr>
      </p:pic>
      <p:sp>
        <p:nvSpPr>
          <p:cNvPr id="5" name="Rectángulo 4">
            <a:extLst>
              <a:ext uri="{FF2B5EF4-FFF2-40B4-BE49-F238E27FC236}">
                <a16:creationId xmlns:a16="http://schemas.microsoft.com/office/drawing/2014/main" id="{02A7EB63-A8CC-9248-851E-BD12DCE8E9EC}"/>
              </a:ext>
            </a:extLst>
          </p:cNvPr>
          <p:cNvSpPr/>
          <p:nvPr/>
        </p:nvSpPr>
        <p:spPr>
          <a:xfrm>
            <a:off x="0" y="301622"/>
            <a:ext cx="9144000" cy="584775"/>
          </a:xfrm>
          <a:prstGeom prst="rect">
            <a:avLst/>
          </a:prstGeom>
        </p:spPr>
        <p:txBody>
          <a:bodyPr wrap="square">
            <a:spAutoFit/>
          </a:bodyPr>
          <a:lstStyle/>
          <a:p>
            <a:pPr algn="ctr">
              <a:lnSpc>
                <a:spcPct val="100000"/>
              </a:lnSpc>
              <a:spcBef>
                <a:spcPct val="0"/>
              </a:spcBef>
              <a:buFontTx/>
              <a:buNone/>
            </a:pPr>
            <a:r>
              <a:rPr lang="es-ES" altLang="es-SV" dirty="0">
                <a:solidFill>
                  <a:srgbClr val="111E60"/>
                </a:solidFill>
                <a:latin typeface="Museo Sans 900" panose="02000000000000000000" pitchFamily="2" charset="77"/>
                <a:cs typeface="Arial" panose="020B0604020202020204" pitchFamily="34" charset="0"/>
              </a:rPr>
              <a:t>Ingresos y gastos del Gobierno Central, enero – diciembre de 2022</a:t>
            </a:r>
          </a:p>
          <a:p>
            <a:pPr algn="ctr">
              <a:lnSpc>
                <a:spcPct val="100000"/>
              </a:lnSpc>
              <a:spcBef>
                <a:spcPct val="0"/>
              </a:spcBef>
              <a:buFontTx/>
              <a:buNone/>
            </a:pPr>
            <a:r>
              <a:rPr lang="es-ES" altLang="es-SV" sz="1400" dirty="0">
                <a:solidFill>
                  <a:srgbClr val="111E60"/>
                </a:solidFill>
                <a:latin typeface="Museo Sans 900" panose="02000000000000000000" pitchFamily="2" charset="77"/>
                <a:cs typeface="Arial" panose="020B0604020202020204" pitchFamily="34" charset="0"/>
              </a:rPr>
              <a:t>En millones de US$</a:t>
            </a:r>
          </a:p>
        </p:txBody>
      </p:sp>
      <p:cxnSp>
        <p:nvCxnSpPr>
          <p:cNvPr id="7" name="Conector recto 6">
            <a:extLst>
              <a:ext uri="{FF2B5EF4-FFF2-40B4-BE49-F238E27FC236}">
                <a16:creationId xmlns:a16="http://schemas.microsoft.com/office/drawing/2014/main" id="{5D675D84-A9E4-B14A-AE1E-BBDE406FFF35}"/>
              </a:ext>
            </a:extLst>
          </p:cNvPr>
          <p:cNvCxnSpPr>
            <a:cxnSpLocks/>
          </p:cNvCxnSpPr>
          <p:nvPr/>
        </p:nvCxnSpPr>
        <p:spPr>
          <a:xfrm>
            <a:off x="1766236" y="886398"/>
            <a:ext cx="5611528" cy="0"/>
          </a:xfrm>
          <a:prstGeom prst="line">
            <a:avLst/>
          </a:prstGeom>
          <a:ln>
            <a:solidFill>
              <a:srgbClr val="111E60"/>
            </a:solidFill>
          </a:ln>
        </p:spPr>
        <p:style>
          <a:lnRef idx="1">
            <a:schemeClr val="accent1"/>
          </a:lnRef>
          <a:fillRef idx="0">
            <a:schemeClr val="accent1"/>
          </a:fillRef>
          <a:effectRef idx="0">
            <a:schemeClr val="accent1"/>
          </a:effectRef>
          <a:fontRef idx="minor">
            <a:schemeClr val="tx1"/>
          </a:fontRef>
        </p:style>
      </p:cxnSp>
      <p:sp>
        <p:nvSpPr>
          <p:cNvPr id="8" name="Marcador de número de diapositiva 1">
            <a:extLst>
              <a:ext uri="{FF2B5EF4-FFF2-40B4-BE49-F238E27FC236}">
                <a16:creationId xmlns:a16="http://schemas.microsoft.com/office/drawing/2014/main" id="{EC31705E-DC52-F741-A512-8B592F15D333}"/>
              </a:ext>
            </a:extLst>
          </p:cNvPr>
          <p:cNvSpPr>
            <a:spLocks noGrp="1"/>
          </p:cNvSpPr>
          <p:nvPr>
            <p:ph type="sldNum" sz="quarter" idx="12"/>
          </p:nvPr>
        </p:nvSpPr>
        <p:spPr>
          <a:xfrm>
            <a:off x="4380886" y="6313997"/>
            <a:ext cx="382229" cy="365125"/>
          </a:xfrm>
        </p:spPr>
        <p:txBody>
          <a:bodyPr/>
          <a:lstStyle/>
          <a:p>
            <a:fld id="{66E27207-3E83-1943-8402-EB2215809602}" type="slidenum">
              <a:rPr lang="es-SV" sz="1050" smtClean="0">
                <a:solidFill>
                  <a:srgbClr val="111E60"/>
                </a:solidFill>
                <a:latin typeface="Museo Sans 500" panose="02000000000000000000" pitchFamily="2" charset="77"/>
              </a:rPr>
              <a:t>27</a:t>
            </a:fld>
            <a:endParaRPr lang="es-SV" sz="1050" dirty="0">
              <a:solidFill>
                <a:srgbClr val="111E60"/>
              </a:solidFill>
              <a:latin typeface="Museo Sans 500" panose="02000000000000000000" pitchFamily="2" charset="77"/>
            </a:endParaRPr>
          </a:p>
        </p:txBody>
      </p:sp>
      <p:graphicFrame>
        <p:nvGraphicFramePr>
          <p:cNvPr id="9" name="Objeto 8">
            <a:extLst>
              <a:ext uri="{FF2B5EF4-FFF2-40B4-BE49-F238E27FC236}">
                <a16:creationId xmlns:a16="http://schemas.microsoft.com/office/drawing/2014/main" id="{9BF65A8C-32F5-404E-8883-DDBA2242127C}"/>
              </a:ext>
            </a:extLst>
          </p:cNvPr>
          <p:cNvGraphicFramePr>
            <a:graphicFrameLocks noChangeAspect="1"/>
          </p:cNvGraphicFramePr>
          <p:nvPr>
            <p:extLst>
              <p:ext uri="{D42A27DB-BD31-4B8C-83A1-F6EECF244321}">
                <p14:modId xmlns:p14="http://schemas.microsoft.com/office/powerpoint/2010/main" val="3111860363"/>
              </p:ext>
            </p:extLst>
          </p:nvPr>
        </p:nvGraphicFramePr>
        <p:xfrm>
          <a:off x="585788" y="912813"/>
          <a:ext cx="7983537" cy="5148262"/>
        </p:xfrm>
        <a:graphic>
          <a:graphicData uri="http://schemas.openxmlformats.org/presentationml/2006/ole">
            <mc:AlternateContent xmlns:mc="http://schemas.openxmlformats.org/markup-compatibility/2006">
              <mc:Choice xmlns:v="urn:schemas-microsoft-com:vml" Requires="v">
                <p:oleObj spid="_x0000_s52242" name="Worksheet" r:id="rId4" imgW="11468227" imgH="7381841" progId="Excel.Sheet.12">
                  <p:embed/>
                </p:oleObj>
              </mc:Choice>
              <mc:Fallback>
                <p:oleObj name="Worksheet" r:id="rId4" imgW="11468227" imgH="7381841" progId="Excel.Sheet.12">
                  <p:embed/>
                  <p:pic>
                    <p:nvPicPr>
                      <p:cNvPr id="9" name="Objeto 8">
                        <a:extLst>
                          <a:ext uri="{FF2B5EF4-FFF2-40B4-BE49-F238E27FC236}">
                            <a16:creationId xmlns:a16="http://schemas.microsoft.com/office/drawing/2014/main" id="{9BF65A8C-32F5-404E-8883-DDBA2242127C}"/>
                          </a:ext>
                        </a:extLst>
                      </p:cNvPr>
                      <p:cNvPicPr>
                        <a:picLocks noChangeAspect="1" noChangeArrowheads="1"/>
                      </p:cNvPicPr>
                      <p:nvPr/>
                    </p:nvPicPr>
                    <p:blipFill>
                      <a:blip r:embed="rId5"/>
                      <a:srcRect/>
                      <a:stretch>
                        <a:fillRect/>
                      </a:stretch>
                    </p:blipFill>
                    <p:spPr bwMode="auto">
                      <a:xfrm>
                        <a:off x="585788" y="912813"/>
                        <a:ext cx="7983537" cy="5148262"/>
                      </a:xfrm>
                      <a:prstGeom prst="rect">
                        <a:avLst/>
                      </a:prstGeom>
                      <a:noFill/>
                      <a:ln>
                        <a:noFill/>
                      </a:ln>
                      <a:extLst/>
                    </p:spPr>
                  </p:pic>
                </p:oleObj>
              </mc:Fallback>
            </mc:AlternateContent>
          </a:graphicData>
        </a:graphic>
      </p:graphicFrame>
    </p:spTree>
    <p:extLst>
      <p:ext uri="{BB962C8B-B14F-4D97-AF65-F5344CB8AC3E}">
        <p14:creationId xmlns:p14="http://schemas.microsoft.com/office/powerpoint/2010/main" val="20687202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a:extLst>
              <a:ext uri="{FF2B5EF4-FFF2-40B4-BE49-F238E27FC236}">
                <a16:creationId xmlns:a16="http://schemas.microsoft.com/office/drawing/2014/main" id="{890DCE84-68B1-43A2-8768-5FEAA3D3E25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61" y="0"/>
            <a:ext cx="9142477" cy="6858000"/>
          </a:xfrm>
          <a:prstGeom prst="rect">
            <a:avLst/>
          </a:prstGeom>
        </p:spPr>
      </p:pic>
      <p:sp>
        <p:nvSpPr>
          <p:cNvPr id="4" name="Rectángulo 3">
            <a:extLst>
              <a:ext uri="{FF2B5EF4-FFF2-40B4-BE49-F238E27FC236}">
                <a16:creationId xmlns:a16="http://schemas.microsoft.com/office/drawing/2014/main" id="{0E77FAFE-909A-8246-95CB-E1AAC3C16B80}"/>
              </a:ext>
            </a:extLst>
          </p:cNvPr>
          <p:cNvSpPr/>
          <p:nvPr/>
        </p:nvSpPr>
        <p:spPr>
          <a:xfrm>
            <a:off x="0" y="2736502"/>
            <a:ext cx="9144000" cy="1200329"/>
          </a:xfrm>
          <a:prstGeom prst="rect">
            <a:avLst/>
          </a:prstGeom>
          <a:ln>
            <a:noFill/>
          </a:ln>
        </p:spPr>
        <p:txBody>
          <a:bodyPr wrap="square">
            <a:spAutoFit/>
          </a:bodyPr>
          <a:lstStyle/>
          <a:p>
            <a:pPr marL="514350" indent="-514350" algn="ctr">
              <a:lnSpc>
                <a:spcPct val="100000"/>
              </a:lnSpc>
              <a:spcBef>
                <a:spcPct val="0"/>
              </a:spcBef>
              <a:buFont typeface="+mj-lt"/>
              <a:buAutoNum type="romanUcPeriod" startAt="2"/>
            </a:pPr>
            <a:r>
              <a:rPr lang="es-SV" altLang="es-SV" sz="2400" b="1" dirty="0">
                <a:solidFill>
                  <a:srgbClr val="111E60"/>
                </a:solidFill>
                <a:latin typeface="Bembo Std" panose="02020605060306020A03" pitchFamily="18" charset="0"/>
                <a:cs typeface="Arial" panose="020B0604020202020204" pitchFamily="34" charset="0"/>
              </a:rPr>
              <a:t>Ingresos Fiscales</a:t>
            </a:r>
          </a:p>
          <a:p>
            <a:pPr algn="ctr">
              <a:lnSpc>
                <a:spcPct val="100000"/>
              </a:lnSpc>
              <a:spcBef>
                <a:spcPct val="0"/>
              </a:spcBef>
            </a:pPr>
            <a:r>
              <a:rPr lang="es-ES" altLang="es-SV" sz="2400" b="1" dirty="0">
                <a:solidFill>
                  <a:srgbClr val="111E60"/>
                </a:solidFill>
                <a:latin typeface="Bembo Std" panose="02020605060306020A03" pitchFamily="18" charset="0"/>
                <a:cs typeface="Arial" panose="020B0604020202020204" pitchFamily="34" charset="0"/>
              </a:rPr>
              <a:t>GOES</a:t>
            </a:r>
            <a:endParaRPr lang="es-SV" altLang="es-SV" sz="2400" b="1" dirty="0">
              <a:solidFill>
                <a:srgbClr val="111E60"/>
              </a:solidFill>
              <a:latin typeface="Bembo Std" panose="02020605060306020A03" pitchFamily="18" charset="0"/>
              <a:cs typeface="Arial" panose="020B0604020202020204" pitchFamily="34" charset="0"/>
            </a:endParaRPr>
          </a:p>
          <a:p>
            <a:pPr algn="ctr">
              <a:lnSpc>
                <a:spcPct val="100000"/>
              </a:lnSpc>
              <a:spcBef>
                <a:spcPct val="0"/>
              </a:spcBef>
              <a:buFontTx/>
              <a:buNone/>
            </a:pPr>
            <a:endParaRPr lang="es-SV" altLang="es-SV" sz="2400" dirty="0">
              <a:solidFill>
                <a:srgbClr val="313945"/>
              </a:solidFill>
              <a:latin typeface="Bembo Std" panose="02020605060306020A03" pitchFamily="18" charset="0"/>
              <a:cs typeface="Arial" panose="020B0604020202020204" pitchFamily="34" charset="0"/>
            </a:endParaRPr>
          </a:p>
        </p:txBody>
      </p:sp>
    </p:spTree>
    <p:extLst>
      <p:ext uri="{BB962C8B-B14F-4D97-AF65-F5344CB8AC3E}">
        <p14:creationId xmlns:p14="http://schemas.microsoft.com/office/powerpoint/2010/main" val="82025221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a:extLst>
              <a:ext uri="{FF2B5EF4-FFF2-40B4-BE49-F238E27FC236}">
                <a16:creationId xmlns:a16="http://schemas.microsoft.com/office/drawing/2014/main" id="{890DCE84-68B1-43A2-8768-5FEAA3D3E25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61" y="0"/>
            <a:ext cx="9142477" cy="6858000"/>
          </a:xfrm>
          <a:prstGeom prst="rect">
            <a:avLst/>
          </a:prstGeom>
        </p:spPr>
      </p:pic>
      <p:sp>
        <p:nvSpPr>
          <p:cNvPr id="5" name="Rectángulo 4">
            <a:extLst>
              <a:ext uri="{FF2B5EF4-FFF2-40B4-BE49-F238E27FC236}">
                <a16:creationId xmlns:a16="http://schemas.microsoft.com/office/drawing/2014/main" id="{02A7EB63-A8CC-9248-851E-BD12DCE8E9EC}"/>
              </a:ext>
            </a:extLst>
          </p:cNvPr>
          <p:cNvSpPr/>
          <p:nvPr/>
        </p:nvSpPr>
        <p:spPr>
          <a:xfrm>
            <a:off x="0" y="301622"/>
            <a:ext cx="9144000" cy="584775"/>
          </a:xfrm>
          <a:prstGeom prst="rect">
            <a:avLst/>
          </a:prstGeom>
        </p:spPr>
        <p:txBody>
          <a:bodyPr wrap="square">
            <a:spAutoFit/>
          </a:bodyPr>
          <a:lstStyle/>
          <a:p>
            <a:pPr algn="ctr">
              <a:lnSpc>
                <a:spcPct val="100000"/>
              </a:lnSpc>
              <a:spcBef>
                <a:spcPct val="0"/>
              </a:spcBef>
              <a:buFontTx/>
              <a:buNone/>
            </a:pPr>
            <a:r>
              <a:rPr lang="es-ES" altLang="es-SV" dirty="0">
                <a:solidFill>
                  <a:srgbClr val="111E60"/>
                </a:solidFill>
                <a:latin typeface="Museo Sans 900" panose="02000000000000000000" pitchFamily="2" charset="77"/>
                <a:cs typeface="Arial" panose="020B0604020202020204" pitchFamily="34" charset="0"/>
              </a:rPr>
              <a:t>Ingresos del Gobierno Central, 2017 – 2022</a:t>
            </a:r>
          </a:p>
          <a:p>
            <a:pPr algn="ctr">
              <a:lnSpc>
                <a:spcPct val="100000"/>
              </a:lnSpc>
              <a:spcBef>
                <a:spcPct val="0"/>
              </a:spcBef>
              <a:buFontTx/>
              <a:buNone/>
            </a:pPr>
            <a:r>
              <a:rPr lang="es-ES" altLang="es-SV" sz="1400" dirty="0">
                <a:solidFill>
                  <a:srgbClr val="111E60"/>
                </a:solidFill>
                <a:latin typeface="Museo Sans 900" panose="02000000000000000000" pitchFamily="2" charset="77"/>
                <a:cs typeface="Arial" panose="020B0604020202020204" pitchFamily="34" charset="0"/>
              </a:rPr>
              <a:t>En millones de US$</a:t>
            </a:r>
          </a:p>
        </p:txBody>
      </p:sp>
      <p:cxnSp>
        <p:nvCxnSpPr>
          <p:cNvPr id="7" name="Conector recto 6">
            <a:extLst>
              <a:ext uri="{FF2B5EF4-FFF2-40B4-BE49-F238E27FC236}">
                <a16:creationId xmlns:a16="http://schemas.microsoft.com/office/drawing/2014/main" id="{5D675D84-A9E4-B14A-AE1E-BBDE406FFF35}"/>
              </a:ext>
            </a:extLst>
          </p:cNvPr>
          <p:cNvCxnSpPr>
            <a:cxnSpLocks/>
          </p:cNvCxnSpPr>
          <p:nvPr/>
        </p:nvCxnSpPr>
        <p:spPr>
          <a:xfrm>
            <a:off x="1766236" y="886398"/>
            <a:ext cx="5611528" cy="0"/>
          </a:xfrm>
          <a:prstGeom prst="line">
            <a:avLst/>
          </a:prstGeom>
          <a:ln>
            <a:solidFill>
              <a:srgbClr val="111E60"/>
            </a:solidFill>
          </a:ln>
        </p:spPr>
        <p:style>
          <a:lnRef idx="1">
            <a:schemeClr val="accent1"/>
          </a:lnRef>
          <a:fillRef idx="0">
            <a:schemeClr val="accent1"/>
          </a:fillRef>
          <a:effectRef idx="0">
            <a:schemeClr val="accent1"/>
          </a:effectRef>
          <a:fontRef idx="minor">
            <a:schemeClr val="tx1"/>
          </a:fontRef>
        </p:style>
      </p:cxnSp>
      <p:sp>
        <p:nvSpPr>
          <p:cNvPr id="8" name="Marcador de número de diapositiva 1">
            <a:extLst>
              <a:ext uri="{FF2B5EF4-FFF2-40B4-BE49-F238E27FC236}">
                <a16:creationId xmlns:a16="http://schemas.microsoft.com/office/drawing/2014/main" id="{EC31705E-DC52-F741-A512-8B592F15D333}"/>
              </a:ext>
            </a:extLst>
          </p:cNvPr>
          <p:cNvSpPr>
            <a:spLocks noGrp="1"/>
          </p:cNvSpPr>
          <p:nvPr>
            <p:ph type="sldNum" sz="quarter" idx="12"/>
          </p:nvPr>
        </p:nvSpPr>
        <p:spPr>
          <a:xfrm>
            <a:off x="4380886" y="6313997"/>
            <a:ext cx="382229" cy="365125"/>
          </a:xfrm>
        </p:spPr>
        <p:txBody>
          <a:bodyPr/>
          <a:lstStyle/>
          <a:p>
            <a:fld id="{66E27207-3E83-1943-8402-EB2215809602}" type="slidenum">
              <a:rPr lang="es-SV" sz="1050" smtClean="0">
                <a:solidFill>
                  <a:srgbClr val="111E60"/>
                </a:solidFill>
                <a:latin typeface="Museo Sans 500" panose="02000000000000000000" pitchFamily="2" charset="77"/>
              </a:rPr>
              <a:t>29</a:t>
            </a:fld>
            <a:endParaRPr lang="es-SV" sz="1050" dirty="0">
              <a:solidFill>
                <a:srgbClr val="111E60"/>
              </a:solidFill>
              <a:latin typeface="Museo Sans 500" panose="02000000000000000000" pitchFamily="2" charset="77"/>
            </a:endParaRPr>
          </a:p>
        </p:txBody>
      </p:sp>
      <p:graphicFrame>
        <p:nvGraphicFramePr>
          <p:cNvPr id="10" name="Objeto 8">
            <a:extLst>
              <a:ext uri="{FF2B5EF4-FFF2-40B4-BE49-F238E27FC236}">
                <a16:creationId xmlns:a16="http://schemas.microsoft.com/office/drawing/2014/main" id="{1DD6AAE6-E4C1-4CEB-8EF9-6B55950A9343}"/>
              </a:ext>
            </a:extLst>
          </p:cNvPr>
          <p:cNvGraphicFramePr>
            <a:graphicFrameLocks noChangeAspect="1"/>
          </p:cNvGraphicFramePr>
          <p:nvPr>
            <p:extLst>
              <p:ext uri="{D42A27DB-BD31-4B8C-83A1-F6EECF244321}">
                <p14:modId xmlns:p14="http://schemas.microsoft.com/office/powerpoint/2010/main" val="1722475771"/>
              </p:ext>
            </p:extLst>
          </p:nvPr>
        </p:nvGraphicFramePr>
        <p:xfrm>
          <a:off x="1517650" y="889000"/>
          <a:ext cx="6086475" cy="5453063"/>
        </p:xfrm>
        <a:graphic>
          <a:graphicData uri="http://schemas.openxmlformats.org/presentationml/2006/ole">
            <mc:AlternateContent xmlns:mc="http://schemas.openxmlformats.org/markup-compatibility/2006">
              <mc:Choice xmlns:v="urn:schemas-microsoft-com:vml" Requires="v">
                <p:oleObj spid="_x0000_s17498" name="Worksheet" r:id="rId4" imgW="8658359" imgH="8724968" progId="Excel.Sheet.12">
                  <p:embed/>
                </p:oleObj>
              </mc:Choice>
              <mc:Fallback>
                <p:oleObj name="Worksheet" r:id="rId4" imgW="8658359" imgH="8724968" progId="Excel.Sheet.12">
                  <p:embed/>
                  <p:pic>
                    <p:nvPicPr>
                      <p:cNvPr id="32774" name="Objeto 8">
                        <a:extLst>
                          <a:ext uri="{FF2B5EF4-FFF2-40B4-BE49-F238E27FC236}">
                            <a16:creationId xmlns:a16="http://schemas.microsoft.com/office/drawing/2014/main" id="{E4599060-F640-4F74-BBD0-0F1E029AC3C8}"/>
                          </a:ext>
                        </a:extLst>
                      </p:cNvPr>
                      <p:cNvPicPr>
                        <a:picLocks noChangeAspect="1" noChangeArrowheads="1"/>
                      </p:cNvPicPr>
                      <p:nvPr/>
                    </p:nvPicPr>
                    <p:blipFill>
                      <a:blip r:embed="rId5"/>
                      <a:srcRect/>
                      <a:stretch>
                        <a:fillRect/>
                      </a:stretch>
                    </p:blipFill>
                    <p:spPr bwMode="auto">
                      <a:xfrm>
                        <a:off x="1517650" y="889000"/>
                        <a:ext cx="6086475" cy="5453063"/>
                      </a:xfrm>
                      <a:prstGeom prst="rect">
                        <a:avLst/>
                      </a:prstGeom>
                      <a:noFill/>
                      <a:ln>
                        <a:noFill/>
                      </a:ln>
                      <a:extLst/>
                    </p:spPr>
                  </p:pic>
                </p:oleObj>
              </mc:Fallback>
            </mc:AlternateContent>
          </a:graphicData>
        </a:graphic>
      </p:graphicFrame>
    </p:spTree>
    <p:extLst>
      <p:ext uri="{BB962C8B-B14F-4D97-AF65-F5344CB8AC3E}">
        <p14:creationId xmlns:p14="http://schemas.microsoft.com/office/powerpoint/2010/main" val="300381460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a:extLst>
              <a:ext uri="{FF2B5EF4-FFF2-40B4-BE49-F238E27FC236}">
                <a16:creationId xmlns:a16="http://schemas.microsoft.com/office/drawing/2014/main" id="{890DCE84-68B1-43A2-8768-5FEAA3D3E25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61" y="0"/>
            <a:ext cx="9142477" cy="6858000"/>
          </a:xfrm>
          <a:prstGeom prst="rect">
            <a:avLst/>
          </a:prstGeom>
        </p:spPr>
      </p:pic>
      <p:sp>
        <p:nvSpPr>
          <p:cNvPr id="5" name="Rectángulo 4">
            <a:extLst>
              <a:ext uri="{FF2B5EF4-FFF2-40B4-BE49-F238E27FC236}">
                <a16:creationId xmlns:a16="http://schemas.microsoft.com/office/drawing/2014/main" id="{02A7EB63-A8CC-9248-851E-BD12DCE8E9EC}"/>
              </a:ext>
            </a:extLst>
          </p:cNvPr>
          <p:cNvSpPr/>
          <p:nvPr/>
        </p:nvSpPr>
        <p:spPr>
          <a:xfrm>
            <a:off x="0" y="355809"/>
            <a:ext cx="9144000" cy="523220"/>
          </a:xfrm>
          <a:prstGeom prst="rect">
            <a:avLst/>
          </a:prstGeom>
        </p:spPr>
        <p:txBody>
          <a:bodyPr wrap="square">
            <a:spAutoFit/>
          </a:bodyPr>
          <a:lstStyle/>
          <a:p>
            <a:pPr algn="ctr">
              <a:lnSpc>
                <a:spcPct val="100000"/>
              </a:lnSpc>
              <a:spcBef>
                <a:spcPct val="0"/>
              </a:spcBef>
              <a:buFontTx/>
              <a:buNone/>
            </a:pPr>
            <a:r>
              <a:rPr lang="es-SV" altLang="es-SV" sz="2800" dirty="0">
                <a:solidFill>
                  <a:srgbClr val="111E60"/>
                </a:solidFill>
                <a:latin typeface="Museo Sans 900" panose="02000000000000000000" pitchFamily="2" charset="77"/>
                <a:cs typeface="Arial" panose="020B0604020202020204" pitchFamily="34" charset="0"/>
              </a:rPr>
              <a:t>Índice</a:t>
            </a:r>
            <a:endParaRPr lang="es-SV" altLang="es-SV" sz="2000" dirty="0">
              <a:solidFill>
                <a:srgbClr val="111E60"/>
              </a:solidFill>
              <a:latin typeface="Museo Sans 900" panose="02000000000000000000" pitchFamily="2" charset="77"/>
              <a:cs typeface="Arial" panose="020B0604020202020204" pitchFamily="34" charset="0"/>
            </a:endParaRPr>
          </a:p>
        </p:txBody>
      </p:sp>
      <p:cxnSp>
        <p:nvCxnSpPr>
          <p:cNvPr id="7" name="Conector recto 6">
            <a:extLst>
              <a:ext uri="{FF2B5EF4-FFF2-40B4-BE49-F238E27FC236}">
                <a16:creationId xmlns:a16="http://schemas.microsoft.com/office/drawing/2014/main" id="{5D675D84-A9E4-B14A-AE1E-BBDE406FFF35}"/>
              </a:ext>
            </a:extLst>
          </p:cNvPr>
          <p:cNvCxnSpPr>
            <a:cxnSpLocks/>
          </p:cNvCxnSpPr>
          <p:nvPr/>
        </p:nvCxnSpPr>
        <p:spPr>
          <a:xfrm>
            <a:off x="1766236" y="886398"/>
            <a:ext cx="5611528" cy="0"/>
          </a:xfrm>
          <a:prstGeom prst="line">
            <a:avLst/>
          </a:prstGeom>
          <a:ln>
            <a:solidFill>
              <a:srgbClr val="111E60"/>
            </a:solidFill>
          </a:ln>
        </p:spPr>
        <p:style>
          <a:lnRef idx="1">
            <a:schemeClr val="accent1"/>
          </a:lnRef>
          <a:fillRef idx="0">
            <a:schemeClr val="accent1"/>
          </a:fillRef>
          <a:effectRef idx="0">
            <a:schemeClr val="accent1"/>
          </a:effectRef>
          <a:fontRef idx="minor">
            <a:schemeClr val="tx1"/>
          </a:fontRef>
        </p:style>
      </p:cxnSp>
      <p:sp>
        <p:nvSpPr>
          <p:cNvPr id="8" name="Marcador de número de diapositiva 1">
            <a:extLst>
              <a:ext uri="{FF2B5EF4-FFF2-40B4-BE49-F238E27FC236}">
                <a16:creationId xmlns:a16="http://schemas.microsoft.com/office/drawing/2014/main" id="{EC31705E-DC52-F741-A512-8B592F15D333}"/>
              </a:ext>
            </a:extLst>
          </p:cNvPr>
          <p:cNvSpPr>
            <a:spLocks noGrp="1"/>
          </p:cNvSpPr>
          <p:nvPr>
            <p:ph type="sldNum" sz="quarter" idx="12"/>
          </p:nvPr>
        </p:nvSpPr>
        <p:spPr>
          <a:xfrm>
            <a:off x="4380886" y="6313997"/>
            <a:ext cx="382229" cy="365125"/>
          </a:xfrm>
        </p:spPr>
        <p:txBody>
          <a:bodyPr/>
          <a:lstStyle/>
          <a:p>
            <a:fld id="{66E27207-3E83-1943-8402-EB2215809602}" type="slidenum">
              <a:rPr lang="es-SV" sz="1050" smtClean="0">
                <a:solidFill>
                  <a:srgbClr val="111E60"/>
                </a:solidFill>
                <a:latin typeface="Museo Sans 500" panose="02000000000000000000" pitchFamily="2" charset="77"/>
              </a:rPr>
              <a:t>3</a:t>
            </a:fld>
            <a:endParaRPr lang="es-SV" sz="1050" dirty="0">
              <a:solidFill>
                <a:srgbClr val="111E60"/>
              </a:solidFill>
              <a:latin typeface="Museo Sans 500" panose="02000000000000000000" pitchFamily="2" charset="77"/>
            </a:endParaRPr>
          </a:p>
        </p:txBody>
      </p:sp>
      <p:graphicFrame>
        <p:nvGraphicFramePr>
          <p:cNvPr id="10" name="Tabla 9">
            <a:extLst>
              <a:ext uri="{FF2B5EF4-FFF2-40B4-BE49-F238E27FC236}">
                <a16:creationId xmlns:a16="http://schemas.microsoft.com/office/drawing/2014/main" id="{074FE7C0-7E2A-47C5-9AE2-816CE18B1334}"/>
              </a:ext>
            </a:extLst>
          </p:cNvPr>
          <p:cNvGraphicFramePr>
            <a:graphicFrameLocks noGrp="1"/>
          </p:cNvGraphicFramePr>
          <p:nvPr>
            <p:extLst>
              <p:ext uri="{D42A27DB-BD31-4B8C-83A1-F6EECF244321}">
                <p14:modId xmlns:p14="http://schemas.microsoft.com/office/powerpoint/2010/main" val="1817551257"/>
              </p:ext>
            </p:extLst>
          </p:nvPr>
        </p:nvGraphicFramePr>
        <p:xfrm>
          <a:off x="763588" y="914400"/>
          <a:ext cx="7650162" cy="4765677"/>
        </p:xfrm>
        <a:graphic>
          <a:graphicData uri="http://schemas.openxmlformats.org/drawingml/2006/table">
            <a:tbl>
              <a:tblPr firstRow="1" bandRow="1">
                <a:tableStyleId>{F5AB1C69-6EDB-4FF4-983F-18BD219EF322}</a:tableStyleId>
              </a:tblPr>
              <a:tblGrid>
                <a:gridCol w="6534514">
                  <a:extLst>
                    <a:ext uri="{9D8B030D-6E8A-4147-A177-3AD203B41FA5}">
                      <a16:colId xmlns:a16="http://schemas.microsoft.com/office/drawing/2014/main" val="20000"/>
                    </a:ext>
                  </a:extLst>
                </a:gridCol>
                <a:gridCol w="1115648">
                  <a:extLst>
                    <a:ext uri="{9D8B030D-6E8A-4147-A177-3AD203B41FA5}">
                      <a16:colId xmlns:a16="http://schemas.microsoft.com/office/drawing/2014/main" val="20001"/>
                    </a:ext>
                  </a:extLst>
                </a:gridCol>
              </a:tblGrid>
              <a:tr h="356981">
                <a:tc>
                  <a:txBody>
                    <a:bodyPr/>
                    <a:lstStyle/>
                    <a:p>
                      <a:pPr algn="ctr"/>
                      <a:r>
                        <a:rPr lang="es-SV" sz="1200" b="1" dirty="0">
                          <a:solidFill>
                            <a:schemeClr val="tx1"/>
                          </a:solidFill>
                          <a:latin typeface="Museo Sans 300" panose="02000000000000000000" pitchFamily="50" charset="0"/>
                          <a:cs typeface="Arial" panose="020B0604020202020204" pitchFamily="34" charset="0"/>
                        </a:rPr>
                        <a:t>Contenido</a:t>
                      </a:r>
                    </a:p>
                  </a:txBody>
                  <a:tcPr marL="91433" marR="91433" marT="45727" marB="45727"/>
                </a:tc>
                <a:tc>
                  <a:txBody>
                    <a:bodyPr/>
                    <a:lstStyle/>
                    <a:p>
                      <a:pPr algn="ctr"/>
                      <a:r>
                        <a:rPr lang="es-SV" sz="1200" dirty="0">
                          <a:solidFill>
                            <a:schemeClr val="tx1"/>
                          </a:solidFill>
                          <a:latin typeface="Museo Sans 300" panose="02000000000000000000" pitchFamily="50" charset="0"/>
                          <a:cs typeface="Arial" panose="020B0604020202020204" pitchFamily="34" charset="0"/>
                        </a:rPr>
                        <a:t>Página</a:t>
                      </a:r>
                    </a:p>
                  </a:txBody>
                  <a:tcPr marL="91433" marR="91433" marT="45727" marB="45727"/>
                </a:tc>
                <a:extLst>
                  <a:ext uri="{0D108BD9-81ED-4DB2-BD59-A6C34878D82A}">
                    <a16:rowId xmlns:a16="http://schemas.microsoft.com/office/drawing/2014/main" val="10000"/>
                  </a:ext>
                </a:extLst>
              </a:tr>
              <a:tr h="274362">
                <a:tc>
                  <a:txBody>
                    <a:bodyPr/>
                    <a:lstStyle/>
                    <a:p>
                      <a:r>
                        <a:rPr lang="es-SV" sz="1200" b="1" dirty="0">
                          <a:latin typeface="Museo Sans 300" panose="02000000000000000000" pitchFamily="50" charset="0"/>
                          <a:cs typeface="Arial" panose="020B0604020202020204" pitchFamily="34" charset="0"/>
                        </a:rPr>
                        <a:t>Introducción</a:t>
                      </a:r>
                    </a:p>
                  </a:txBody>
                  <a:tcPr marL="91433" marR="91433" marT="45727" marB="45727"/>
                </a:tc>
                <a:tc>
                  <a:txBody>
                    <a:bodyPr/>
                    <a:lstStyle/>
                    <a:p>
                      <a:pPr algn="ctr"/>
                      <a:r>
                        <a:rPr lang="es-SV" sz="1200" b="1" dirty="0">
                          <a:latin typeface="Museo Sans 300" panose="02000000000000000000" pitchFamily="50" charset="0"/>
                          <a:cs typeface="Arial" panose="020B0604020202020204" pitchFamily="34" charset="0"/>
                        </a:rPr>
                        <a:t>7</a:t>
                      </a:r>
                    </a:p>
                  </a:txBody>
                  <a:tcPr marL="91433" marR="91433" marT="45727" marB="45727"/>
                </a:tc>
                <a:extLst>
                  <a:ext uri="{0D108BD9-81ED-4DB2-BD59-A6C34878D82A}">
                    <a16:rowId xmlns:a16="http://schemas.microsoft.com/office/drawing/2014/main" val="10001"/>
                  </a:ext>
                </a:extLst>
              </a:tr>
              <a:tr h="274362">
                <a:tc>
                  <a:txBody>
                    <a:bodyPr/>
                    <a:lstStyle/>
                    <a:p>
                      <a:r>
                        <a:rPr lang="es-ES" sz="1200" b="1" dirty="0">
                          <a:latin typeface="Museo Sans 300" panose="02000000000000000000" pitchFamily="50" charset="0"/>
                          <a:cs typeface="Arial" panose="020B0604020202020204" pitchFamily="34" charset="0"/>
                        </a:rPr>
                        <a:t>Estructura del Sector Público No Financiero</a:t>
                      </a:r>
                    </a:p>
                  </a:txBody>
                  <a:tcPr marL="91433" marR="91433" marT="45727" marB="45727"/>
                </a:tc>
                <a:tc>
                  <a:txBody>
                    <a:bodyPr/>
                    <a:lstStyle/>
                    <a:p>
                      <a:pPr algn="ctr"/>
                      <a:r>
                        <a:rPr lang="es-SV" sz="1200" b="1" dirty="0">
                          <a:latin typeface="Museo Sans 300" panose="02000000000000000000" pitchFamily="50" charset="0"/>
                          <a:cs typeface="Arial" panose="020B0604020202020204" pitchFamily="34" charset="0"/>
                        </a:rPr>
                        <a:t>8</a:t>
                      </a:r>
                    </a:p>
                  </a:txBody>
                  <a:tcPr marL="91433" marR="91433" marT="45727" marB="45727"/>
                </a:tc>
                <a:extLst>
                  <a:ext uri="{0D108BD9-81ED-4DB2-BD59-A6C34878D82A}">
                    <a16:rowId xmlns:a16="http://schemas.microsoft.com/office/drawing/2014/main" val="10002"/>
                  </a:ext>
                </a:extLst>
              </a:tr>
              <a:tr h="274362">
                <a:tc>
                  <a:txBody>
                    <a:bodyPr/>
                    <a:lstStyle/>
                    <a:p>
                      <a:pPr marL="285750" indent="-285750">
                        <a:buFont typeface="+mj-lt"/>
                        <a:buAutoNum type="romanUcPeriod"/>
                      </a:pPr>
                      <a:r>
                        <a:rPr lang="es-SV" sz="1200" b="1" dirty="0">
                          <a:latin typeface="Museo Sans 300" panose="02000000000000000000" pitchFamily="50" charset="0"/>
                          <a:cs typeface="Arial" panose="020B0604020202020204" pitchFamily="34" charset="0"/>
                        </a:rPr>
                        <a:t>Situación Financiera (Balance Fiscal)</a:t>
                      </a:r>
                    </a:p>
                  </a:txBody>
                  <a:tcPr marL="91433" marR="91433" marT="45727" marB="45727"/>
                </a:tc>
                <a:tc>
                  <a:txBody>
                    <a:bodyPr/>
                    <a:lstStyle/>
                    <a:p>
                      <a:pPr algn="ctr"/>
                      <a:r>
                        <a:rPr lang="es-SV" sz="1200" b="1" dirty="0">
                          <a:latin typeface="Museo Sans 300" panose="02000000000000000000" pitchFamily="50" charset="0"/>
                          <a:cs typeface="Arial" panose="020B0604020202020204" pitchFamily="34" charset="0"/>
                        </a:rPr>
                        <a:t>9</a:t>
                      </a:r>
                    </a:p>
                  </a:txBody>
                  <a:tcPr marL="91433" marR="91433" marT="45727" marB="45727"/>
                </a:tc>
                <a:extLst>
                  <a:ext uri="{0D108BD9-81ED-4DB2-BD59-A6C34878D82A}">
                    <a16:rowId xmlns:a16="http://schemas.microsoft.com/office/drawing/2014/main" val="10003"/>
                  </a:ext>
                </a:extLst>
              </a:tr>
              <a:tr h="274362">
                <a:tc>
                  <a:txBody>
                    <a:bodyPr/>
                    <a:lstStyle/>
                    <a:p>
                      <a:r>
                        <a:rPr lang="es-ES" sz="1200" dirty="0">
                          <a:latin typeface="Museo Sans 300" panose="02000000000000000000" pitchFamily="50" charset="0"/>
                          <a:cs typeface="Arial" panose="020B0604020202020204" pitchFamily="34" charset="0"/>
                        </a:rPr>
                        <a:t>Situación Financiera del Sector Público No Financiero (SPNF), 2017 – 2022</a:t>
                      </a:r>
                    </a:p>
                  </a:txBody>
                  <a:tcPr marL="91433" marR="91433" marT="45727" marB="45727"/>
                </a:tc>
                <a:tc>
                  <a:txBody>
                    <a:bodyPr/>
                    <a:lstStyle/>
                    <a:p>
                      <a:pPr algn="ctr"/>
                      <a:r>
                        <a:rPr lang="es-SV" sz="1200" dirty="0">
                          <a:latin typeface="Museo Sans 300" panose="02000000000000000000" pitchFamily="50" charset="0"/>
                          <a:cs typeface="Arial" panose="020B0604020202020204" pitchFamily="34" charset="0"/>
                        </a:rPr>
                        <a:t>10</a:t>
                      </a:r>
                    </a:p>
                  </a:txBody>
                  <a:tcPr marL="91433" marR="91433" marT="45727" marB="45727"/>
                </a:tc>
                <a:extLst>
                  <a:ext uri="{0D108BD9-81ED-4DB2-BD59-A6C34878D82A}">
                    <a16:rowId xmlns:a16="http://schemas.microsoft.com/office/drawing/2014/main" val="10004"/>
                  </a:ext>
                </a:extLst>
              </a:tr>
              <a:tr h="274362">
                <a:tc>
                  <a:txBody>
                    <a:bodyPr/>
                    <a:lstStyle/>
                    <a:p>
                      <a:r>
                        <a:rPr lang="es-ES" sz="1200" dirty="0">
                          <a:latin typeface="Museo Sans 300" panose="02000000000000000000" pitchFamily="50" charset="0"/>
                          <a:cs typeface="Arial" panose="020B0604020202020204" pitchFamily="34" charset="0"/>
                        </a:rPr>
                        <a:t>Situación Financiera del SPNF, 2017 – 2022 (% del PIB)</a:t>
                      </a:r>
                    </a:p>
                  </a:txBody>
                  <a:tcPr marL="91433" marR="91433" marT="45727" marB="45727"/>
                </a:tc>
                <a:tc>
                  <a:txBody>
                    <a:bodyPr/>
                    <a:lstStyle/>
                    <a:p>
                      <a:pPr algn="ctr"/>
                      <a:r>
                        <a:rPr lang="es-SV" sz="1200" dirty="0">
                          <a:latin typeface="Museo Sans 300" panose="02000000000000000000" pitchFamily="50" charset="0"/>
                          <a:cs typeface="Arial" panose="020B0604020202020204" pitchFamily="34" charset="0"/>
                        </a:rPr>
                        <a:t>11</a:t>
                      </a:r>
                    </a:p>
                  </a:txBody>
                  <a:tcPr marL="91433" marR="91433" marT="45727" marB="45727"/>
                </a:tc>
                <a:extLst>
                  <a:ext uri="{0D108BD9-81ED-4DB2-BD59-A6C34878D82A}">
                    <a16:rowId xmlns:a16="http://schemas.microsoft.com/office/drawing/2014/main" val="10005"/>
                  </a:ext>
                </a:extLst>
              </a:tr>
              <a:tr h="274362">
                <a:tc>
                  <a:txBody>
                    <a:bodyPr/>
                    <a:lstStyle/>
                    <a:p>
                      <a:r>
                        <a:rPr lang="es-ES" sz="1200" dirty="0">
                          <a:latin typeface="Museo Sans 300" panose="02000000000000000000" pitchFamily="50" charset="0"/>
                          <a:cs typeface="Arial" panose="020B0604020202020204" pitchFamily="34" charset="0"/>
                        </a:rPr>
                        <a:t>Déficit del SPNF, 2017 – 2022 (Gráfico)</a:t>
                      </a:r>
                    </a:p>
                  </a:txBody>
                  <a:tcPr marL="91433" marR="91433" marT="45727" marB="45727"/>
                </a:tc>
                <a:tc>
                  <a:txBody>
                    <a:bodyPr/>
                    <a:lstStyle/>
                    <a:p>
                      <a:pPr algn="ctr"/>
                      <a:r>
                        <a:rPr lang="es-SV" sz="1200" dirty="0">
                          <a:latin typeface="Museo Sans 300" panose="02000000000000000000" pitchFamily="50" charset="0"/>
                          <a:cs typeface="Arial" panose="020B0604020202020204" pitchFamily="34" charset="0"/>
                        </a:rPr>
                        <a:t>12</a:t>
                      </a:r>
                    </a:p>
                  </a:txBody>
                  <a:tcPr marL="91433" marR="91433" marT="45727" marB="45727"/>
                </a:tc>
                <a:extLst>
                  <a:ext uri="{0D108BD9-81ED-4DB2-BD59-A6C34878D82A}">
                    <a16:rowId xmlns:a16="http://schemas.microsoft.com/office/drawing/2014/main" val="10006"/>
                  </a:ext>
                </a:extLst>
              </a:tr>
              <a:tr h="274362">
                <a:tc>
                  <a:txBody>
                    <a:bodyPr/>
                    <a:lstStyle/>
                    <a:p>
                      <a:r>
                        <a:rPr lang="es-ES" sz="1200" dirty="0">
                          <a:latin typeface="Museo Sans 300" panose="02000000000000000000" pitchFamily="50" charset="0"/>
                          <a:cs typeface="Arial" panose="020B0604020202020204" pitchFamily="34" charset="0"/>
                        </a:rPr>
                        <a:t>Balance Primario del SPNF, 2017 – 2022 sin intereses (Gráfico)</a:t>
                      </a:r>
                    </a:p>
                  </a:txBody>
                  <a:tcPr marL="91433" marR="91433" marT="45727" marB="45727"/>
                </a:tc>
                <a:tc>
                  <a:txBody>
                    <a:bodyPr/>
                    <a:lstStyle/>
                    <a:p>
                      <a:pPr algn="ctr"/>
                      <a:r>
                        <a:rPr lang="es-SV" sz="1200" dirty="0">
                          <a:latin typeface="Museo Sans 300" panose="02000000000000000000" pitchFamily="50" charset="0"/>
                          <a:cs typeface="Arial" panose="020B0604020202020204" pitchFamily="34" charset="0"/>
                        </a:rPr>
                        <a:t>13</a:t>
                      </a:r>
                    </a:p>
                  </a:txBody>
                  <a:tcPr marL="91433" marR="91433" marT="45727" marB="45727"/>
                </a:tc>
                <a:extLst>
                  <a:ext uri="{0D108BD9-81ED-4DB2-BD59-A6C34878D82A}">
                    <a16:rowId xmlns:a16="http://schemas.microsoft.com/office/drawing/2014/main" val="10007"/>
                  </a:ext>
                </a:extLst>
              </a:tr>
              <a:tr h="274362">
                <a:tc>
                  <a:txBody>
                    <a:bodyPr/>
                    <a:lstStyle/>
                    <a:p>
                      <a:r>
                        <a:rPr lang="es-ES" sz="1200" dirty="0">
                          <a:latin typeface="Museo Sans 300" panose="02000000000000000000" pitchFamily="50" charset="0"/>
                          <a:cs typeface="Arial" panose="020B0604020202020204" pitchFamily="34" charset="0"/>
                        </a:rPr>
                        <a:t>Situación Financiera del SPNF, enero – diciembre de 2017</a:t>
                      </a:r>
                    </a:p>
                  </a:txBody>
                  <a:tcPr marL="91433" marR="91433" marT="45727" marB="45727"/>
                </a:tc>
                <a:tc>
                  <a:txBody>
                    <a:bodyPr/>
                    <a:lstStyle/>
                    <a:p>
                      <a:pPr algn="ctr"/>
                      <a:r>
                        <a:rPr lang="es-SV" sz="1200" dirty="0">
                          <a:latin typeface="Museo Sans 300" panose="02000000000000000000" pitchFamily="50" charset="0"/>
                          <a:cs typeface="Arial" panose="020B0604020202020204" pitchFamily="34" charset="0"/>
                        </a:rPr>
                        <a:t>14</a:t>
                      </a:r>
                    </a:p>
                  </a:txBody>
                  <a:tcPr marL="91433" marR="91433" marT="45727" marB="45727"/>
                </a:tc>
                <a:extLst>
                  <a:ext uri="{0D108BD9-81ED-4DB2-BD59-A6C34878D82A}">
                    <a16:rowId xmlns:a16="http://schemas.microsoft.com/office/drawing/2014/main" val="10008"/>
                  </a:ext>
                </a:extLst>
              </a:tr>
              <a:tr h="274362">
                <a:tc>
                  <a:txBody>
                    <a:bodyPr/>
                    <a:lstStyle/>
                    <a:p>
                      <a:r>
                        <a:rPr lang="es-ES" sz="1200" dirty="0">
                          <a:latin typeface="Museo Sans 300" panose="02000000000000000000" pitchFamily="50" charset="0"/>
                          <a:cs typeface="Arial" panose="020B0604020202020204" pitchFamily="34" charset="0"/>
                        </a:rPr>
                        <a:t>Situación Financiera del SPNF, enero – diciembre de 2018</a:t>
                      </a:r>
                    </a:p>
                  </a:txBody>
                  <a:tcPr marL="91433" marR="91433" marT="45727" marB="45727"/>
                </a:tc>
                <a:tc>
                  <a:txBody>
                    <a:bodyPr/>
                    <a:lstStyle/>
                    <a:p>
                      <a:pPr algn="ctr"/>
                      <a:r>
                        <a:rPr lang="es-SV" sz="1200" dirty="0">
                          <a:latin typeface="Museo Sans 300" panose="02000000000000000000" pitchFamily="50" charset="0"/>
                          <a:cs typeface="Arial" panose="020B0604020202020204" pitchFamily="34" charset="0"/>
                        </a:rPr>
                        <a:t>15</a:t>
                      </a:r>
                    </a:p>
                  </a:txBody>
                  <a:tcPr marL="91433" marR="91433" marT="45727" marB="45727"/>
                </a:tc>
                <a:extLst>
                  <a:ext uri="{0D108BD9-81ED-4DB2-BD59-A6C34878D82A}">
                    <a16:rowId xmlns:a16="http://schemas.microsoft.com/office/drawing/2014/main" val="10009"/>
                  </a:ext>
                </a:extLst>
              </a:tr>
              <a:tr h="274362">
                <a:tc>
                  <a:txBody>
                    <a:bodyPr/>
                    <a:lstStyle/>
                    <a:p>
                      <a:r>
                        <a:rPr lang="es-ES" sz="1200" dirty="0">
                          <a:latin typeface="Museo Sans 300" panose="02000000000000000000" pitchFamily="50" charset="0"/>
                          <a:cs typeface="Arial" panose="020B0604020202020204" pitchFamily="34" charset="0"/>
                        </a:rPr>
                        <a:t>Situación Financiera del SPNF, enero – diciembre de 2019</a:t>
                      </a:r>
                    </a:p>
                  </a:txBody>
                  <a:tcPr marL="91433" marR="91433" marT="45727" marB="45727"/>
                </a:tc>
                <a:tc>
                  <a:txBody>
                    <a:bodyPr/>
                    <a:lstStyle/>
                    <a:p>
                      <a:pPr algn="ctr"/>
                      <a:r>
                        <a:rPr lang="es-SV" sz="1200" dirty="0">
                          <a:latin typeface="Museo Sans 300" panose="02000000000000000000" pitchFamily="50" charset="0"/>
                          <a:cs typeface="Arial" panose="020B0604020202020204" pitchFamily="34" charset="0"/>
                        </a:rPr>
                        <a:t>16</a:t>
                      </a:r>
                    </a:p>
                  </a:txBody>
                  <a:tcPr marL="91433" marR="91433" marT="45727" marB="45727"/>
                </a:tc>
                <a:extLst>
                  <a:ext uri="{0D108BD9-81ED-4DB2-BD59-A6C34878D82A}">
                    <a16:rowId xmlns:a16="http://schemas.microsoft.com/office/drawing/2014/main" val="10010"/>
                  </a:ext>
                </a:extLst>
              </a:tr>
              <a:tr h="274362">
                <a:tc>
                  <a:txBody>
                    <a:bodyPr/>
                    <a:lstStyle/>
                    <a:p>
                      <a:r>
                        <a:rPr lang="es-ES" sz="1200" dirty="0">
                          <a:latin typeface="Museo Sans 300" panose="02000000000000000000" pitchFamily="50" charset="0"/>
                          <a:cs typeface="Arial" panose="020B0604020202020204" pitchFamily="34" charset="0"/>
                        </a:rPr>
                        <a:t>Situación Financiera del SPNF, enero – diciembre de 2020</a:t>
                      </a:r>
                    </a:p>
                  </a:txBody>
                  <a:tcPr marL="91433" marR="91433" marT="45727" marB="45727"/>
                </a:tc>
                <a:tc>
                  <a:txBody>
                    <a:bodyPr/>
                    <a:lstStyle/>
                    <a:p>
                      <a:pPr algn="ctr"/>
                      <a:r>
                        <a:rPr lang="es-SV" sz="1200" dirty="0">
                          <a:latin typeface="Museo Sans 300" panose="02000000000000000000" pitchFamily="50" charset="0"/>
                          <a:cs typeface="Arial" panose="020B0604020202020204" pitchFamily="34" charset="0"/>
                        </a:rPr>
                        <a:t>17</a:t>
                      </a:r>
                    </a:p>
                  </a:txBody>
                  <a:tcPr marL="91433" marR="91433" marT="45727" marB="45727"/>
                </a:tc>
                <a:extLst>
                  <a:ext uri="{0D108BD9-81ED-4DB2-BD59-A6C34878D82A}">
                    <a16:rowId xmlns:a16="http://schemas.microsoft.com/office/drawing/2014/main" val="10011"/>
                  </a:ext>
                </a:extLst>
              </a:tr>
              <a:tr h="274362">
                <a:tc>
                  <a:txBody>
                    <a:bodyPr/>
                    <a:lstStyle/>
                    <a:p>
                      <a:r>
                        <a:rPr lang="es-ES" sz="1200" dirty="0">
                          <a:latin typeface="Museo Sans 300" panose="02000000000000000000" pitchFamily="50" charset="0"/>
                          <a:cs typeface="Arial" panose="020B0604020202020204" pitchFamily="34" charset="0"/>
                        </a:rPr>
                        <a:t>Situación Financiera del SPNF, enero – diciembre de 2021</a:t>
                      </a:r>
                    </a:p>
                  </a:txBody>
                  <a:tcPr marL="91433" marR="91433" marT="45727" marB="45727"/>
                </a:tc>
                <a:tc>
                  <a:txBody>
                    <a:bodyPr/>
                    <a:lstStyle/>
                    <a:p>
                      <a:pPr algn="ctr"/>
                      <a:r>
                        <a:rPr lang="es-SV" sz="1200" dirty="0">
                          <a:latin typeface="Museo Sans 300" panose="02000000000000000000" pitchFamily="50" charset="0"/>
                          <a:cs typeface="Arial" panose="020B0604020202020204" pitchFamily="34" charset="0"/>
                        </a:rPr>
                        <a:t>18</a:t>
                      </a:r>
                    </a:p>
                  </a:txBody>
                  <a:tcPr marL="91433" marR="91433" marT="45727" marB="45727"/>
                </a:tc>
                <a:extLst>
                  <a:ext uri="{0D108BD9-81ED-4DB2-BD59-A6C34878D82A}">
                    <a16:rowId xmlns:a16="http://schemas.microsoft.com/office/drawing/2014/main" val="10012"/>
                  </a:ext>
                </a:extLst>
              </a:tr>
              <a:tr h="274362">
                <a:tc>
                  <a:txBody>
                    <a:bodyPr/>
                    <a:lstStyle/>
                    <a:p>
                      <a:r>
                        <a:rPr lang="es-ES" sz="1200" dirty="0">
                          <a:latin typeface="Museo Sans 300" panose="02000000000000000000" pitchFamily="50" charset="0"/>
                          <a:cs typeface="Arial" panose="020B0604020202020204" pitchFamily="34" charset="0"/>
                        </a:rPr>
                        <a:t>Situación Financiera del SPNF, enero – diciembre de 2022</a:t>
                      </a:r>
                    </a:p>
                  </a:txBody>
                  <a:tcPr marL="91433" marR="91433" marT="45727" marB="45727"/>
                </a:tc>
                <a:tc>
                  <a:txBody>
                    <a:bodyPr/>
                    <a:lstStyle/>
                    <a:p>
                      <a:pPr algn="ctr"/>
                      <a:r>
                        <a:rPr lang="es-SV" sz="1200" dirty="0">
                          <a:latin typeface="Museo Sans 300" panose="02000000000000000000" pitchFamily="50" charset="0"/>
                          <a:cs typeface="Arial" panose="020B0604020202020204" pitchFamily="34" charset="0"/>
                        </a:rPr>
                        <a:t>19</a:t>
                      </a:r>
                    </a:p>
                  </a:txBody>
                  <a:tcPr marL="91433" marR="91433" marT="45727" marB="45727"/>
                </a:tc>
                <a:extLst>
                  <a:ext uri="{0D108BD9-81ED-4DB2-BD59-A6C34878D82A}">
                    <a16:rowId xmlns:a16="http://schemas.microsoft.com/office/drawing/2014/main" val="10013"/>
                  </a:ext>
                </a:extLst>
              </a:tr>
              <a:tr h="274362">
                <a:tc>
                  <a:txBody>
                    <a:bodyPr/>
                    <a:lstStyle/>
                    <a:p>
                      <a:r>
                        <a:rPr lang="es-ES" sz="1200" dirty="0">
                          <a:latin typeface="Museo Sans 300" panose="02000000000000000000" pitchFamily="50" charset="0"/>
                          <a:cs typeface="Arial" panose="020B0604020202020204" pitchFamily="34" charset="0"/>
                        </a:rPr>
                        <a:t>Situación Financiera del SPNF, enero – diciembre de 2022 (% del PIB)</a:t>
                      </a:r>
                    </a:p>
                  </a:txBody>
                  <a:tcPr marL="91433" marR="91433" marT="45727" marB="45727"/>
                </a:tc>
                <a:tc>
                  <a:txBody>
                    <a:bodyPr/>
                    <a:lstStyle/>
                    <a:p>
                      <a:pPr algn="ctr"/>
                      <a:r>
                        <a:rPr lang="es-SV" sz="1200" dirty="0">
                          <a:latin typeface="Museo Sans 300" panose="02000000000000000000" pitchFamily="50" charset="0"/>
                          <a:cs typeface="Arial" panose="020B0604020202020204" pitchFamily="34" charset="0"/>
                        </a:rPr>
                        <a:t>20</a:t>
                      </a:r>
                    </a:p>
                  </a:txBody>
                  <a:tcPr marL="91433" marR="91433" marT="45727" marB="45727"/>
                </a:tc>
                <a:extLst>
                  <a:ext uri="{0D108BD9-81ED-4DB2-BD59-A6C34878D82A}">
                    <a16:rowId xmlns:a16="http://schemas.microsoft.com/office/drawing/2014/main" val="10014"/>
                  </a:ext>
                </a:extLst>
              </a:tr>
              <a:tr h="274362">
                <a:tc>
                  <a:txBody>
                    <a:bodyPr/>
                    <a:lstStyle/>
                    <a:p>
                      <a:r>
                        <a:rPr lang="es-ES" sz="1200" dirty="0">
                          <a:latin typeface="Museo Sans 300" panose="02000000000000000000" pitchFamily="50" charset="0"/>
                          <a:cs typeface="Arial" panose="020B0604020202020204" pitchFamily="34" charset="0"/>
                        </a:rPr>
                        <a:t>Ingresos y Gastos del Gobierno Central, 2017 – 2022</a:t>
                      </a:r>
                    </a:p>
                  </a:txBody>
                  <a:tcPr marL="91433" marR="91433" marT="45727" marB="45727"/>
                </a:tc>
                <a:tc>
                  <a:txBody>
                    <a:bodyPr/>
                    <a:lstStyle/>
                    <a:p>
                      <a:pPr algn="ctr"/>
                      <a:r>
                        <a:rPr lang="es-SV" sz="1200" dirty="0">
                          <a:latin typeface="Museo Sans 300" panose="02000000000000000000" pitchFamily="50" charset="0"/>
                          <a:cs typeface="Arial" panose="020B0604020202020204" pitchFamily="34" charset="0"/>
                        </a:rPr>
                        <a:t>21</a:t>
                      </a:r>
                    </a:p>
                  </a:txBody>
                  <a:tcPr marL="91433" marR="91433" marT="45727" marB="45727"/>
                </a:tc>
                <a:extLst>
                  <a:ext uri="{0D108BD9-81ED-4DB2-BD59-A6C34878D82A}">
                    <a16:rowId xmlns:a16="http://schemas.microsoft.com/office/drawing/2014/main" val="10015"/>
                  </a:ext>
                </a:extLst>
              </a:tr>
              <a:tr h="293266">
                <a:tc>
                  <a:txBody>
                    <a:bodyPr/>
                    <a:lstStyle/>
                    <a:p>
                      <a:r>
                        <a:rPr lang="es-ES" sz="1200" dirty="0">
                          <a:latin typeface="Museo Sans 300" panose="02000000000000000000" pitchFamily="50" charset="0"/>
                          <a:cs typeface="Arial" panose="020B0604020202020204" pitchFamily="34" charset="0"/>
                        </a:rPr>
                        <a:t>Ingresos y Gastos del Gobierno Central, enero – diciembre de 2017</a:t>
                      </a:r>
                    </a:p>
                  </a:txBody>
                  <a:tcPr marL="91433" marR="91433" marT="45727" marB="45727"/>
                </a:tc>
                <a:tc>
                  <a:txBody>
                    <a:bodyPr/>
                    <a:lstStyle/>
                    <a:p>
                      <a:pPr algn="ctr"/>
                      <a:r>
                        <a:rPr lang="es-SV" sz="1200" dirty="0">
                          <a:latin typeface="Museo Sans 300" panose="02000000000000000000" pitchFamily="50" charset="0"/>
                          <a:cs typeface="Arial" panose="020B0604020202020204" pitchFamily="34" charset="0"/>
                        </a:rPr>
                        <a:t>22</a:t>
                      </a:r>
                    </a:p>
                  </a:txBody>
                  <a:tcPr marL="91433" marR="91433" marT="45727" marB="45727"/>
                </a:tc>
                <a:extLst>
                  <a:ext uri="{0D108BD9-81ED-4DB2-BD59-A6C34878D82A}">
                    <a16:rowId xmlns:a16="http://schemas.microsoft.com/office/drawing/2014/main" val="10016"/>
                  </a:ext>
                </a:extLst>
              </a:tr>
            </a:tbl>
          </a:graphicData>
        </a:graphic>
      </p:graphicFrame>
    </p:spTree>
    <p:extLst>
      <p:ext uri="{BB962C8B-B14F-4D97-AF65-F5344CB8AC3E}">
        <p14:creationId xmlns:p14="http://schemas.microsoft.com/office/powerpoint/2010/main" val="316982304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a:extLst>
              <a:ext uri="{FF2B5EF4-FFF2-40B4-BE49-F238E27FC236}">
                <a16:creationId xmlns:a16="http://schemas.microsoft.com/office/drawing/2014/main" id="{890DCE84-68B1-43A2-8768-5FEAA3D3E25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61" y="0"/>
            <a:ext cx="9142477" cy="6858000"/>
          </a:xfrm>
          <a:prstGeom prst="rect">
            <a:avLst/>
          </a:prstGeom>
        </p:spPr>
      </p:pic>
      <p:sp>
        <p:nvSpPr>
          <p:cNvPr id="5" name="Rectángulo 4">
            <a:extLst>
              <a:ext uri="{FF2B5EF4-FFF2-40B4-BE49-F238E27FC236}">
                <a16:creationId xmlns:a16="http://schemas.microsoft.com/office/drawing/2014/main" id="{02A7EB63-A8CC-9248-851E-BD12DCE8E9EC}"/>
              </a:ext>
            </a:extLst>
          </p:cNvPr>
          <p:cNvSpPr/>
          <p:nvPr/>
        </p:nvSpPr>
        <p:spPr>
          <a:xfrm>
            <a:off x="0" y="301622"/>
            <a:ext cx="9144000" cy="584775"/>
          </a:xfrm>
          <a:prstGeom prst="rect">
            <a:avLst/>
          </a:prstGeom>
        </p:spPr>
        <p:txBody>
          <a:bodyPr wrap="square">
            <a:spAutoFit/>
          </a:bodyPr>
          <a:lstStyle/>
          <a:p>
            <a:pPr algn="ctr">
              <a:lnSpc>
                <a:spcPct val="100000"/>
              </a:lnSpc>
              <a:spcBef>
                <a:spcPct val="0"/>
              </a:spcBef>
              <a:buFontTx/>
              <a:buNone/>
            </a:pPr>
            <a:r>
              <a:rPr lang="es-ES" altLang="es-SV" dirty="0">
                <a:solidFill>
                  <a:srgbClr val="111E60"/>
                </a:solidFill>
                <a:latin typeface="Museo Sans 900" panose="02000000000000000000" pitchFamily="2" charset="77"/>
                <a:cs typeface="Arial" panose="020B0604020202020204" pitchFamily="34" charset="0"/>
              </a:rPr>
              <a:t>Ingresos del Gobierno Central, 2017 – 2022</a:t>
            </a:r>
          </a:p>
          <a:p>
            <a:pPr algn="ctr">
              <a:lnSpc>
                <a:spcPct val="100000"/>
              </a:lnSpc>
              <a:spcBef>
                <a:spcPct val="0"/>
              </a:spcBef>
              <a:buFontTx/>
              <a:buNone/>
            </a:pPr>
            <a:r>
              <a:rPr lang="es-ES" altLang="es-SV" sz="1400" dirty="0">
                <a:solidFill>
                  <a:srgbClr val="111E60"/>
                </a:solidFill>
                <a:latin typeface="Museo Sans 900" panose="02000000000000000000" pitchFamily="2" charset="77"/>
                <a:cs typeface="Arial" panose="020B0604020202020204" pitchFamily="34" charset="0"/>
              </a:rPr>
              <a:t>En porcentajes del PIB</a:t>
            </a:r>
          </a:p>
        </p:txBody>
      </p:sp>
      <p:cxnSp>
        <p:nvCxnSpPr>
          <p:cNvPr id="7" name="Conector recto 6">
            <a:extLst>
              <a:ext uri="{FF2B5EF4-FFF2-40B4-BE49-F238E27FC236}">
                <a16:creationId xmlns:a16="http://schemas.microsoft.com/office/drawing/2014/main" id="{5D675D84-A9E4-B14A-AE1E-BBDE406FFF35}"/>
              </a:ext>
            </a:extLst>
          </p:cNvPr>
          <p:cNvCxnSpPr>
            <a:cxnSpLocks/>
          </p:cNvCxnSpPr>
          <p:nvPr/>
        </p:nvCxnSpPr>
        <p:spPr>
          <a:xfrm>
            <a:off x="1766236" y="886398"/>
            <a:ext cx="5611528" cy="0"/>
          </a:xfrm>
          <a:prstGeom prst="line">
            <a:avLst/>
          </a:prstGeom>
          <a:ln>
            <a:solidFill>
              <a:srgbClr val="111E60"/>
            </a:solidFill>
          </a:ln>
        </p:spPr>
        <p:style>
          <a:lnRef idx="1">
            <a:schemeClr val="accent1"/>
          </a:lnRef>
          <a:fillRef idx="0">
            <a:schemeClr val="accent1"/>
          </a:fillRef>
          <a:effectRef idx="0">
            <a:schemeClr val="accent1"/>
          </a:effectRef>
          <a:fontRef idx="minor">
            <a:schemeClr val="tx1"/>
          </a:fontRef>
        </p:style>
      </p:cxnSp>
      <p:sp>
        <p:nvSpPr>
          <p:cNvPr id="8" name="Marcador de número de diapositiva 1">
            <a:extLst>
              <a:ext uri="{FF2B5EF4-FFF2-40B4-BE49-F238E27FC236}">
                <a16:creationId xmlns:a16="http://schemas.microsoft.com/office/drawing/2014/main" id="{EC31705E-DC52-F741-A512-8B592F15D333}"/>
              </a:ext>
            </a:extLst>
          </p:cNvPr>
          <p:cNvSpPr>
            <a:spLocks noGrp="1"/>
          </p:cNvSpPr>
          <p:nvPr>
            <p:ph type="sldNum" sz="quarter" idx="12"/>
          </p:nvPr>
        </p:nvSpPr>
        <p:spPr>
          <a:xfrm>
            <a:off x="4380886" y="6313997"/>
            <a:ext cx="382229" cy="365125"/>
          </a:xfrm>
        </p:spPr>
        <p:txBody>
          <a:bodyPr/>
          <a:lstStyle/>
          <a:p>
            <a:fld id="{66E27207-3E83-1943-8402-EB2215809602}" type="slidenum">
              <a:rPr lang="es-SV" sz="1050" smtClean="0">
                <a:solidFill>
                  <a:srgbClr val="111E60"/>
                </a:solidFill>
                <a:latin typeface="Museo Sans 500" panose="02000000000000000000" pitchFamily="2" charset="77"/>
              </a:rPr>
              <a:t>30</a:t>
            </a:fld>
            <a:endParaRPr lang="es-SV" sz="1050" dirty="0">
              <a:solidFill>
                <a:srgbClr val="111E60"/>
              </a:solidFill>
              <a:latin typeface="Museo Sans 500" panose="02000000000000000000" pitchFamily="2" charset="77"/>
            </a:endParaRPr>
          </a:p>
        </p:txBody>
      </p:sp>
      <p:graphicFrame>
        <p:nvGraphicFramePr>
          <p:cNvPr id="10" name="Objeto 8">
            <a:extLst>
              <a:ext uri="{FF2B5EF4-FFF2-40B4-BE49-F238E27FC236}">
                <a16:creationId xmlns:a16="http://schemas.microsoft.com/office/drawing/2014/main" id="{4EE1FEC2-4FBC-4CEA-AA04-8D1912D9B8CA}"/>
              </a:ext>
            </a:extLst>
          </p:cNvPr>
          <p:cNvGraphicFramePr>
            <a:graphicFrameLocks noChangeAspect="1"/>
          </p:cNvGraphicFramePr>
          <p:nvPr>
            <p:extLst>
              <p:ext uri="{D42A27DB-BD31-4B8C-83A1-F6EECF244321}">
                <p14:modId xmlns:p14="http://schemas.microsoft.com/office/powerpoint/2010/main" val="1885228021"/>
              </p:ext>
            </p:extLst>
          </p:nvPr>
        </p:nvGraphicFramePr>
        <p:xfrm>
          <a:off x="1517650" y="889000"/>
          <a:ext cx="6086475" cy="5656263"/>
        </p:xfrm>
        <a:graphic>
          <a:graphicData uri="http://schemas.openxmlformats.org/presentationml/2006/ole">
            <mc:AlternateContent xmlns:mc="http://schemas.openxmlformats.org/markup-compatibility/2006">
              <mc:Choice xmlns:v="urn:schemas-microsoft-com:vml" Requires="v">
                <p:oleObj spid="_x0000_s43080" name="Worksheet" r:id="rId4" imgW="8658359" imgH="9048886" progId="Excel.Sheet.12">
                  <p:embed/>
                </p:oleObj>
              </mc:Choice>
              <mc:Fallback>
                <p:oleObj name="Worksheet" r:id="rId4" imgW="8658359" imgH="9048886" progId="Excel.Sheet.12">
                  <p:embed/>
                  <p:pic>
                    <p:nvPicPr>
                      <p:cNvPr id="10" name="Objeto 8">
                        <a:extLst>
                          <a:ext uri="{FF2B5EF4-FFF2-40B4-BE49-F238E27FC236}">
                            <a16:creationId xmlns:a16="http://schemas.microsoft.com/office/drawing/2014/main" id="{1DD6AAE6-E4C1-4CEB-8EF9-6B55950A9343}"/>
                          </a:ext>
                        </a:extLst>
                      </p:cNvPr>
                      <p:cNvPicPr>
                        <a:picLocks noChangeAspect="1" noChangeArrowheads="1"/>
                      </p:cNvPicPr>
                      <p:nvPr/>
                    </p:nvPicPr>
                    <p:blipFill>
                      <a:blip r:embed="rId5"/>
                      <a:srcRect/>
                      <a:stretch>
                        <a:fillRect/>
                      </a:stretch>
                    </p:blipFill>
                    <p:spPr bwMode="auto">
                      <a:xfrm>
                        <a:off x="1517650" y="889000"/>
                        <a:ext cx="6086475" cy="5656263"/>
                      </a:xfrm>
                      <a:prstGeom prst="rect">
                        <a:avLst/>
                      </a:prstGeom>
                      <a:noFill/>
                      <a:ln>
                        <a:noFill/>
                      </a:ln>
                      <a:extLst/>
                    </p:spPr>
                  </p:pic>
                </p:oleObj>
              </mc:Fallback>
            </mc:AlternateContent>
          </a:graphicData>
        </a:graphic>
      </p:graphicFrame>
    </p:spTree>
    <p:extLst>
      <p:ext uri="{BB962C8B-B14F-4D97-AF65-F5344CB8AC3E}">
        <p14:creationId xmlns:p14="http://schemas.microsoft.com/office/powerpoint/2010/main" val="45877892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a:extLst>
              <a:ext uri="{FF2B5EF4-FFF2-40B4-BE49-F238E27FC236}">
                <a16:creationId xmlns:a16="http://schemas.microsoft.com/office/drawing/2014/main" id="{890DCE84-68B1-43A2-8768-5FEAA3D3E25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23" y="0"/>
            <a:ext cx="9142477" cy="6858000"/>
          </a:xfrm>
          <a:prstGeom prst="rect">
            <a:avLst/>
          </a:prstGeom>
        </p:spPr>
      </p:pic>
      <p:sp>
        <p:nvSpPr>
          <p:cNvPr id="5" name="Rectángulo 4">
            <a:extLst>
              <a:ext uri="{FF2B5EF4-FFF2-40B4-BE49-F238E27FC236}">
                <a16:creationId xmlns:a16="http://schemas.microsoft.com/office/drawing/2014/main" id="{02A7EB63-A8CC-9248-851E-BD12DCE8E9EC}"/>
              </a:ext>
            </a:extLst>
          </p:cNvPr>
          <p:cNvSpPr/>
          <p:nvPr/>
        </p:nvSpPr>
        <p:spPr>
          <a:xfrm>
            <a:off x="0" y="301622"/>
            <a:ext cx="9144000" cy="584775"/>
          </a:xfrm>
          <a:prstGeom prst="rect">
            <a:avLst/>
          </a:prstGeom>
        </p:spPr>
        <p:txBody>
          <a:bodyPr wrap="square">
            <a:spAutoFit/>
          </a:bodyPr>
          <a:lstStyle/>
          <a:p>
            <a:pPr algn="ctr">
              <a:lnSpc>
                <a:spcPct val="100000"/>
              </a:lnSpc>
              <a:spcBef>
                <a:spcPct val="0"/>
              </a:spcBef>
              <a:buFontTx/>
              <a:buNone/>
            </a:pPr>
            <a:r>
              <a:rPr lang="es-ES" altLang="es-SV" dirty="0">
                <a:solidFill>
                  <a:srgbClr val="111E60"/>
                </a:solidFill>
                <a:latin typeface="Museo Sans 900" panose="02000000000000000000" pitchFamily="2" charset="77"/>
                <a:cs typeface="Arial" panose="020B0604020202020204" pitchFamily="34" charset="0"/>
              </a:rPr>
              <a:t>Carga Tributaria Bruta, 2017 – 2022</a:t>
            </a:r>
          </a:p>
          <a:p>
            <a:pPr algn="ctr">
              <a:lnSpc>
                <a:spcPct val="100000"/>
              </a:lnSpc>
              <a:spcBef>
                <a:spcPct val="0"/>
              </a:spcBef>
              <a:buFontTx/>
              <a:buNone/>
            </a:pPr>
            <a:r>
              <a:rPr lang="es-ES" altLang="es-SV" sz="1400" dirty="0">
                <a:solidFill>
                  <a:srgbClr val="111E60"/>
                </a:solidFill>
                <a:latin typeface="Museo Sans 900" panose="02000000000000000000" pitchFamily="2" charset="77"/>
                <a:cs typeface="Arial" panose="020B0604020202020204" pitchFamily="34" charset="0"/>
              </a:rPr>
              <a:t>En millones de US$ y porcentajes del PIB en eje secundario</a:t>
            </a:r>
          </a:p>
        </p:txBody>
      </p:sp>
      <p:cxnSp>
        <p:nvCxnSpPr>
          <p:cNvPr id="7" name="Conector recto 6">
            <a:extLst>
              <a:ext uri="{FF2B5EF4-FFF2-40B4-BE49-F238E27FC236}">
                <a16:creationId xmlns:a16="http://schemas.microsoft.com/office/drawing/2014/main" id="{5D675D84-A9E4-B14A-AE1E-BBDE406FFF35}"/>
              </a:ext>
            </a:extLst>
          </p:cNvPr>
          <p:cNvCxnSpPr>
            <a:cxnSpLocks/>
          </p:cNvCxnSpPr>
          <p:nvPr/>
        </p:nvCxnSpPr>
        <p:spPr>
          <a:xfrm>
            <a:off x="1766236" y="886398"/>
            <a:ext cx="5611528" cy="0"/>
          </a:xfrm>
          <a:prstGeom prst="line">
            <a:avLst/>
          </a:prstGeom>
          <a:ln>
            <a:solidFill>
              <a:srgbClr val="111E60"/>
            </a:solidFill>
          </a:ln>
        </p:spPr>
        <p:style>
          <a:lnRef idx="1">
            <a:schemeClr val="accent1"/>
          </a:lnRef>
          <a:fillRef idx="0">
            <a:schemeClr val="accent1"/>
          </a:fillRef>
          <a:effectRef idx="0">
            <a:schemeClr val="accent1"/>
          </a:effectRef>
          <a:fontRef idx="minor">
            <a:schemeClr val="tx1"/>
          </a:fontRef>
        </p:style>
      </p:cxnSp>
      <p:sp>
        <p:nvSpPr>
          <p:cNvPr id="8" name="Marcador de número de diapositiva 1">
            <a:extLst>
              <a:ext uri="{FF2B5EF4-FFF2-40B4-BE49-F238E27FC236}">
                <a16:creationId xmlns:a16="http://schemas.microsoft.com/office/drawing/2014/main" id="{EC31705E-DC52-F741-A512-8B592F15D333}"/>
              </a:ext>
            </a:extLst>
          </p:cNvPr>
          <p:cNvSpPr>
            <a:spLocks noGrp="1"/>
          </p:cNvSpPr>
          <p:nvPr>
            <p:ph type="sldNum" sz="quarter" idx="12"/>
          </p:nvPr>
        </p:nvSpPr>
        <p:spPr>
          <a:xfrm>
            <a:off x="4380886" y="6313997"/>
            <a:ext cx="382229" cy="365125"/>
          </a:xfrm>
        </p:spPr>
        <p:txBody>
          <a:bodyPr/>
          <a:lstStyle/>
          <a:p>
            <a:fld id="{66E27207-3E83-1943-8402-EB2215809602}" type="slidenum">
              <a:rPr lang="es-SV" sz="1050" smtClean="0">
                <a:solidFill>
                  <a:srgbClr val="111E60"/>
                </a:solidFill>
                <a:latin typeface="Museo Sans 500" panose="02000000000000000000" pitchFamily="2" charset="77"/>
              </a:rPr>
              <a:t>31</a:t>
            </a:fld>
            <a:endParaRPr lang="es-SV" sz="1050" dirty="0">
              <a:solidFill>
                <a:srgbClr val="111E60"/>
              </a:solidFill>
              <a:latin typeface="Museo Sans 500" panose="02000000000000000000" pitchFamily="2" charset="77"/>
            </a:endParaRPr>
          </a:p>
        </p:txBody>
      </p:sp>
      <p:graphicFrame>
        <p:nvGraphicFramePr>
          <p:cNvPr id="9" name="Gráfico 4">
            <a:extLst>
              <a:ext uri="{FF2B5EF4-FFF2-40B4-BE49-F238E27FC236}">
                <a16:creationId xmlns:a16="http://schemas.microsoft.com/office/drawing/2014/main" id="{927D0CB4-3D8D-4954-AD6B-6E4F89A3C7DE}"/>
              </a:ext>
            </a:extLst>
          </p:cNvPr>
          <p:cNvGraphicFramePr>
            <a:graphicFrameLocks/>
          </p:cNvGraphicFramePr>
          <p:nvPr>
            <p:extLst>
              <p:ext uri="{D42A27DB-BD31-4B8C-83A1-F6EECF244321}">
                <p14:modId xmlns:p14="http://schemas.microsoft.com/office/powerpoint/2010/main" val="810284313"/>
              </p:ext>
            </p:extLst>
          </p:nvPr>
        </p:nvGraphicFramePr>
        <p:xfrm>
          <a:off x="796924" y="919178"/>
          <a:ext cx="7550151" cy="4877616"/>
        </p:xfrm>
        <a:graphic>
          <a:graphicData uri="http://schemas.openxmlformats.org/drawingml/2006/chart">
            <c:chart xmlns:c="http://schemas.openxmlformats.org/drawingml/2006/chart" xmlns:r="http://schemas.openxmlformats.org/officeDocument/2006/relationships" r:id="rId3"/>
          </a:graphicData>
        </a:graphic>
      </p:graphicFrame>
      <p:sp>
        <p:nvSpPr>
          <p:cNvPr id="11" name="CuadroTexto 8">
            <a:extLst>
              <a:ext uri="{FF2B5EF4-FFF2-40B4-BE49-F238E27FC236}">
                <a16:creationId xmlns:a16="http://schemas.microsoft.com/office/drawing/2014/main" id="{6ED9E252-E48A-41FF-A7C5-63A3E0BAF86F}"/>
              </a:ext>
            </a:extLst>
          </p:cNvPr>
          <p:cNvSpPr txBox="1">
            <a:spLocks noChangeArrowheads="1"/>
          </p:cNvSpPr>
          <p:nvPr/>
        </p:nvSpPr>
        <p:spPr bwMode="auto">
          <a:xfrm>
            <a:off x="536895" y="6056604"/>
            <a:ext cx="7919208"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just" eaLnBrk="1" hangingPunct="1">
              <a:lnSpc>
                <a:spcPct val="100000"/>
              </a:lnSpc>
              <a:spcBef>
                <a:spcPct val="0"/>
              </a:spcBef>
              <a:buFontTx/>
              <a:buNone/>
            </a:pPr>
            <a:r>
              <a:rPr lang="es-SV" altLang="es-SV" sz="1000" b="1" dirty="0">
                <a:latin typeface="Museo Sans 100" panose="02000000000000000000" pitchFamily="50" charset="0"/>
                <a:cs typeface="Arial" panose="020B0604020202020204" pitchFamily="34" charset="0"/>
              </a:rPr>
              <a:t>Fuente</a:t>
            </a:r>
            <a:r>
              <a:rPr lang="es-SV" altLang="es-SV" sz="1000" dirty="0">
                <a:latin typeface="Museo Sans 100" panose="02000000000000000000" pitchFamily="50" charset="0"/>
                <a:cs typeface="Arial" panose="020B0604020202020204" pitchFamily="34" charset="0"/>
              </a:rPr>
              <a:t>: Dirección de Política Económica y Fiscal, con base a datos de la Dirección General de Tesorería y del Banco Central de Reserva de El Salvador.</a:t>
            </a:r>
          </a:p>
        </p:txBody>
      </p:sp>
    </p:spTree>
    <p:extLst>
      <p:ext uri="{BB962C8B-B14F-4D97-AF65-F5344CB8AC3E}">
        <p14:creationId xmlns:p14="http://schemas.microsoft.com/office/powerpoint/2010/main" val="18875141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a:extLst>
              <a:ext uri="{FF2B5EF4-FFF2-40B4-BE49-F238E27FC236}">
                <a16:creationId xmlns:a16="http://schemas.microsoft.com/office/drawing/2014/main" id="{890DCE84-68B1-43A2-8768-5FEAA3D3E25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61" y="0"/>
            <a:ext cx="9142477" cy="6858000"/>
          </a:xfrm>
          <a:prstGeom prst="rect">
            <a:avLst/>
          </a:prstGeom>
        </p:spPr>
      </p:pic>
      <p:sp>
        <p:nvSpPr>
          <p:cNvPr id="5" name="Rectángulo 4">
            <a:extLst>
              <a:ext uri="{FF2B5EF4-FFF2-40B4-BE49-F238E27FC236}">
                <a16:creationId xmlns:a16="http://schemas.microsoft.com/office/drawing/2014/main" id="{02A7EB63-A8CC-9248-851E-BD12DCE8E9EC}"/>
              </a:ext>
            </a:extLst>
          </p:cNvPr>
          <p:cNvSpPr/>
          <p:nvPr/>
        </p:nvSpPr>
        <p:spPr>
          <a:xfrm>
            <a:off x="0" y="301622"/>
            <a:ext cx="9144000" cy="584775"/>
          </a:xfrm>
          <a:prstGeom prst="rect">
            <a:avLst/>
          </a:prstGeom>
        </p:spPr>
        <p:txBody>
          <a:bodyPr wrap="square">
            <a:spAutoFit/>
          </a:bodyPr>
          <a:lstStyle/>
          <a:p>
            <a:pPr algn="ctr">
              <a:lnSpc>
                <a:spcPct val="100000"/>
              </a:lnSpc>
              <a:spcBef>
                <a:spcPct val="0"/>
              </a:spcBef>
              <a:buFontTx/>
              <a:buNone/>
            </a:pPr>
            <a:r>
              <a:rPr lang="es-ES" altLang="es-SV" dirty="0">
                <a:solidFill>
                  <a:srgbClr val="111E60"/>
                </a:solidFill>
                <a:latin typeface="Museo Sans 900" panose="02000000000000000000" pitchFamily="2" charset="77"/>
                <a:cs typeface="Arial" panose="020B0604020202020204" pitchFamily="34" charset="0"/>
              </a:rPr>
              <a:t>Composición de la Carga Tributaria Bruta, 2017 – 2022</a:t>
            </a:r>
          </a:p>
          <a:p>
            <a:pPr algn="ctr">
              <a:lnSpc>
                <a:spcPct val="100000"/>
              </a:lnSpc>
              <a:spcBef>
                <a:spcPct val="0"/>
              </a:spcBef>
              <a:buFontTx/>
              <a:buNone/>
            </a:pPr>
            <a:r>
              <a:rPr lang="es-ES" altLang="es-SV" sz="1400" dirty="0">
                <a:solidFill>
                  <a:srgbClr val="111E60"/>
                </a:solidFill>
                <a:latin typeface="Museo Sans 900" panose="02000000000000000000" pitchFamily="2" charset="77"/>
                <a:cs typeface="Arial" panose="020B0604020202020204" pitchFamily="34" charset="0"/>
              </a:rPr>
              <a:t>En porcentajes del PIB</a:t>
            </a:r>
          </a:p>
        </p:txBody>
      </p:sp>
      <p:cxnSp>
        <p:nvCxnSpPr>
          <p:cNvPr id="7" name="Conector recto 6">
            <a:extLst>
              <a:ext uri="{FF2B5EF4-FFF2-40B4-BE49-F238E27FC236}">
                <a16:creationId xmlns:a16="http://schemas.microsoft.com/office/drawing/2014/main" id="{5D675D84-A9E4-B14A-AE1E-BBDE406FFF35}"/>
              </a:ext>
            </a:extLst>
          </p:cNvPr>
          <p:cNvCxnSpPr>
            <a:cxnSpLocks/>
          </p:cNvCxnSpPr>
          <p:nvPr/>
        </p:nvCxnSpPr>
        <p:spPr>
          <a:xfrm>
            <a:off x="1766236" y="886398"/>
            <a:ext cx="5611528" cy="0"/>
          </a:xfrm>
          <a:prstGeom prst="line">
            <a:avLst/>
          </a:prstGeom>
          <a:ln>
            <a:solidFill>
              <a:srgbClr val="111E60"/>
            </a:solidFill>
          </a:ln>
        </p:spPr>
        <p:style>
          <a:lnRef idx="1">
            <a:schemeClr val="accent1"/>
          </a:lnRef>
          <a:fillRef idx="0">
            <a:schemeClr val="accent1"/>
          </a:fillRef>
          <a:effectRef idx="0">
            <a:schemeClr val="accent1"/>
          </a:effectRef>
          <a:fontRef idx="minor">
            <a:schemeClr val="tx1"/>
          </a:fontRef>
        </p:style>
      </p:cxnSp>
      <p:sp>
        <p:nvSpPr>
          <p:cNvPr id="8" name="Marcador de número de diapositiva 1">
            <a:extLst>
              <a:ext uri="{FF2B5EF4-FFF2-40B4-BE49-F238E27FC236}">
                <a16:creationId xmlns:a16="http://schemas.microsoft.com/office/drawing/2014/main" id="{EC31705E-DC52-F741-A512-8B592F15D333}"/>
              </a:ext>
            </a:extLst>
          </p:cNvPr>
          <p:cNvSpPr>
            <a:spLocks noGrp="1"/>
          </p:cNvSpPr>
          <p:nvPr>
            <p:ph type="sldNum" sz="quarter" idx="12"/>
          </p:nvPr>
        </p:nvSpPr>
        <p:spPr>
          <a:xfrm>
            <a:off x="4380886" y="6313997"/>
            <a:ext cx="382229" cy="365125"/>
          </a:xfrm>
        </p:spPr>
        <p:txBody>
          <a:bodyPr/>
          <a:lstStyle/>
          <a:p>
            <a:fld id="{66E27207-3E83-1943-8402-EB2215809602}" type="slidenum">
              <a:rPr lang="es-SV" sz="1050" smtClean="0">
                <a:solidFill>
                  <a:srgbClr val="111E60"/>
                </a:solidFill>
                <a:latin typeface="Museo Sans 500" panose="02000000000000000000" pitchFamily="2" charset="77"/>
              </a:rPr>
              <a:t>32</a:t>
            </a:fld>
            <a:endParaRPr lang="es-SV" sz="1050" dirty="0">
              <a:solidFill>
                <a:srgbClr val="111E60"/>
              </a:solidFill>
              <a:latin typeface="Museo Sans 500" panose="02000000000000000000" pitchFamily="2" charset="77"/>
            </a:endParaRPr>
          </a:p>
        </p:txBody>
      </p:sp>
      <p:sp>
        <p:nvSpPr>
          <p:cNvPr id="11" name="CuadroTexto 8">
            <a:extLst>
              <a:ext uri="{FF2B5EF4-FFF2-40B4-BE49-F238E27FC236}">
                <a16:creationId xmlns:a16="http://schemas.microsoft.com/office/drawing/2014/main" id="{6ED9E252-E48A-41FF-A7C5-63A3E0BAF86F}"/>
              </a:ext>
            </a:extLst>
          </p:cNvPr>
          <p:cNvSpPr txBox="1">
            <a:spLocks noChangeArrowheads="1"/>
          </p:cNvSpPr>
          <p:nvPr/>
        </p:nvSpPr>
        <p:spPr bwMode="auto">
          <a:xfrm>
            <a:off x="501650" y="6215995"/>
            <a:ext cx="7845425"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just" eaLnBrk="1" hangingPunct="1">
              <a:lnSpc>
                <a:spcPct val="100000"/>
              </a:lnSpc>
              <a:spcBef>
                <a:spcPct val="0"/>
              </a:spcBef>
              <a:buFontTx/>
              <a:buNone/>
            </a:pPr>
            <a:r>
              <a:rPr lang="es-SV" altLang="es-SV" sz="1000" b="1" dirty="0">
                <a:latin typeface="Museo Sans 100" panose="02000000000000000000" pitchFamily="50" charset="0"/>
                <a:cs typeface="Arial" panose="020B0604020202020204" pitchFamily="34" charset="0"/>
              </a:rPr>
              <a:t>Fuente</a:t>
            </a:r>
            <a:r>
              <a:rPr lang="es-SV" altLang="es-SV" sz="1000" dirty="0">
                <a:latin typeface="Museo Sans 100" panose="02000000000000000000" pitchFamily="50" charset="0"/>
                <a:cs typeface="Arial" panose="020B0604020202020204" pitchFamily="34" charset="0"/>
              </a:rPr>
              <a:t>: Dirección de Política Económica y Fiscal, con base a datos de la Dirección General de Tesorería.</a:t>
            </a:r>
          </a:p>
        </p:txBody>
      </p:sp>
      <p:graphicFrame>
        <p:nvGraphicFramePr>
          <p:cNvPr id="10" name="Marcador de contenido 10">
            <a:extLst>
              <a:ext uri="{FF2B5EF4-FFF2-40B4-BE49-F238E27FC236}">
                <a16:creationId xmlns:a16="http://schemas.microsoft.com/office/drawing/2014/main" id="{C224D63B-0A04-492C-9C86-3D0617EC98E4}"/>
              </a:ext>
            </a:extLst>
          </p:cNvPr>
          <p:cNvGraphicFramePr>
            <a:graphicFrameLocks/>
          </p:cNvGraphicFramePr>
          <p:nvPr>
            <p:extLst>
              <p:ext uri="{D42A27DB-BD31-4B8C-83A1-F6EECF244321}">
                <p14:modId xmlns:p14="http://schemas.microsoft.com/office/powerpoint/2010/main" val="1550047427"/>
              </p:ext>
            </p:extLst>
          </p:nvPr>
        </p:nvGraphicFramePr>
        <p:xfrm>
          <a:off x="501650" y="915988"/>
          <a:ext cx="8140700" cy="5178425"/>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21912211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a:extLst>
              <a:ext uri="{FF2B5EF4-FFF2-40B4-BE49-F238E27FC236}">
                <a16:creationId xmlns:a16="http://schemas.microsoft.com/office/drawing/2014/main" id="{890DCE84-68B1-43A2-8768-5FEAA3D3E25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61" y="0"/>
            <a:ext cx="9142477" cy="6858000"/>
          </a:xfrm>
          <a:prstGeom prst="rect">
            <a:avLst/>
          </a:prstGeom>
        </p:spPr>
      </p:pic>
      <p:sp>
        <p:nvSpPr>
          <p:cNvPr id="5" name="Rectángulo 4">
            <a:extLst>
              <a:ext uri="{FF2B5EF4-FFF2-40B4-BE49-F238E27FC236}">
                <a16:creationId xmlns:a16="http://schemas.microsoft.com/office/drawing/2014/main" id="{02A7EB63-A8CC-9248-851E-BD12DCE8E9EC}"/>
              </a:ext>
            </a:extLst>
          </p:cNvPr>
          <p:cNvSpPr/>
          <p:nvPr/>
        </p:nvSpPr>
        <p:spPr>
          <a:xfrm>
            <a:off x="0" y="301622"/>
            <a:ext cx="9144000" cy="584775"/>
          </a:xfrm>
          <a:prstGeom prst="rect">
            <a:avLst/>
          </a:prstGeom>
        </p:spPr>
        <p:txBody>
          <a:bodyPr wrap="square">
            <a:spAutoFit/>
          </a:bodyPr>
          <a:lstStyle/>
          <a:p>
            <a:pPr algn="ctr">
              <a:lnSpc>
                <a:spcPct val="100000"/>
              </a:lnSpc>
              <a:spcBef>
                <a:spcPct val="0"/>
              </a:spcBef>
              <a:buFontTx/>
              <a:buNone/>
            </a:pPr>
            <a:r>
              <a:rPr lang="es-ES" altLang="es-SV" dirty="0">
                <a:solidFill>
                  <a:srgbClr val="111E60"/>
                </a:solidFill>
                <a:latin typeface="Museo Sans 900" panose="02000000000000000000" pitchFamily="2" charset="77"/>
                <a:cs typeface="Arial" panose="020B0604020202020204" pitchFamily="34" charset="0"/>
              </a:rPr>
              <a:t>Estructura de los Ingresos Tributarios Brutos, 2017 – 2022</a:t>
            </a:r>
          </a:p>
          <a:p>
            <a:pPr algn="ctr">
              <a:lnSpc>
                <a:spcPct val="100000"/>
              </a:lnSpc>
              <a:spcBef>
                <a:spcPct val="0"/>
              </a:spcBef>
              <a:buFontTx/>
              <a:buNone/>
            </a:pPr>
            <a:r>
              <a:rPr lang="es-ES" altLang="es-SV" sz="1400" dirty="0">
                <a:solidFill>
                  <a:srgbClr val="111E60"/>
                </a:solidFill>
                <a:latin typeface="Museo Sans 900" panose="02000000000000000000" pitchFamily="2" charset="77"/>
                <a:cs typeface="Arial" panose="020B0604020202020204" pitchFamily="34" charset="0"/>
              </a:rPr>
              <a:t>En porcentajes del PIB</a:t>
            </a:r>
          </a:p>
        </p:txBody>
      </p:sp>
      <p:cxnSp>
        <p:nvCxnSpPr>
          <p:cNvPr id="7" name="Conector recto 6">
            <a:extLst>
              <a:ext uri="{FF2B5EF4-FFF2-40B4-BE49-F238E27FC236}">
                <a16:creationId xmlns:a16="http://schemas.microsoft.com/office/drawing/2014/main" id="{5D675D84-A9E4-B14A-AE1E-BBDE406FFF35}"/>
              </a:ext>
            </a:extLst>
          </p:cNvPr>
          <p:cNvCxnSpPr>
            <a:cxnSpLocks/>
          </p:cNvCxnSpPr>
          <p:nvPr/>
        </p:nvCxnSpPr>
        <p:spPr>
          <a:xfrm>
            <a:off x="1766236" y="886398"/>
            <a:ext cx="5611528" cy="0"/>
          </a:xfrm>
          <a:prstGeom prst="line">
            <a:avLst/>
          </a:prstGeom>
          <a:ln>
            <a:solidFill>
              <a:srgbClr val="111E60"/>
            </a:solidFill>
          </a:ln>
        </p:spPr>
        <p:style>
          <a:lnRef idx="1">
            <a:schemeClr val="accent1"/>
          </a:lnRef>
          <a:fillRef idx="0">
            <a:schemeClr val="accent1"/>
          </a:fillRef>
          <a:effectRef idx="0">
            <a:schemeClr val="accent1"/>
          </a:effectRef>
          <a:fontRef idx="minor">
            <a:schemeClr val="tx1"/>
          </a:fontRef>
        </p:style>
      </p:cxnSp>
      <p:sp>
        <p:nvSpPr>
          <p:cNvPr id="8" name="Marcador de número de diapositiva 1">
            <a:extLst>
              <a:ext uri="{FF2B5EF4-FFF2-40B4-BE49-F238E27FC236}">
                <a16:creationId xmlns:a16="http://schemas.microsoft.com/office/drawing/2014/main" id="{EC31705E-DC52-F741-A512-8B592F15D333}"/>
              </a:ext>
            </a:extLst>
          </p:cNvPr>
          <p:cNvSpPr>
            <a:spLocks noGrp="1"/>
          </p:cNvSpPr>
          <p:nvPr>
            <p:ph type="sldNum" sz="quarter" idx="12"/>
          </p:nvPr>
        </p:nvSpPr>
        <p:spPr>
          <a:xfrm>
            <a:off x="4380886" y="6313997"/>
            <a:ext cx="382229" cy="365125"/>
          </a:xfrm>
        </p:spPr>
        <p:txBody>
          <a:bodyPr/>
          <a:lstStyle/>
          <a:p>
            <a:fld id="{66E27207-3E83-1943-8402-EB2215809602}" type="slidenum">
              <a:rPr lang="es-SV" sz="1050" smtClean="0">
                <a:solidFill>
                  <a:srgbClr val="111E60"/>
                </a:solidFill>
                <a:latin typeface="Museo Sans 500" panose="02000000000000000000" pitchFamily="2" charset="77"/>
              </a:rPr>
              <a:t>33</a:t>
            </a:fld>
            <a:endParaRPr lang="es-SV" sz="1050" dirty="0">
              <a:solidFill>
                <a:srgbClr val="111E60"/>
              </a:solidFill>
              <a:latin typeface="Museo Sans 500" panose="02000000000000000000" pitchFamily="2" charset="77"/>
            </a:endParaRPr>
          </a:p>
        </p:txBody>
      </p:sp>
      <p:sp>
        <p:nvSpPr>
          <p:cNvPr id="11" name="CuadroTexto 8">
            <a:extLst>
              <a:ext uri="{FF2B5EF4-FFF2-40B4-BE49-F238E27FC236}">
                <a16:creationId xmlns:a16="http://schemas.microsoft.com/office/drawing/2014/main" id="{6ED9E252-E48A-41FF-A7C5-63A3E0BAF86F}"/>
              </a:ext>
            </a:extLst>
          </p:cNvPr>
          <p:cNvSpPr txBox="1">
            <a:spLocks noChangeArrowheads="1"/>
          </p:cNvSpPr>
          <p:nvPr/>
        </p:nvSpPr>
        <p:spPr bwMode="auto">
          <a:xfrm>
            <a:off x="796924" y="6190886"/>
            <a:ext cx="7550150"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just" eaLnBrk="1" hangingPunct="1">
              <a:lnSpc>
                <a:spcPct val="100000"/>
              </a:lnSpc>
              <a:spcBef>
                <a:spcPct val="0"/>
              </a:spcBef>
              <a:buFontTx/>
              <a:buNone/>
            </a:pPr>
            <a:r>
              <a:rPr lang="es-SV" altLang="es-SV" sz="1000" b="1" dirty="0">
                <a:latin typeface="Museo Sans 100" panose="02000000000000000000" pitchFamily="50" charset="0"/>
                <a:cs typeface="Arial" panose="020B0604020202020204" pitchFamily="34" charset="0"/>
              </a:rPr>
              <a:t>Fuente</a:t>
            </a:r>
            <a:r>
              <a:rPr lang="es-SV" altLang="es-SV" sz="1000" dirty="0">
                <a:latin typeface="Museo Sans 100" panose="02000000000000000000" pitchFamily="50" charset="0"/>
                <a:cs typeface="Arial" panose="020B0604020202020204" pitchFamily="34" charset="0"/>
              </a:rPr>
              <a:t>: Dirección de Política Económica y Fiscal, con base a datos de la Dirección General de Tesorería.</a:t>
            </a:r>
          </a:p>
        </p:txBody>
      </p:sp>
      <p:graphicFrame>
        <p:nvGraphicFramePr>
          <p:cNvPr id="9" name="Marcador de contenido 10">
            <a:extLst>
              <a:ext uri="{FF2B5EF4-FFF2-40B4-BE49-F238E27FC236}">
                <a16:creationId xmlns:a16="http://schemas.microsoft.com/office/drawing/2014/main" id="{2829C956-8D0B-439D-910E-28F1949BD7FC}"/>
              </a:ext>
            </a:extLst>
          </p:cNvPr>
          <p:cNvGraphicFramePr>
            <a:graphicFrameLocks/>
          </p:cNvGraphicFramePr>
          <p:nvPr>
            <p:extLst>
              <p:ext uri="{D42A27DB-BD31-4B8C-83A1-F6EECF244321}">
                <p14:modId xmlns:p14="http://schemas.microsoft.com/office/powerpoint/2010/main" val="4052112182"/>
              </p:ext>
            </p:extLst>
          </p:nvPr>
        </p:nvGraphicFramePr>
        <p:xfrm>
          <a:off x="679508" y="947955"/>
          <a:ext cx="7801762" cy="5023647"/>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416979579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a:extLst>
              <a:ext uri="{FF2B5EF4-FFF2-40B4-BE49-F238E27FC236}">
                <a16:creationId xmlns:a16="http://schemas.microsoft.com/office/drawing/2014/main" id="{890DCE84-68B1-43A2-8768-5FEAA3D3E25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61" y="0"/>
            <a:ext cx="9142477" cy="6858000"/>
          </a:xfrm>
          <a:prstGeom prst="rect">
            <a:avLst/>
          </a:prstGeom>
        </p:spPr>
      </p:pic>
      <p:sp>
        <p:nvSpPr>
          <p:cNvPr id="5" name="Rectángulo 4">
            <a:extLst>
              <a:ext uri="{FF2B5EF4-FFF2-40B4-BE49-F238E27FC236}">
                <a16:creationId xmlns:a16="http://schemas.microsoft.com/office/drawing/2014/main" id="{02A7EB63-A8CC-9248-851E-BD12DCE8E9EC}"/>
              </a:ext>
            </a:extLst>
          </p:cNvPr>
          <p:cNvSpPr/>
          <p:nvPr/>
        </p:nvSpPr>
        <p:spPr>
          <a:xfrm>
            <a:off x="0" y="301622"/>
            <a:ext cx="9144000" cy="584775"/>
          </a:xfrm>
          <a:prstGeom prst="rect">
            <a:avLst/>
          </a:prstGeom>
        </p:spPr>
        <p:txBody>
          <a:bodyPr wrap="square">
            <a:spAutoFit/>
          </a:bodyPr>
          <a:lstStyle/>
          <a:p>
            <a:pPr algn="ctr">
              <a:lnSpc>
                <a:spcPct val="100000"/>
              </a:lnSpc>
              <a:spcBef>
                <a:spcPct val="0"/>
              </a:spcBef>
              <a:buFontTx/>
              <a:buNone/>
            </a:pPr>
            <a:r>
              <a:rPr lang="es-ES" altLang="es-SV" dirty="0">
                <a:solidFill>
                  <a:srgbClr val="111E60"/>
                </a:solidFill>
                <a:latin typeface="Museo Sans 900" panose="02000000000000000000" pitchFamily="2" charset="77"/>
                <a:cs typeface="Arial" panose="020B0604020202020204" pitchFamily="34" charset="0"/>
              </a:rPr>
              <a:t>Ingresos Tributarios Brutos por fuentes, 2017 – 2022</a:t>
            </a:r>
          </a:p>
          <a:p>
            <a:pPr algn="ctr">
              <a:lnSpc>
                <a:spcPct val="100000"/>
              </a:lnSpc>
              <a:spcBef>
                <a:spcPct val="0"/>
              </a:spcBef>
              <a:buFontTx/>
              <a:buNone/>
            </a:pPr>
            <a:r>
              <a:rPr lang="es-ES" altLang="es-SV" sz="1400" dirty="0">
                <a:solidFill>
                  <a:srgbClr val="111E60"/>
                </a:solidFill>
                <a:latin typeface="Museo Sans 900" panose="02000000000000000000" pitchFamily="2" charset="77"/>
                <a:cs typeface="Arial" panose="020B0604020202020204" pitchFamily="34" charset="0"/>
              </a:rPr>
              <a:t>En millones de US$</a:t>
            </a:r>
          </a:p>
        </p:txBody>
      </p:sp>
      <p:cxnSp>
        <p:nvCxnSpPr>
          <p:cNvPr id="7" name="Conector recto 6">
            <a:extLst>
              <a:ext uri="{FF2B5EF4-FFF2-40B4-BE49-F238E27FC236}">
                <a16:creationId xmlns:a16="http://schemas.microsoft.com/office/drawing/2014/main" id="{5D675D84-A9E4-B14A-AE1E-BBDE406FFF35}"/>
              </a:ext>
            </a:extLst>
          </p:cNvPr>
          <p:cNvCxnSpPr>
            <a:cxnSpLocks/>
          </p:cNvCxnSpPr>
          <p:nvPr/>
        </p:nvCxnSpPr>
        <p:spPr>
          <a:xfrm>
            <a:off x="1766236" y="886398"/>
            <a:ext cx="5611528" cy="0"/>
          </a:xfrm>
          <a:prstGeom prst="line">
            <a:avLst/>
          </a:prstGeom>
          <a:ln>
            <a:solidFill>
              <a:srgbClr val="111E60"/>
            </a:solidFill>
          </a:ln>
        </p:spPr>
        <p:style>
          <a:lnRef idx="1">
            <a:schemeClr val="accent1"/>
          </a:lnRef>
          <a:fillRef idx="0">
            <a:schemeClr val="accent1"/>
          </a:fillRef>
          <a:effectRef idx="0">
            <a:schemeClr val="accent1"/>
          </a:effectRef>
          <a:fontRef idx="minor">
            <a:schemeClr val="tx1"/>
          </a:fontRef>
        </p:style>
      </p:cxnSp>
      <p:sp>
        <p:nvSpPr>
          <p:cNvPr id="8" name="Marcador de número de diapositiva 1">
            <a:extLst>
              <a:ext uri="{FF2B5EF4-FFF2-40B4-BE49-F238E27FC236}">
                <a16:creationId xmlns:a16="http://schemas.microsoft.com/office/drawing/2014/main" id="{EC31705E-DC52-F741-A512-8B592F15D333}"/>
              </a:ext>
            </a:extLst>
          </p:cNvPr>
          <p:cNvSpPr>
            <a:spLocks noGrp="1"/>
          </p:cNvSpPr>
          <p:nvPr>
            <p:ph type="sldNum" sz="quarter" idx="12"/>
          </p:nvPr>
        </p:nvSpPr>
        <p:spPr>
          <a:xfrm>
            <a:off x="4380886" y="6313997"/>
            <a:ext cx="382229" cy="365125"/>
          </a:xfrm>
        </p:spPr>
        <p:txBody>
          <a:bodyPr/>
          <a:lstStyle/>
          <a:p>
            <a:fld id="{66E27207-3E83-1943-8402-EB2215809602}" type="slidenum">
              <a:rPr lang="es-SV" sz="1050" smtClean="0">
                <a:solidFill>
                  <a:srgbClr val="111E60"/>
                </a:solidFill>
                <a:latin typeface="Museo Sans 500" panose="02000000000000000000" pitchFamily="2" charset="77"/>
              </a:rPr>
              <a:t>34</a:t>
            </a:fld>
            <a:endParaRPr lang="es-SV" sz="1050" dirty="0">
              <a:solidFill>
                <a:srgbClr val="111E60"/>
              </a:solidFill>
              <a:latin typeface="Museo Sans 500" panose="02000000000000000000" pitchFamily="2" charset="77"/>
            </a:endParaRPr>
          </a:p>
        </p:txBody>
      </p:sp>
      <p:sp>
        <p:nvSpPr>
          <p:cNvPr id="11" name="CuadroTexto 8">
            <a:extLst>
              <a:ext uri="{FF2B5EF4-FFF2-40B4-BE49-F238E27FC236}">
                <a16:creationId xmlns:a16="http://schemas.microsoft.com/office/drawing/2014/main" id="{6ED9E252-E48A-41FF-A7C5-63A3E0BAF86F}"/>
              </a:ext>
            </a:extLst>
          </p:cNvPr>
          <p:cNvSpPr txBox="1">
            <a:spLocks noChangeArrowheads="1"/>
          </p:cNvSpPr>
          <p:nvPr/>
        </p:nvSpPr>
        <p:spPr bwMode="auto">
          <a:xfrm>
            <a:off x="503339" y="6042474"/>
            <a:ext cx="7843735"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just" eaLnBrk="1" hangingPunct="1">
              <a:lnSpc>
                <a:spcPct val="100000"/>
              </a:lnSpc>
              <a:spcBef>
                <a:spcPct val="0"/>
              </a:spcBef>
              <a:buFontTx/>
              <a:buNone/>
            </a:pPr>
            <a:r>
              <a:rPr lang="es-SV" altLang="es-SV" sz="1000" b="1" dirty="0">
                <a:latin typeface="Museo Sans 100" panose="02000000000000000000" pitchFamily="50" charset="0"/>
                <a:cs typeface="Arial" panose="020B0604020202020204" pitchFamily="34" charset="0"/>
              </a:rPr>
              <a:t>Fuente</a:t>
            </a:r>
            <a:r>
              <a:rPr lang="es-SV" altLang="es-SV" sz="1000" dirty="0">
                <a:latin typeface="Museo Sans 100" panose="02000000000000000000" pitchFamily="50" charset="0"/>
                <a:cs typeface="Arial" panose="020B0604020202020204" pitchFamily="34" charset="0"/>
              </a:rPr>
              <a:t>: Dirección de Política Económica y Fiscal, con base a datos de la Dirección General de Tesorería.</a:t>
            </a:r>
          </a:p>
        </p:txBody>
      </p:sp>
      <p:graphicFrame>
        <p:nvGraphicFramePr>
          <p:cNvPr id="10" name="Marcador de contenido 10">
            <a:extLst>
              <a:ext uri="{FF2B5EF4-FFF2-40B4-BE49-F238E27FC236}">
                <a16:creationId xmlns:a16="http://schemas.microsoft.com/office/drawing/2014/main" id="{24695B34-EDCF-4A90-87EC-E5B1B147260B}"/>
              </a:ext>
            </a:extLst>
          </p:cNvPr>
          <p:cNvGraphicFramePr>
            <a:graphicFrameLocks/>
          </p:cNvGraphicFramePr>
          <p:nvPr>
            <p:extLst>
              <p:ext uri="{D42A27DB-BD31-4B8C-83A1-F6EECF244321}">
                <p14:modId xmlns:p14="http://schemas.microsoft.com/office/powerpoint/2010/main" val="3022722651"/>
              </p:ext>
            </p:extLst>
          </p:nvPr>
        </p:nvGraphicFramePr>
        <p:xfrm>
          <a:off x="713064" y="920504"/>
          <a:ext cx="7717872" cy="4926624"/>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83279016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a:extLst>
              <a:ext uri="{FF2B5EF4-FFF2-40B4-BE49-F238E27FC236}">
                <a16:creationId xmlns:a16="http://schemas.microsoft.com/office/drawing/2014/main" id="{890DCE84-68B1-43A2-8768-5FEAA3D3E25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61" y="0"/>
            <a:ext cx="9142477" cy="6858000"/>
          </a:xfrm>
          <a:prstGeom prst="rect">
            <a:avLst/>
          </a:prstGeom>
        </p:spPr>
      </p:pic>
      <p:sp>
        <p:nvSpPr>
          <p:cNvPr id="5" name="Rectángulo 4">
            <a:extLst>
              <a:ext uri="{FF2B5EF4-FFF2-40B4-BE49-F238E27FC236}">
                <a16:creationId xmlns:a16="http://schemas.microsoft.com/office/drawing/2014/main" id="{02A7EB63-A8CC-9248-851E-BD12DCE8E9EC}"/>
              </a:ext>
            </a:extLst>
          </p:cNvPr>
          <p:cNvSpPr/>
          <p:nvPr/>
        </p:nvSpPr>
        <p:spPr>
          <a:xfrm>
            <a:off x="0" y="301622"/>
            <a:ext cx="9144000" cy="584775"/>
          </a:xfrm>
          <a:prstGeom prst="rect">
            <a:avLst/>
          </a:prstGeom>
        </p:spPr>
        <p:txBody>
          <a:bodyPr wrap="square">
            <a:spAutoFit/>
          </a:bodyPr>
          <a:lstStyle/>
          <a:p>
            <a:pPr algn="ctr">
              <a:lnSpc>
                <a:spcPct val="100000"/>
              </a:lnSpc>
              <a:spcBef>
                <a:spcPct val="0"/>
              </a:spcBef>
              <a:buFontTx/>
              <a:buNone/>
            </a:pPr>
            <a:r>
              <a:rPr lang="es-ES" altLang="es-SV" dirty="0">
                <a:solidFill>
                  <a:srgbClr val="111E60"/>
                </a:solidFill>
                <a:latin typeface="Museo Sans 900" panose="02000000000000000000" pitchFamily="2" charset="77"/>
                <a:cs typeface="Arial" panose="020B0604020202020204" pitchFamily="34" charset="0"/>
              </a:rPr>
              <a:t>Ingresos del Gobierno Central, enero – diciembre de 2017</a:t>
            </a:r>
          </a:p>
          <a:p>
            <a:pPr algn="ctr">
              <a:lnSpc>
                <a:spcPct val="100000"/>
              </a:lnSpc>
              <a:spcBef>
                <a:spcPct val="0"/>
              </a:spcBef>
              <a:buFontTx/>
              <a:buNone/>
            </a:pPr>
            <a:r>
              <a:rPr lang="es-ES" altLang="es-SV" sz="1400" dirty="0">
                <a:solidFill>
                  <a:srgbClr val="111E60"/>
                </a:solidFill>
                <a:latin typeface="Museo Sans 900" panose="02000000000000000000" pitchFamily="2" charset="77"/>
                <a:cs typeface="Arial" panose="020B0604020202020204" pitchFamily="34" charset="0"/>
              </a:rPr>
              <a:t>En millones US$</a:t>
            </a:r>
          </a:p>
        </p:txBody>
      </p:sp>
      <p:cxnSp>
        <p:nvCxnSpPr>
          <p:cNvPr id="7" name="Conector recto 6">
            <a:extLst>
              <a:ext uri="{FF2B5EF4-FFF2-40B4-BE49-F238E27FC236}">
                <a16:creationId xmlns:a16="http://schemas.microsoft.com/office/drawing/2014/main" id="{5D675D84-A9E4-B14A-AE1E-BBDE406FFF35}"/>
              </a:ext>
            </a:extLst>
          </p:cNvPr>
          <p:cNvCxnSpPr>
            <a:cxnSpLocks/>
          </p:cNvCxnSpPr>
          <p:nvPr/>
        </p:nvCxnSpPr>
        <p:spPr>
          <a:xfrm>
            <a:off x="1766236" y="886398"/>
            <a:ext cx="5611528" cy="0"/>
          </a:xfrm>
          <a:prstGeom prst="line">
            <a:avLst/>
          </a:prstGeom>
          <a:ln>
            <a:solidFill>
              <a:srgbClr val="111E60"/>
            </a:solidFill>
          </a:ln>
        </p:spPr>
        <p:style>
          <a:lnRef idx="1">
            <a:schemeClr val="accent1"/>
          </a:lnRef>
          <a:fillRef idx="0">
            <a:schemeClr val="accent1"/>
          </a:fillRef>
          <a:effectRef idx="0">
            <a:schemeClr val="accent1"/>
          </a:effectRef>
          <a:fontRef idx="minor">
            <a:schemeClr val="tx1"/>
          </a:fontRef>
        </p:style>
      </p:cxnSp>
      <p:sp>
        <p:nvSpPr>
          <p:cNvPr id="8" name="Marcador de número de diapositiva 1">
            <a:extLst>
              <a:ext uri="{FF2B5EF4-FFF2-40B4-BE49-F238E27FC236}">
                <a16:creationId xmlns:a16="http://schemas.microsoft.com/office/drawing/2014/main" id="{EC31705E-DC52-F741-A512-8B592F15D333}"/>
              </a:ext>
            </a:extLst>
          </p:cNvPr>
          <p:cNvSpPr>
            <a:spLocks noGrp="1"/>
          </p:cNvSpPr>
          <p:nvPr>
            <p:ph type="sldNum" sz="quarter" idx="12"/>
          </p:nvPr>
        </p:nvSpPr>
        <p:spPr>
          <a:xfrm>
            <a:off x="4380886" y="6313997"/>
            <a:ext cx="382229" cy="365125"/>
          </a:xfrm>
        </p:spPr>
        <p:txBody>
          <a:bodyPr/>
          <a:lstStyle/>
          <a:p>
            <a:fld id="{66E27207-3E83-1943-8402-EB2215809602}" type="slidenum">
              <a:rPr lang="es-SV" sz="1050" smtClean="0">
                <a:solidFill>
                  <a:srgbClr val="111E60"/>
                </a:solidFill>
                <a:latin typeface="Museo Sans 500" panose="02000000000000000000" pitchFamily="2" charset="77"/>
              </a:rPr>
              <a:t>35</a:t>
            </a:fld>
            <a:endParaRPr lang="es-SV" sz="1050" dirty="0">
              <a:solidFill>
                <a:srgbClr val="111E60"/>
              </a:solidFill>
              <a:latin typeface="Museo Sans 500" panose="02000000000000000000" pitchFamily="2" charset="77"/>
            </a:endParaRPr>
          </a:p>
        </p:txBody>
      </p:sp>
      <p:graphicFrame>
        <p:nvGraphicFramePr>
          <p:cNvPr id="9" name="Objeto 6">
            <a:extLst>
              <a:ext uri="{FF2B5EF4-FFF2-40B4-BE49-F238E27FC236}">
                <a16:creationId xmlns:a16="http://schemas.microsoft.com/office/drawing/2014/main" id="{4481EEAD-1892-4752-AE4F-D1666F453DFF}"/>
              </a:ext>
            </a:extLst>
          </p:cNvPr>
          <p:cNvGraphicFramePr>
            <a:graphicFrameLocks noChangeAspect="1"/>
          </p:cNvGraphicFramePr>
          <p:nvPr>
            <p:extLst>
              <p:ext uri="{D42A27DB-BD31-4B8C-83A1-F6EECF244321}">
                <p14:modId xmlns:p14="http://schemas.microsoft.com/office/powerpoint/2010/main" val="153330519"/>
              </p:ext>
            </p:extLst>
          </p:nvPr>
        </p:nvGraphicFramePr>
        <p:xfrm>
          <a:off x="523705" y="882077"/>
          <a:ext cx="8189866" cy="5347273"/>
        </p:xfrm>
        <a:graphic>
          <a:graphicData uri="http://schemas.openxmlformats.org/presentationml/2006/ole">
            <mc:AlternateContent xmlns:mc="http://schemas.openxmlformats.org/markup-compatibility/2006">
              <mc:Choice xmlns:v="urn:schemas-microsoft-com:vml" Requires="v">
                <p:oleObj spid="_x0000_s21591" name="Worksheet" r:id="rId4" imgW="11048949" imgH="8553518" progId="Excel.Sheet.12">
                  <p:embed/>
                </p:oleObj>
              </mc:Choice>
              <mc:Fallback>
                <p:oleObj name="Worksheet" r:id="rId4" imgW="11048949" imgH="8553518" progId="Excel.Sheet.12">
                  <p:embed/>
                  <p:pic>
                    <p:nvPicPr>
                      <p:cNvPr id="40966" name="Objeto 6">
                        <a:extLst>
                          <a:ext uri="{FF2B5EF4-FFF2-40B4-BE49-F238E27FC236}">
                            <a16:creationId xmlns:a16="http://schemas.microsoft.com/office/drawing/2014/main" id="{09A96360-FF40-4E0D-BF8E-B4C5C6E6795E}"/>
                          </a:ext>
                        </a:extLst>
                      </p:cNvPr>
                      <p:cNvPicPr>
                        <a:picLocks noChangeAspect="1" noChangeArrowheads="1"/>
                      </p:cNvPicPr>
                      <p:nvPr/>
                    </p:nvPicPr>
                    <p:blipFill>
                      <a:blip r:embed="rId5"/>
                      <a:srcRect/>
                      <a:stretch>
                        <a:fillRect/>
                      </a:stretch>
                    </p:blipFill>
                    <p:spPr bwMode="auto">
                      <a:xfrm>
                        <a:off x="523705" y="882077"/>
                        <a:ext cx="8189866" cy="5347273"/>
                      </a:xfrm>
                      <a:prstGeom prst="rect">
                        <a:avLst/>
                      </a:prstGeom>
                      <a:noFill/>
                      <a:ln>
                        <a:noFill/>
                      </a:ln>
                      <a:extLst/>
                    </p:spPr>
                  </p:pic>
                </p:oleObj>
              </mc:Fallback>
            </mc:AlternateContent>
          </a:graphicData>
        </a:graphic>
      </p:graphicFrame>
    </p:spTree>
    <p:extLst>
      <p:ext uri="{BB962C8B-B14F-4D97-AF65-F5344CB8AC3E}">
        <p14:creationId xmlns:p14="http://schemas.microsoft.com/office/powerpoint/2010/main" val="227273350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a:extLst>
              <a:ext uri="{FF2B5EF4-FFF2-40B4-BE49-F238E27FC236}">
                <a16:creationId xmlns:a16="http://schemas.microsoft.com/office/drawing/2014/main" id="{890DCE84-68B1-43A2-8768-5FEAA3D3E25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61" y="0"/>
            <a:ext cx="9142477" cy="6858000"/>
          </a:xfrm>
          <a:prstGeom prst="rect">
            <a:avLst/>
          </a:prstGeom>
        </p:spPr>
      </p:pic>
      <p:sp>
        <p:nvSpPr>
          <p:cNvPr id="5" name="Rectángulo 4">
            <a:extLst>
              <a:ext uri="{FF2B5EF4-FFF2-40B4-BE49-F238E27FC236}">
                <a16:creationId xmlns:a16="http://schemas.microsoft.com/office/drawing/2014/main" id="{02A7EB63-A8CC-9248-851E-BD12DCE8E9EC}"/>
              </a:ext>
            </a:extLst>
          </p:cNvPr>
          <p:cNvSpPr/>
          <p:nvPr/>
        </p:nvSpPr>
        <p:spPr>
          <a:xfrm>
            <a:off x="0" y="301622"/>
            <a:ext cx="9144000" cy="584775"/>
          </a:xfrm>
          <a:prstGeom prst="rect">
            <a:avLst/>
          </a:prstGeom>
        </p:spPr>
        <p:txBody>
          <a:bodyPr wrap="square">
            <a:spAutoFit/>
          </a:bodyPr>
          <a:lstStyle/>
          <a:p>
            <a:pPr algn="ctr">
              <a:lnSpc>
                <a:spcPct val="100000"/>
              </a:lnSpc>
              <a:spcBef>
                <a:spcPct val="0"/>
              </a:spcBef>
              <a:buFontTx/>
              <a:buNone/>
            </a:pPr>
            <a:r>
              <a:rPr lang="es-ES" altLang="es-SV" dirty="0">
                <a:solidFill>
                  <a:srgbClr val="111E60"/>
                </a:solidFill>
                <a:latin typeface="Museo Sans 900" panose="02000000000000000000" pitchFamily="2" charset="77"/>
                <a:cs typeface="Arial" panose="020B0604020202020204" pitchFamily="34" charset="0"/>
              </a:rPr>
              <a:t>Ingresos del Gobierno Central, enero – diciembre de 2018</a:t>
            </a:r>
          </a:p>
          <a:p>
            <a:pPr algn="ctr">
              <a:lnSpc>
                <a:spcPct val="100000"/>
              </a:lnSpc>
              <a:spcBef>
                <a:spcPct val="0"/>
              </a:spcBef>
              <a:buFontTx/>
              <a:buNone/>
            </a:pPr>
            <a:r>
              <a:rPr lang="es-ES" altLang="es-SV" sz="1400" dirty="0">
                <a:solidFill>
                  <a:srgbClr val="111E60"/>
                </a:solidFill>
                <a:latin typeface="Museo Sans 900" panose="02000000000000000000" pitchFamily="2" charset="77"/>
                <a:cs typeface="Arial" panose="020B0604020202020204" pitchFamily="34" charset="0"/>
              </a:rPr>
              <a:t>En millones US$</a:t>
            </a:r>
          </a:p>
        </p:txBody>
      </p:sp>
      <p:cxnSp>
        <p:nvCxnSpPr>
          <p:cNvPr id="7" name="Conector recto 6">
            <a:extLst>
              <a:ext uri="{FF2B5EF4-FFF2-40B4-BE49-F238E27FC236}">
                <a16:creationId xmlns:a16="http://schemas.microsoft.com/office/drawing/2014/main" id="{5D675D84-A9E4-B14A-AE1E-BBDE406FFF35}"/>
              </a:ext>
            </a:extLst>
          </p:cNvPr>
          <p:cNvCxnSpPr>
            <a:cxnSpLocks/>
          </p:cNvCxnSpPr>
          <p:nvPr/>
        </p:nvCxnSpPr>
        <p:spPr>
          <a:xfrm>
            <a:off x="1766236" y="886398"/>
            <a:ext cx="5611528" cy="0"/>
          </a:xfrm>
          <a:prstGeom prst="line">
            <a:avLst/>
          </a:prstGeom>
          <a:ln>
            <a:solidFill>
              <a:srgbClr val="111E60"/>
            </a:solidFill>
          </a:ln>
        </p:spPr>
        <p:style>
          <a:lnRef idx="1">
            <a:schemeClr val="accent1"/>
          </a:lnRef>
          <a:fillRef idx="0">
            <a:schemeClr val="accent1"/>
          </a:fillRef>
          <a:effectRef idx="0">
            <a:schemeClr val="accent1"/>
          </a:effectRef>
          <a:fontRef idx="minor">
            <a:schemeClr val="tx1"/>
          </a:fontRef>
        </p:style>
      </p:cxnSp>
      <p:sp>
        <p:nvSpPr>
          <p:cNvPr id="8" name="Marcador de número de diapositiva 1">
            <a:extLst>
              <a:ext uri="{FF2B5EF4-FFF2-40B4-BE49-F238E27FC236}">
                <a16:creationId xmlns:a16="http://schemas.microsoft.com/office/drawing/2014/main" id="{EC31705E-DC52-F741-A512-8B592F15D333}"/>
              </a:ext>
            </a:extLst>
          </p:cNvPr>
          <p:cNvSpPr>
            <a:spLocks noGrp="1"/>
          </p:cNvSpPr>
          <p:nvPr>
            <p:ph type="sldNum" sz="quarter" idx="12"/>
          </p:nvPr>
        </p:nvSpPr>
        <p:spPr>
          <a:xfrm>
            <a:off x="4380886" y="6313997"/>
            <a:ext cx="382229" cy="365125"/>
          </a:xfrm>
        </p:spPr>
        <p:txBody>
          <a:bodyPr/>
          <a:lstStyle/>
          <a:p>
            <a:fld id="{66E27207-3E83-1943-8402-EB2215809602}" type="slidenum">
              <a:rPr lang="es-SV" sz="1050" smtClean="0">
                <a:solidFill>
                  <a:srgbClr val="111E60"/>
                </a:solidFill>
                <a:latin typeface="Museo Sans 500" panose="02000000000000000000" pitchFamily="2" charset="77"/>
              </a:rPr>
              <a:t>36</a:t>
            </a:fld>
            <a:endParaRPr lang="es-SV" sz="1050" dirty="0">
              <a:solidFill>
                <a:srgbClr val="111E60"/>
              </a:solidFill>
              <a:latin typeface="Museo Sans 500" panose="02000000000000000000" pitchFamily="2" charset="77"/>
            </a:endParaRPr>
          </a:p>
        </p:txBody>
      </p:sp>
      <p:graphicFrame>
        <p:nvGraphicFramePr>
          <p:cNvPr id="10" name="Objeto 8">
            <a:extLst>
              <a:ext uri="{FF2B5EF4-FFF2-40B4-BE49-F238E27FC236}">
                <a16:creationId xmlns:a16="http://schemas.microsoft.com/office/drawing/2014/main" id="{CB50F75F-44B2-4669-B7AF-4C45866D0359}"/>
              </a:ext>
            </a:extLst>
          </p:cNvPr>
          <p:cNvGraphicFramePr>
            <a:graphicFrameLocks noChangeAspect="1"/>
          </p:cNvGraphicFramePr>
          <p:nvPr>
            <p:extLst>
              <p:ext uri="{D42A27DB-BD31-4B8C-83A1-F6EECF244321}">
                <p14:modId xmlns:p14="http://schemas.microsoft.com/office/powerpoint/2010/main" val="3283425037"/>
              </p:ext>
            </p:extLst>
          </p:nvPr>
        </p:nvGraphicFramePr>
        <p:xfrm>
          <a:off x="381001" y="905447"/>
          <a:ext cx="8432812" cy="5505896"/>
        </p:xfrm>
        <a:graphic>
          <a:graphicData uri="http://schemas.openxmlformats.org/presentationml/2006/ole">
            <mc:AlternateContent xmlns:mc="http://schemas.openxmlformats.org/markup-compatibility/2006">
              <mc:Choice xmlns:v="urn:schemas-microsoft-com:vml" Requires="v">
                <p:oleObj spid="_x0000_s22615" name="Worksheet" r:id="rId4" imgW="11048949" imgH="8553518" progId="Excel.Sheet.12">
                  <p:embed/>
                </p:oleObj>
              </mc:Choice>
              <mc:Fallback>
                <p:oleObj name="Worksheet" r:id="rId4" imgW="11048949" imgH="8553518" progId="Excel.Sheet.12">
                  <p:embed/>
                  <p:pic>
                    <p:nvPicPr>
                      <p:cNvPr id="41990" name="Objeto 8">
                        <a:extLst>
                          <a:ext uri="{FF2B5EF4-FFF2-40B4-BE49-F238E27FC236}">
                            <a16:creationId xmlns:a16="http://schemas.microsoft.com/office/drawing/2014/main" id="{08A8C0C8-6B18-44D2-A61B-41EEC83F2326}"/>
                          </a:ext>
                        </a:extLst>
                      </p:cNvPr>
                      <p:cNvPicPr>
                        <a:picLocks noChangeAspect="1" noChangeArrowheads="1"/>
                      </p:cNvPicPr>
                      <p:nvPr/>
                    </p:nvPicPr>
                    <p:blipFill>
                      <a:blip r:embed="rId5"/>
                      <a:srcRect/>
                      <a:stretch>
                        <a:fillRect/>
                      </a:stretch>
                    </p:blipFill>
                    <p:spPr bwMode="auto">
                      <a:xfrm>
                        <a:off x="381001" y="905447"/>
                        <a:ext cx="8432812" cy="5505896"/>
                      </a:xfrm>
                      <a:prstGeom prst="rect">
                        <a:avLst/>
                      </a:prstGeom>
                      <a:noFill/>
                      <a:ln>
                        <a:noFill/>
                      </a:ln>
                      <a:extLst/>
                    </p:spPr>
                  </p:pic>
                </p:oleObj>
              </mc:Fallback>
            </mc:AlternateContent>
          </a:graphicData>
        </a:graphic>
      </p:graphicFrame>
    </p:spTree>
    <p:extLst>
      <p:ext uri="{BB962C8B-B14F-4D97-AF65-F5344CB8AC3E}">
        <p14:creationId xmlns:p14="http://schemas.microsoft.com/office/powerpoint/2010/main" val="2528984912"/>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a:extLst>
              <a:ext uri="{FF2B5EF4-FFF2-40B4-BE49-F238E27FC236}">
                <a16:creationId xmlns:a16="http://schemas.microsoft.com/office/drawing/2014/main" id="{890DCE84-68B1-43A2-8768-5FEAA3D3E25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61" y="0"/>
            <a:ext cx="9142477" cy="6858000"/>
          </a:xfrm>
          <a:prstGeom prst="rect">
            <a:avLst/>
          </a:prstGeom>
        </p:spPr>
      </p:pic>
      <p:sp>
        <p:nvSpPr>
          <p:cNvPr id="5" name="Rectángulo 4">
            <a:extLst>
              <a:ext uri="{FF2B5EF4-FFF2-40B4-BE49-F238E27FC236}">
                <a16:creationId xmlns:a16="http://schemas.microsoft.com/office/drawing/2014/main" id="{02A7EB63-A8CC-9248-851E-BD12DCE8E9EC}"/>
              </a:ext>
            </a:extLst>
          </p:cNvPr>
          <p:cNvSpPr/>
          <p:nvPr/>
        </p:nvSpPr>
        <p:spPr>
          <a:xfrm>
            <a:off x="0" y="301622"/>
            <a:ext cx="9144000" cy="584775"/>
          </a:xfrm>
          <a:prstGeom prst="rect">
            <a:avLst/>
          </a:prstGeom>
        </p:spPr>
        <p:txBody>
          <a:bodyPr wrap="square">
            <a:spAutoFit/>
          </a:bodyPr>
          <a:lstStyle/>
          <a:p>
            <a:pPr algn="ctr">
              <a:lnSpc>
                <a:spcPct val="100000"/>
              </a:lnSpc>
              <a:spcBef>
                <a:spcPct val="0"/>
              </a:spcBef>
              <a:buFontTx/>
              <a:buNone/>
            </a:pPr>
            <a:r>
              <a:rPr lang="es-ES" altLang="es-SV" dirty="0">
                <a:solidFill>
                  <a:srgbClr val="111E60"/>
                </a:solidFill>
                <a:latin typeface="Museo Sans 900" panose="02000000000000000000" pitchFamily="2" charset="77"/>
                <a:cs typeface="Arial" panose="020B0604020202020204" pitchFamily="34" charset="0"/>
              </a:rPr>
              <a:t>Ingresos del Gobierno Central, enero – diciembre de 2019</a:t>
            </a:r>
          </a:p>
          <a:p>
            <a:pPr algn="ctr">
              <a:lnSpc>
                <a:spcPct val="100000"/>
              </a:lnSpc>
              <a:spcBef>
                <a:spcPct val="0"/>
              </a:spcBef>
              <a:buFontTx/>
              <a:buNone/>
            </a:pPr>
            <a:r>
              <a:rPr lang="es-ES" altLang="es-SV" sz="1400" dirty="0">
                <a:solidFill>
                  <a:srgbClr val="111E60"/>
                </a:solidFill>
                <a:latin typeface="Museo Sans 900" panose="02000000000000000000" pitchFamily="2" charset="77"/>
                <a:cs typeface="Arial" panose="020B0604020202020204" pitchFamily="34" charset="0"/>
              </a:rPr>
              <a:t>En millones US$</a:t>
            </a:r>
          </a:p>
        </p:txBody>
      </p:sp>
      <p:cxnSp>
        <p:nvCxnSpPr>
          <p:cNvPr id="7" name="Conector recto 6">
            <a:extLst>
              <a:ext uri="{FF2B5EF4-FFF2-40B4-BE49-F238E27FC236}">
                <a16:creationId xmlns:a16="http://schemas.microsoft.com/office/drawing/2014/main" id="{5D675D84-A9E4-B14A-AE1E-BBDE406FFF35}"/>
              </a:ext>
            </a:extLst>
          </p:cNvPr>
          <p:cNvCxnSpPr>
            <a:cxnSpLocks/>
          </p:cNvCxnSpPr>
          <p:nvPr/>
        </p:nvCxnSpPr>
        <p:spPr>
          <a:xfrm>
            <a:off x="1766236" y="886398"/>
            <a:ext cx="5611528" cy="0"/>
          </a:xfrm>
          <a:prstGeom prst="line">
            <a:avLst/>
          </a:prstGeom>
          <a:ln>
            <a:solidFill>
              <a:srgbClr val="111E60"/>
            </a:solidFill>
          </a:ln>
        </p:spPr>
        <p:style>
          <a:lnRef idx="1">
            <a:schemeClr val="accent1"/>
          </a:lnRef>
          <a:fillRef idx="0">
            <a:schemeClr val="accent1"/>
          </a:fillRef>
          <a:effectRef idx="0">
            <a:schemeClr val="accent1"/>
          </a:effectRef>
          <a:fontRef idx="minor">
            <a:schemeClr val="tx1"/>
          </a:fontRef>
        </p:style>
      </p:cxnSp>
      <p:sp>
        <p:nvSpPr>
          <p:cNvPr id="8" name="Marcador de número de diapositiva 1">
            <a:extLst>
              <a:ext uri="{FF2B5EF4-FFF2-40B4-BE49-F238E27FC236}">
                <a16:creationId xmlns:a16="http://schemas.microsoft.com/office/drawing/2014/main" id="{EC31705E-DC52-F741-A512-8B592F15D333}"/>
              </a:ext>
            </a:extLst>
          </p:cNvPr>
          <p:cNvSpPr>
            <a:spLocks noGrp="1"/>
          </p:cNvSpPr>
          <p:nvPr>
            <p:ph type="sldNum" sz="quarter" idx="12"/>
          </p:nvPr>
        </p:nvSpPr>
        <p:spPr>
          <a:xfrm>
            <a:off x="4380886" y="6313997"/>
            <a:ext cx="382229" cy="365125"/>
          </a:xfrm>
        </p:spPr>
        <p:txBody>
          <a:bodyPr/>
          <a:lstStyle/>
          <a:p>
            <a:fld id="{66E27207-3E83-1943-8402-EB2215809602}" type="slidenum">
              <a:rPr lang="es-SV" sz="1050" smtClean="0">
                <a:solidFill>
                  <a:srgbClr val="111E60"/>
                </a:solidFill>
                <a:latin typeface="Museo Sans 500" panose="02000000000000000000" pitchFamily="2" charset="77"/>
              </a:rPr>
              <a:t>37</a:t>
            </a:fld>
            <a:endParaRPr lang="es-SV" sz="1050" dirty="0">
              <a:solidFill>
                <a:srgbClr val="111E60"/>
              </a:solidFill>
              <a:latin typeface="Museo Sans 500" panose="02000000000000000000" pitchFamily="2" charset="77"/>
            </a:endParaRPr>
          </a:p>
        </p:txBody>
      </p:sp>
      <p:graphicFrame>
        <p:nvGraphicFramePr>
          <p:cNvPr id="9" name="Objeto 6">
            <a:extLst>
              <a:ext uri="{FF2B5EF4-FFF2-40B4-BE49-F238E27FC236}">
                <a16:creationId xmlns:a16="http://schemas.microsoft.com/office/drawing/2014/main" id="{86767E29-65B8-4D5C-AD25-FB64D61ED661}"/>
              </a:ext>
            </a:extLst>
          </p:cNvPr>
          <p:cNvGraphicFramePr>
            <a:graphicFrameLocks noChangeAspect="1"/>
          </p:cNvGraphicFramePr>
          <p:nvPr>
            <p:extLst>
              <p:ext uri="{D42A27DB-BD31-4B8C-83A1-F6EECF244321}">
                <p14:modId xmlns:p14="http://schemas.microsoft.com/office/powerpoint/2010/main" val="4181449112"/>
              </p:ext>
            </p:extLst>
          </p:nvPr>
        </p:nvGraphicFramePr>
        <p:xfrm>
          <a:off x="390528" y="913926"/>
          <a:ext cx="8391522" cy="5478939"/>
        </p:xfrm>
        <a:graphic>
          <a:graphicData uri="http://schemas.openxmlformats.org/presentationml/2006/ole">
            <mc:AlternateContent xmlns:mc="http://schemas.openxmlformats.org/markup-compatibility/2006">
              <mc:Choice xmlns:v="urn:schemas-microsoft-com:vml" Requires="v">
                <p:oleObj spid="_x0000_s23640" name="Worksheet" r:id="rId4" imgW="11048949" imgH="8553518" progId="Excel.Sheet.12">
                  <p:embed/>
                </p:oleObj>
              </mc:Choice>
              <mc:Fallback>
                <p:oleObj name="Worksheet" r:id="rId4" imgW="11048949" imgH="8553518" progId="Excel.Sheet.12">
                  <p:embed/>
                  <p:pic>
                    <p:nvPicPr>
                      <p:cNvPr id="43014" name="Objeto 6">
                        <a:extLst>
                          <a:ext uri="{FF2B5EF4-FFF2-40B4-BE49-F238E27FC236}">
                            <a16:creationId xmlns:a16="http://schemas.microsoft.com/office/drawing/2014/main" id="{6FBCA102-2545-4E33-8C65-A9CE5C85747C}"/>
                          </a:ext>
                        </a:extLst>
                      </p:cNvPr>
                      <p:cNvPicPr>
                        <a:picLocks noChangeAspect="1" noChangeArrowheads="1"/>
                      </p:cNvPicPr>
                      <p:nvPr/>
                    </p:nvPicPr>
                    <p:blipFill>
                      <a:blip r:embed="rId5"/>
                      <a:srcRect/>
                      <a:stretch>
                        <a:fillRect/>
                      </a:stretch>
                    </p:blipFill>
                    <p:spPr bwMode="auto">
                      <a:xfrm>
                        <a:off x="390528" y="913926"/>
                        <a:ext cx="8391522" cy="5478939"/>
                      </a:xfrm>
                      <a:prstGeom prst="rect">
                        <a:avLst/>
                      </a:prstGeom>
                      <a:noFill/>
                      <a:ln>
                        <a:noFill/>
                      </a:ln>
                      <a:extLst/>
                    </p:spPr>
                  </p:pic>
                </p:oleObj>
              </mc:Fallback>
            </mc:AlternateContent>
          </a:graphicData>
        </a:graphic>
      </p:graphicFrame>
    </p:spTree>
    <p:extLst>
      <p:ext uri="{BB962C8B-B14F-4D97-AF65-F5344CB8AC3E}">
        <p14:creationId xmlns:p14="http://schemas.microsoft.com/office/powerpoint/2010/main" val="270194016"/>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a:extLst>
              <a:ext uri="{FF2B5EF4-FFF2-40B4-BE49-F238E27FC236}">
                <a16:creationId xmlns:a16="http://schemas.microsoft.com/office/drawing/2014/main" id="{890DCE84-68B1-43A2-8768-5FEAA3D3E25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61" y="0"/>
            <a:ext cx="9142477" cy="6858000"/>
          </a:xfrm>
          <a:prstGeom prst="rect">
            <a:avLst/>
          </a:prstGeom>
        </p:spPr>
      </p:pic>
      <p:sp>
        <p:nvSpPr>
          <p:cNvPr id="5" name="Rectángulo 4">
            <a:extLst>
              <a:ext uri="{FF2B5EF4-FFF2-40B4-BE49-F238E27FC236}">
                <a16:creationId xmlns:a16="http://schemas.microsoft.com/office/drawing/2014/main" id="{02A7EB63-A8CC-9248-851E-BD12DCE8E9EC}"/>
              </a:ext>
            </a:extLst>
          </p:cNvPr>
          <p:cNvSpPr/>
          <p:nvPr/>
        </p:nvSpPr>
        <p:spPr>
          <a:xfrm>
            <a:off x="0" y="301622"/>
            <a:ext cx="9144000" cy="584775"/>
          </a:xfrm>
          <a:prstGeom prst="rect">
            <a:avLst/>
          </a:prstGeom>
        </p:spPr>
        <p:txBody>
          <a:bodyPr wrap="square">
            <a:spAutoFit/>
          </a:bodyPr>
          <a:lstStyle/>
          <a:p>
            <a:pPr algn="ctr">
              <a:lnSpc>
                <a:spcPct val="100000"/>
              </a:lnSpc>
              <a:spcBef>
                <a:spcPct val="0"/>
              </a:spcBef>
              <a:buFontTx/>
              <a:buNone/>
            </a:pPr>
            <a:r>
              <a:rPr lang="es-ES" altLang="es-SV" dirty="0">
                <a:solidFill>
                  <a:srgbClr val="111E60"/>
                </a:solidFill>
                <a:latin typeface="Museo Sans 900" panose="02000000000000000000" pitchFamily="2" charset="77"/>
                <a:cs typeface="Arial" panose="020B0604020202020204" pitchFamily="34" charset="0"/>
              </a:rPr>
              <a:t>Ingresos del Gobierno Central, enero – diciembre de 2020</a:t>
            </a:r>
          </a:p>
          <a:p>
            <a:pPr algn="ctr">
              <a:lnSpc>
                <a:spcPct val="100000"/>
              </a:lnSpc>
              <a:spcBef>
                <a:spcPct val="0"/>
              </a:spcBef>
              <a:buFontTx/>
              <a:buNone/>
            </a:pPr>
            <a:r>
              <a:rPr lang="es-ES" altLang="es-SV" sz="1400" dirty="0">
                <a:solidFill>
                  <a:srgbClr val="111E60"/>
                </a:solidFill>
                <a:latin typeface="Museo Sans 900" panose="02000000000000000000" pitchFamily="2" charset="77"/>
                <a:cs typeface="Arial" panose="020B0604020202020204" pitchFamily="34" charset="0"/>
              </a:rPr>
              <a:t>En millones US$</a:t>
            </a:r>
          </a:p>
        </p:txBody>
      </p:sp>
      <p:cxnSp>
        <p:nvCxnSpPr>
          <p:cNvPr id="7" name="Conector recto 6">
            <a:extLst>
              <a:ext uri="{FF2B5EF4-FFF2-40B4-BE49-F238E27FC236}">
                <a16:creationId xmlns:a16="http://schemas.microsoft.com/office/drawing/2014/main" id="{5D675D84-A9E4-B14A-AE1E-BBDE406FFF35}"/>
              </a:ext>
            </a:extLst>
          </p:cNvPr>
          <p:cNvCxnSpPr>
            <a:cxnSpLocks/>
          </p:cNvCxnSpPr>
          <p:nvPr/>
        </p:nvCxnSpPr>
        <p:spPr>
          <a:xfrm>
            <a:off x="1766236" y="886398"/>
            <a:ext cx="5611528" cy="0"/>
          </a:xfrm>
          <a:prstGeom prst="line">
            <a:avLst/>
          </a:prstGeom>
          <a:ln>
            <a:solidFill>
              <a:srgbClr val="111E60"/>
            </a:solidFill>
          </a:ln>
        </p:spPr>
        <p:style>
          <a:lnRef idx="1">
            <a:schemeClr val="accent1"/>
          </a:lnRef>
          <a:fillRef idx="0">
            <a:schemeClr val="accent1"/>
          </a:fillRef>
          <a:effectRef idx="0">
            <a:schemeClr val="accent1"/>
          </a:effectRef>
          <a:fontRef idx="minor">
            <a:schemeClr val="tx1"/>
          </a:fontRef>
        </p:style>
      </p:cxnSp>
      <p:sp>
        <p:nvSpPr>
          <p:cNvPr id="8" name="Marcador de número de diapositiva 1">
            <a:extLst>
              <a:ext uri="{FF2B5EF4-FFF2-40B4-BE49-F238E27FC236}">
                <a16:creationId xmlns:a16="http://schemas.microsoft.com/office/drawing/2014/main" id="{EC31705E-DC52-F741-A512-8B592F15D333}"/>
              </a:ext>
            </a:extLst>
          </p:cNvPr>
          <p:cNvSpPr>
            <a:spLocks noGrp="1"/>
          </p:cNvSpPr>
          <p:nvPr>
            <p:ph type="sldNum" sz="quarter" idx="12"/>
          </p:nvPr>
        </p:nvSpPr>
        <p:spPr>
          <a:xfrm>
            <a:off x="4380886" y="6313997"/>
            <a:ext cx="382229" cy="365125"/>
          </a:xfrm>
        </p:spPr>
        <p:txBody>
          <a:bodyPr/>
          <a:lstStyle/>
          <a:p>
            <a:fld id="{66E27207-3E83-1943-8402-EB2215809602}" type="slidenum">
              <a:rPr lang="es-SV" sz="1050" smtClean="0">
                <a:solidFill>
                  <a:srgbClr val="111E60"/>
                </a:solidFill>
                <a:latin typeface="Museo Sans 500" panose="02000000000000000000" pitchFamily="2" charset="77"/>
              </a:rPr>
              <a:t>38</a:t>
            </a:fld>
            <a:endParaRPr lang="es-SV" sz="1050" dirty="0">
              <a:solidFill>
                <a:srgbClr val="111E60"/>
              </a:solidFill>
              <a:latin typeface="Museo Sans 500" panose="02000000000000000000" pitchFamily="2" charset="77"/>
            </a:endParaRPr>
          </a:p>
        </p:txBody>
      </p:sp>
      <p:graphicFrame>
        <p:nvGraphicFramePr>
          <p:cNvPr id="10" name="Objeto 6">
            <a:extLst>
              <a:ext uri="{FF2B5EF4-FFF2-40B4-BE49-F238E27FC236}">
                <a16:creationId xmlns:a16="http://schemas.microsoft.com/office/drawing/2014/main" id="{B13AA0F5-AF6C-469D-99E3-D13291E2130B}"/>
              </a:ext>
            </a:extLst>
          </p:cNvPr>
          <p:cNvGraphicFramePr>
            <a:graphicFrameLocks noChangeAspect="1"/>
          </p:cNvGraphicFramePr>
          <p:nvPr>
            <p:extLst>
              <p:ext uri="{D42A27DB-BD31-4B8C-83A1-F6EECF244321}">
                <p14:modId xmlns:p14="http://schemas.microsoft.com/office/powerpoint/2010/main" val="562118891"/>
              </p:ext>
            </p:extLst>
          </p:nvPr>
        </p:nvGraphicFramePr>
        <p:xfrm>
          <a:off x="495301" y="937063"/>
          <a:ext cx="8164242" cy="5460556"/>
        </p:xfrm>
        <a:graphic>
          <a:graphicData uri="http://schemas.openxmlformats.org/presentationml/2006/ole">
            <mc:AlternateContent xmlns:mc="http://schemas.openxmlformats.org/markup-compatibility/2006">
              <mc:Choice xmlns:v="urn:schemas-microsoft-com:vml" Requires="v">
                <p:oleObj spid="_x0000_s24663" name="Worksheet" r:id="rId4" imgW="11048949" imgH="8762932" progId="Excel.Sheet.12">
                  <p:embed/>
                </p:oleObj>
              </mc:Choice>
              <mc:Fallback>
                <p:oleObj name="Worksheet" r:id="rId4" imgW="11048949" imgH="8762932" progId="Excel.Sheet.12">
                  <p:embed/>
                  <p:pic>
                    <p:nvPicPr>
                      <p:cNvPr id="44038" name="Objeto 6">
                        <a:extLst>
                          <a:ext uri="{FF2B5EF4-FFF2-40B4-BE49-F238E27FC236}">
                            <a16:creationId xmlns:a16="http://schemas.microsoft.com/office/drawing/2014/main" id="{1F55A6F4-8276-43CA-A4CA-8B885F95E516}"/>
                          </a:ext>
                        </a:extLst>
                      </p:cNvPr>
                      <p:cNvPicPr>
                        <a:picLocks noChangeAspect="1" noChangeArrowheads="1"/>
                      </p:cNvPicPr>
                      <p:nvPr/>
                    </p:nvPicPr>
                    <p:blipFill>
                      <a:blip r:embed="rId5"/>
                      <a:srcRect/>
                      <a:stretch>
                        <a:fillRect/>
                      </a:stretch>
                    </p:blipFill>
                    <p:spPr bwMode="auto">
                      <a:xfrm>
                        <a:off x="495301" y="937063"/>
                        <a:ext cx="8164242" cy="5460556"/>
                      </a:xfrm>
                      <a:prstGeom prst="rect">
                        <a:avLst/>
                      </a:prstGeom>
                      <a:noFill/>
                      <a:ln>
                        <a:noFill/>
                      </a:ln>
                      <a:extLst/>
                    </p:spPr>
                  </p:pic>
                </p:oleObj>
              </mc:Fallback>
            </mc:AlternateContent>
          </a:graphicData>
        </a:graphic>
      </p:graphicFrame>
    </p:spTree>
    <p:extLst>
      <p:ext uri="{BB962C8B-B14F-4D97-AF65-F5344CB8AC3E}">
        <p14:creationId xmlns:p14="http://schemas.microsoft.com/office/powerpoint/2010/main" val="1056280639"/>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a:extLst>
              <a:ext uri="{FF2B5EF4-FFF2-40B4-BE49-F238E27FC236}">
                <a16:creationId xmlns:a16="http://schemas.microsoft.com/office/drawing/2014/main" id="{890DCE84-68B1-43A2-8768-5FEAA3D3E25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61" y="0"/>
            <a:ext cx="9142477" cy="6858000"/>
          </a:xfrm>
          <a:prstGeom prst="rect">
            <a:avLst/>
          </a:prstGeom>
        </p:spPr>
      </p:pic>
      <p:sp>
        <p:nvSpPr>
          <p:cNvPr id="5" name="Rectángulo 4">
            <a:extLst>
              <a:ext uri="{FF2B5EF4-FFF2-40B4-BE49-F238E27FC236}">
                <a16:creationId xmlns:a16="http://schemas.microsoft.com/office/drawing/2014/main" id="{02A7EB63-A8CC-9248-851E-BD12DCE8E9EC}"/>
              </a:ext>
            </a:extLst>
          </p:cNvPr>
          <p:cNvSpPr/>
          <p:nvPr/>
        </p:nvSpPr>
        <p:spPr>
          <a:xfrm>
            <a:off x="0" y="301622"/>
            <a:ext cx="9144000" cy="584775"/>
          </a:xfrm>
          <a:prstGeom prst="rect">
            <a:avLst/>
          </a:prstGeom>
        </p:spPr>
        <p:txBody>
          <a:bodyPr wrap="square">
            <a:spAutoFit/>
          </a:bodyPr>
          <a:lstStyle/>
          <a:p>
            <a:pPr algn="ctr">
              <a:lnSpc>
                <a:spcPct val="100000"/>
              </a:lnSpc>
              <a:spcBef>
                <a:spcPct val="0"/>
              </a:spcBef>
              <a:buFontTx/>
              <a:buNone/>
            </a:pPr>
            <a:r>
              <a:rPr lang="es-ES" altLang="es-SV" dirty="0">
                <a:solidFill>
                  <a:srgbClr val="111E60"/>
                </a:solidFill>
                <a:latin typeface="Museo Sans 900" panose="02000000000000000000" pitchFamily="2" charset="77"/>
                <a:cs typeface="Arial" panose="020B0604020202020204" pitchFamily="34" charset="0"/>
              </a:rPr>
              <a:t>Ingresos del Gobierno Central, enero – diciembre de 2021</a:t>
            </a:r>
          </a:p>
          <a:p>
            <a:pPr algn="ctr">
              <a:lnSpc>
                <a:spcPct val="100000"/>
              </a:lnSpc>
              <a:spcBef>
                <a:spcPct val="0"/>
              </a:spcBef>
              <a:buFontTx/>
              <a:buNone/>
            </a:pPr>
            <a:r>
              <a:rPr lang="es-ES" altLang="es-SV" sz="1400" dirty="0">
                <a:solidFill>
                  <a:srgbClr val="111E60"/>
                </a:solidFill>
                <a:latin typeface="Museo Sans 900" panose="02000000000000000000" pitchFamily="2" charset="77"/>
                <a:cs typeface="Arial" panose="020B0604020202020204" pitchFamily="34" charset="0"/>
              </a:rPr>
              <a:t>En millones US$</a:t>
            </a:r>
          </a:p>
        </p:txBody>
      </p:sp>
      <p:cxnSp>
        <p:nvCxnSpPr>
          <p:cNvPr id="7" name="Conector recto 6">
            <a:extLst>
              <a:ext uri="{FF2B5EF4-FFF2-40B4-BE49-F238E27FC236}">
                <a16:creationId xmlns:a16="http://schemas.microsoft.com/office/drawing/2014/main" id="{5D675D84-A9E4-B14A-AE1E-BBDE406FFF35}"/>
              </a:ext>
            </a:extLst>
          </p:cNvPr>
          <p:cNvCxnSpPr>
            <a:cxnSpLocks/>
          </p:cNvCxnSpPr>
          <p:nvPr/>
        </p:nvCxnSpPr>
        <p:spPr>
          <a:xfrm>
            <a:off x="1766236" y="886398"/>
            <a:ext cx="5611528" cy="0"/>
          </a:xfrm>
          <a:prstGeom prst="line">
            <a:avLst/>
          </a:prstGeom>
          <a:ln>
            <a:solidFill>
              <a:srgbClr val="111E60"/>
            </a:solidFill>
          </a:ln>
        </p:spPr>
        <p:style>
          <a:lnRef idx="1">
            <a:schemeClr val="accent1"/>
          </a:lnRef>
          <a:fillRef idx="0">
            <a:schemeClr val="accent1"/>
          </a:fillRef>
          <a:effectRef idx="0">
            <a:schemeClr val="accent1"/>
          </a:effectRef>
          <a:fontRef idx="minor">
            <a:schemeClr val="tx1"/>
          </a:fontRef>
        </p:style>
      </p:cxnSp>
      <p:sp>
        <p:nvSpPr>
          <p:cNvPr id="8" name="Marcador de número de diapositiva 1">
            <a:extLst>
              <a:ext uri="{FF2B5EF4-FFF2-40B4-BE49-F238E27FC236}">
                <a16:creationId xmlns:a16="http://schemas.microsoft.com/office/drawing/2014/main" id="{EC31705E-DC52-F741-A512-8B592F15D333}"/>
              </a:ext>
            </a:extLst>
          </p:cNvPr>
          <p:cNvSpPr>
            <a:spLocks noGrp="1"/>
          </p:cNvSpPr>
          <p:nvPr>
            <p:ph type="sldNum" sz="quarter" idx="12"/>
          </p:nvPr>
        </p:nvSpPr>
        <p:spPr>
          <a:xfrm>
            <a:off x="4380886" y="6313997"/>
            <a:ext cx="382229" cy="365125"/>
          </a:xfrm>
        </p:spPr>
        <p:txBody>
          <a:bodyPr/>
          <a:lstStyle/>
          <a:p>
            <a:fld id="{66E27207-3E83-1943-8402-EB2215809602}" type="slidenum">
              <a:rPr lang="es-SV" sz="1050" smtClean="0">
                <a:solidFill>
                  <a:srgbClr val="111E60"/>
                </a:solidFill>
                <a:latin typeface="Museo Sans 500" panose="02000000000000000000" pitchFamily="2" charset="77"/>
              </a:rPr>
              <a:t>39</a:t>
            </a:fld>
            <a:endParaRPr lang="es-SV" sz="1050" dirty="0">
              <a:solidFill>
                <a:srgbClr val="111E60"/>
              </a:solidFill>
              <a:latin typeface="Museo Sans 500" panose="02000000000000000000" pitchFamily="2" charset="77"/>
            </a:endParaRPr>
          </a:p>
        </p:txBody>
      </p:sp>
      <p:graphicFrame>
        <p:nvGraphicFramePr>
          <p:cNvPr id="10" name="Objeto 6">
            <a:extLst>
              <a:ext uri="{FF2B5EF4-FFF2-40B4-BE49-F238E27FC236}">
                <a16:creationId xmlns:a16="http://schemas.microsoft.com/office/drawing/2014/main" id="{B13AA0F5-AF6C-469D-99E3-D13291E2130B}"/>
              </a:ext>
            </a:extLst>
          </p:cNvPr>
          <p:cNvGraphicFramePr>
            <a:graphicFrameLocks noChangeAspect="1"/>
          </p:cNvGraphicFramePr>
          <p:nvPr>
            <p:extLst>
              <p:ext uri="{D42A27DB-BD31-4B8C-83A1-F6EECF244321}">
                <p14:modId xmlns:p14="http://schemas.microsoft.com/office/powerpoint/2010/main" val="3537242235"/>
              </p:ext>
            </p:extLst>
          </p:nvPr>
        </p:nvGraphicFramePr>
        <p:xfrm>
          <a:off x="457200" y="900113"/>
          <a:ext cx="8248650" cy="5516562"/>
        </p:xfrm>
        <a:graphic>
          <a:graphicData uri="http://schemas.openxmlformats.org/presentationml/2006/ole">
            <mc:AlternateContent xmlns:mc="http://schemas.openxmlformats.org/markup-compatibility/2006">
              <mc:Choice xmlns:v="urn:schemas-microsoft-com:vml" Requires="v">
                <p:oleObj spid="_x0000_s44103" name="Worksheet" r:id="rId4" imgW="11048949" imgH="8762932" progId="Excel.Sheet.12">
                  <p:embed/>
                </p:oleObj>
              </mc:Choice>
              <mc:Fallback>
                <p:oleObj name="Worksheet" r:id="rId4" imgW="11048949" imgH="8762932" progId="Excel.Sheet.12">
                  <p:embed/>
                  <p:pic>
                    <p:nvPicPr>
                      <p:cNvPr id="10" name="Objeto 6">
                        <a:extLst>
                          <a:ext uri="{FF2B5EF4-FFF2-40B4-BE49-F238E27FC236}">
                            <a16:creationId xmlns:a16="http://schemas.microsoft.com/office/drawing/2014/main" id="{B13AA0F5-AF6C-469D-99E3-D13291E2130B}"/>
                          </a:ext>
                        </a:extLst>
                      </p:cNvPr>
                      <p:cNvPicPr>
                        <a:picLocks noChangeAspect="1" noChangeArrowheads="1"/>
                      </p:cNvPicPr>
                      <p:nvPr/>
                    </p:nvPicPr>
                    <p:blipFill>
                      <a:blip r:embed="rId5"/>
                      <a:srcRect/>
                      <a:stretch>
                        <a:fillRect/>
                      </a:stretch>
                    </p:blipFill>
                    <p:spPr bwMode="auto">
                      <a:xfrm>
                        <a:off x="457200" y="900113"/>
                        <a:ext cx="8248650" cy="5516562"/>
                      </a:xfrm>
                      <a:prstGeom prst="rect">
                        <a:avLst/>
                      </a:prstGeom>
                      <a:noFill/>
                      <a:ln>
                        <a:noFill/>
                      </a:ln>
                      <a:extLst/>
                    </p:spPr>
                  </p:pic>
                </p:oleObj>
              </mc:Fallback>
            </mc:AlternateContent>
          </a:graphicData>
        </a:graphic>
      </p:graphicFrame>
    </p:spTree>
    <p:extLst>
      <p:ext uri="{BB962C8B-B14F-4D97-AF65-F5344CB8AC3E}">
        <p14:creationId xmlns:p14="http://schemas.microsoft.com/office/powerpoint/2010/main" val="174993252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a:extLst>
              <a:ext uri="{FF2B5EF4-FFF2-40B4-BE49-F238E27FC236}">
                <a16:creationId xmlns:a16="http://schemas.microsoft.com/office/drawing/2014/main" id="{890DCE84-68B1-43A2-8768-5FEAA3D3E25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61" y="0"/>
            <a:ext cx="9142477" cy="6858000"/>
          </a:xfrm>
          <a:prstGeom prst="rect">
            <a:avLst/>
          </a:prstGeom>
        </p:spPr>
      </p:pic>
      <p:sp>
        <p:nvSpPr>
          <p:cNvPr id="5" name="Rectángulo 4">
            <a:extLst>
              <a:ext uri="{FF2B5EF4-FFF2-40B4-BE49-F238E27FC236}">
                <a16:creationId xmlns:a16="http://schemas.microsoft.com/office/drawing/2014/main" id="{02A7EB63-A8CC-9248-851E-BD12DCE8E9EC}"/>
              </a:ext>
            </a:extLst>
          </p:cNvPr>
          <p:cNvSpPr/>
          <p:nvPr/>
        </p:nvSpPr>
        <p:spPr>
          <a:xfrm>
            <a:off x="0" y="355809"/>
            <a:ext cx="9144000" cy="523220"/>
          </a:xfrm>
          <a:prstGeom prst="rect">
            <a:avLst/>
          </a:prstGeom>
        </p:spPr>
        <p:txBody>
          <a:bodyPr wrap="square">
            <a:spAutoFit/>
          </a:bodyPr>
          <a:lstStyle/>
          <a:p>
            <a:pPr algn="ctr">
              <a:lnSpc>
                <a:spcPct val="100000"/>
              </a:lnSpc>
              <a:spcBef>
                <a:spcPct val="0"/>
              </a:spcBef>
              <a:buFontTx/>
              <a:buNone/>
            </a:pPr>
            <a:r>
              <a:rPr lang="es-SV" altLang="es-SV" sz="2800" dirty="0">
                <a:solidFill>
                  <a:srgbClr val="111E60"/>
                </a:solidFill>
                <a:latin typeface="Museo Sans 900" panose="02000000000000000000" pitchFamily="2" charset="77"/>
                <a:cs typeface="Arial" panose="020B0604020202020204" pitchFamily="34" charset="0"/>
              </a:rPr>
              <a:t>Índice</a:t>
            </a:r>
            <a:endParaRPr lang="es-SV" altLang="es-SV" sz="2000" dirty="0">
              <a:solidFill>
                <a:srgbClr val="111E60"/>
              </a:solidFill>
              <a:latin typeface="Museo Sans 900" panose="02000000000000000000" pitchFamily="2" charset="77"/>
              <a:cs typeface="Arial" panose="020B0604020202020204" pitchFamily="34" charset="0"/>
            </a:endParaRPr>
          </a:p>
        </p:txBody>
      </p:sp>
      <p:cxnSp>
        <p:nvCxnSpPr>
          <p:cNvPr id="7" name="Conector recto 6">
            <a:extLst>
              <a:ext uri="{FF2B5EF4-FFF2-40B4-BE49-F238E27FC236}">
                <a16:creationId xmlns:a16="http://schemas.microsoft.com/office/drawing/2014/main" id="{5D675D84-A9E4-B14A-AE1E-BBDE406FFF35}"/>
              </a:ext>
            </a:extLst>
          </p:cNvPr>
          <p:cNvCxnSpPr>
            <a:cxnSpLocks/>
          </p:cNvCxnSpPr>
          <p:nvPr/>
        </p:nvCxnSpPr>
        <p:spPr>
          <a:xfrm>
            <a:off x="1766236" y="886398"/>
            <a:ext cx="5611528" cy="0"/>
          </a:xfrm>
          <a:prstGeom prst="line">
            <a:avLst/>
          </a:prstGeom>
          <a:ln>
            <a:solidFill>
              <a:srgbClr val="111E60"/>
            </a:solidFill>
          </a:ln>
        </p:spPr>
        <p:style>
          <a:lnRef idx="1">
            <a:schemeClr val="accent1"/>
          </a:lnRef>
          <a:fillRef idx="0">
            <a:schemeClr val="accent1"/>
          </a:fillRef>
          <a:effectRef idx="0">
            <a:schemeClr val="accent1"/>
          </a:effectRef>
          <a:fontRef idx="minor">
            <a:schemeClr val="tx1"/>
          </a:fontRef>
        </p:style>
      </p:cxnSp>
      <p:sp>
        <p:nvSpPr>
          <p:cNvPr id="8" name="Marcador de número de diapositiva 1">
            <a:extLst>
              <a:ext uri="{FF2B5EF4-FFF2-40B4-BE49-F238E27FC236}">
                <a16:creationId xmlns:a16="http://schemas.microsoft.com/office/drawing/2014/main" id="{EC31705E-DC52-F741-A512-8B592F15D333}"/>
              </a:ext>
            </a:extLst>
          </p:cNvPr>
          <p:cNvSpPr>
            <a:spLocks noGrp="1"/>
          </p:cNvSpPr>
          <p:nvPr>
            <p:ph type="sldNum" sz="quarter" idx="12"/>
          </p:nvPr>
        </p:nvSpPr>
        <p:spPr>
          <a:xfrm>
            <a:off x="4380886" y="6313997"/>
            <a:ext cx="382229" cy="365125"/>
          </a:xfrm>
        </p:spPr>
        <p:txBody>
          <a:bodyPr/>
          <a:lstStyle/>
          <a:p>
            <a:fld id="{66E27207-3E83-1943-8402-EB2215809602}" type="slidenum">
              <a:rPr lang="es-SV" sz="1050" smtClean="0">
                <a:solidFill>
                  <a:srgbClr val="111E60"/>
                </a:solidFill>
                <a:latin typeface="Museo Sans 500" panose="02000000000000000000" pitchFamily="2" charset="77"/>
              </a:rPr>
              <a:t>4</a:t>
            </a:fld>
            <a:endParaRPr lang="es-SV" sz="1050" dirty="0">
              <a:solidFill>
                <a:srgbClr val="111E60"/>
              </a:solidFill>
              <a:latin typeface="Museo Sans 500" panose="02000000000000000000" pitchFamily="2" charset="77"/>
            </a:endParaRPr>
          </a:p>
        </p:txBody>
      </p:sp>
      <p:graphicFrame>
        <p:nvGraphicFramePr>
          <p:cNvPr id="9" name="Tabla 8">
            <a:extLst>
              <a:ext uri="{FF2B5EF4-FFF2-40B4-BE49-F238E27FC236}">
                <a16:creationId xmlns:a16="http://schemas.microsoft.com/office/drawing/2014/main" id="{475AD594-9C7D-4CDA-8C3D-4E687C484628}"/>
              </a:ext>
            </a:extLst>
          </p:cNvPr>
          <p:cNvGraphicFramePr>
            <a:graphicFrameLocks noGrp="1"/>
          </p:cNvGraphicFramePr>
          <p:nvPr>
            <p:extLst>
              <p:ext uri="{D42A27DB-BD31-4B8C-83A1-F6EECF244321}">
                <p14:modId xmlns:p14="http://schemas.microsoft.com/office/powerpoint/2010/main" val="1089023020"/>
              </p:ext>
            </p:extLst>
          </p:nvPr>
        </p:nvGraphicFramePr>
        <p:xfrm>
          <a:off x="763588" y="914400"/>
          <a:ext cx="7650162" cy="4765677"/>
        </p:xfrm>
        <a:graphic>
          <a:graphicData uri="http://schemas.openxmlformats.org/drawingml/2006/table">
            <a:tbl>
              <a:tblPr firstRow="1" bandRow="1">
                <a:tableStyleId>{F5AB1C69-6EDB-4FF4-983F-18BD219EF322}</a:tableStyleId>
              </a:tblPr>
              <a:tblGrid>
                <a:gridCol w="6534514">
                  <a:extLst>
                    <a:ext uri="{9D8B030D-6E8A-4147-A177-3AD203B41FA5}">
                      <a16:colId xmlns:a16="http://schemas.microsoft.com/office/drawing/2014/main" val="20000"/>
                    </a:ext>
                  </a:extLst>
                </a:gridCol>
                <a:gridCol w="1115648">
                  <a:extLst>
                    <a:ext uri="{9D8B030D-6E8A-4147-A177-3AD203B41FA5}">
                      <a16:colId xmlns:a16="http://schemas.microsoft.com/office/drawing/2014/main" val="20001"/>
                    </a:ext>
                  </a:extLst>
                </a:gridCol>
              </a:tblGrid>
              <a:tr h="356981">
                <a:tc>
                  <a:txBody>
                    <a:bodyPr/>
                    <a:lstStyle/>
                    <a:p>
                      <a:pPr algn="ctr"/>
                      <a:r>
                        <a:rPr lang="es-SV" sz="1200" b="1" dirty="0">
                          <a:solidFill>
                            <a:schemeClr val="tx1"/>
                          </a:solidFill>
                          <a:latin typeface="Museo Sans 300" panose="02000000000000000000" pitchFamily="50" charset="0"/>
                          <a:cs typeface="Arial" panose="020B0604020202020204" pitchFamily="34" charset="0"/>
                        </a:rPr>
                        <a:t>Contenido</a:t>
                      </a:r>
                    </a:p>
                  </a:txBody>
                  <a:tcPr marL="91433" marR="91433" marT="45727" marB="45727"/>
                </a:tc>
                <a:tc>
                  <a:txBody>
                    <a:bodyPr/>
                    <a:lstStyle/>
                    <a:p>
                      <a:pPr algn="ctr"/>
                      <a:r>
                        <a:rPr lang="es-SV" sz="1200" dirty="0">
                          <a:solidFill>
                            <a:schemeClr val="tx1"/>
                          </a:solidFill>
                          <a:latin typeface="Museo Sans 300" panose="02000000000000000000" pitchFamily="50" charset="0"/>
                          <a:cs typeface="Arial" panose="020B0604020202020204" pitchFamily="34" charset="0"/>
                        </a:rPr>
                        <a:t>Página</a:t>
                      </a:r>
                    </a:p>
                  </a:txBody>
                  <a:tcPr marL="91433" marR="91433" marT="45727" marB="45727"/>
                </a:tc>
                <a:extLst>
                  <a:ext uri="{0D108BD9-81ED-4DB2-BD59-A6C34878D82A}">
                    <a16:rowId xmlns:a16="http://schemas.microsoft.com/office/drawing/2014/main" val="10000"/>
                  </a:ext>
                </a:extLst>
              </a:tr>
              <a:tr h="274362">
                <a:tc>
                  <a:txBody>
                    <a:bodyPr/>
                    <a:lstStyle/>
                    <a:p>
                      <a:r>
                        <a:rPr lang="es-ES" sz="1200" b="0" dirty="0">
                          <a:latin typeface="Museo Sans 300" panose="02000000000000000000" pitchFamily="50" charset="0"/>
                          <a:cs typeface="Arial" panose="020B0604020202020204" pitchFamily="34" charset="0"/>
                        </a:rPr>
                        <a:t>Ingresos y Gastos del Gobierno Central, enero – diciembre de 2018</a:t>
                      </a:r>
                    </a:p>
                  </a:txBody>
                  <a:tcPr marL="91433" marR="91433" marT="45727" marB="45727"/>
                </a:tc>
                <a:tc>
                  <a:txBody>
                    <a:bodyPr/>
                    <a:lstStyle/>
                    <a:p>
                      <a:pPr algn="ctr"/>
                      <a:r>
                        <a:rPr lang="es-SV" sz="1200" b="0" dirty="0">
                          <a:latin typeface="Museo Sans 300" panose="02000000000000000000" pitchFamily="50" charset="0"/>
                          <a:cs typeface="Arial" panose="020B0604020202020204" pitchFamily="34" charset="0"/>
                        </a:rPr>
                        <a:t>23</a:t>
                      </a:r>
                    </a:p>
                  </a:txBody>
                  <a:tcPr marL="91433" marR="91433" marT="45727" marB="45727"/>
                </a:tc>
                <a:extLst>
                  <a:ext uri="{0D108BD9-81ED-4DB2-BD59-A6C34878D82A}">
                    <a16:rowId xmlns:a16="http://schemas.microsoft.com/office/drawing/2014/main" val="10001"/>
                  </a:ext>
                </a:extLst>
              </a:tr>
              <a:tr h="274362">
                <a:tc>
                  <a:txBody>
                    <a:bodyPr/>
                    <a:lstStyle/>
                    <a:p>
                      <a:r>
                        <a:rPr lang="es-ES" sz="1200" b="0" dirty="0">
                          <a:latin typeface="Museo Sans 300" panose="02000000000000000000" pitchFamily="50" charset="0"/>
                          <a:cs typeface="Arial" panose="020B0604020202020204" pitchFamily="34" charset="0"/>
                        </a:rPr>
                        <a:t>Ingresos y Gastos del Gobierno Central, enero – diciembre de 2019</a:t>
                      </a:r>
                    </a:p>
                  </a:txBody>
                  <a:tcPr marL="91433" marR="91433" marT="45727" marB="45727"/>
                </a:tc>
                <a:tc>
                  <a:txBody>
                    <a:bodyPr/>
                    <a:lstStyle/>
                    <a:p>
                      <a:pPr algn="ctr"/>
                      <a:r>
                        <a:rPr lang="es-SV" sz="1200" b="0" dirty="0">
                          <a:latin typeface="Museo Sans 300" panose="02000000000000000000" pitchFamily="50" charset="0"/>
                          <a:cs typeface="Arial" panose="020B0604020202020204" pitchFamily="34" charset="0"/>
                        </a:rPr>
                        <a:t>24</a:t>
                      </a:r>
                    </a:p>
                  </a:txBody>
                  <a:tcPr marL="91433" marR="91433" marT="45727" marB="45727"/>
                </a:tc>
                <a:extLst>
                  <a:ext uri="{0D108BD9-81ED-4DB2-BD59-A6C34878D82A}">
                    <a16:rowId xmlns:a16="http://schemas.microsoft.com/office/drawing/2014/main" val="10002"/>
                  </a:ext>
                </a:extLst>
              </a:tr>
              <a:tr h="274362">
                <a:tc>
                  <a:txBody>
                    <a:bodyPr/>
                    <a:lstStyle/>
                    <a:p>
                      <a:r>
                        <a:rPr lang="es-ES" sz="1200" b="0" dirty="0">
                          <a:latin typeface="Museo Sans 300" panose="02000000000000000000" pitchFamily="50" charset="0"/>
                          <a:cs typeface="Arial" panose="020B0604020202020204" pitchFamily="34" charset="0"/>
                        </a:rPr>
                        <a:t>Ingresos y Gastos del Gobierno Central, enero – diciembre de 2020</a:t>
                      </a:r>
                    </a:p>
                  </a:txBody>
                  <a:tcPr marL="91433" marR="91433" marT="45727" marB="45727"/>
                </a:tc>
                <a:tc>
                  <a:txBody>
                    <a:bodyPr/>
                    <a:lstStyle/>
                    <a:p>
                      <a:pPr algn="ctr"/>
                      <a:r>
                        <a:rPr lang="es-SV" sz="1200" b="0" dirty="0">
                          <a:latin typeface="Museo Sans 300" panose="02000000000000000000" pitchFamily="50" charset="0"/>
                          <a:cs typeface="Arial" panose="020B0604020202020204" pitchFamily="34" charset="0"/>
                        </a:rPr>
                        <a:t>25</a:t>
                      </a:r>
                    </a:p>
                  </a:txBody>
                  <a:tcPr marL="91433" marR="91433" marT="45727" marB="45727"/>
                </a:tc>
                <a:extLst>
                  <a:ext uri="{0D108BD9-81ED-4DB2-BD59-A6C34878D82A}">
                    <a16:rowId xmlns:a16="http://schemas.microsoft.com/office/drawing/2014/main" val="10003"/>
                  </a:ext>
                </a:extLst>
              </a:tr>
              <a:tr h="274362">
                <a:tc>
                  <a:txBody>
                    <a:bodyPr/>
                    <a:lstStyle/>
                    <a:p>
                      <a:r>
                        <a:rPr lang="es-ES" sz="1200" b="0" dirty="0">
                          <a:latin typeface="Museo Sans 300" panose="02000000000000000000" pitchFamily="50" charset="0"/>
                          <a:cs typeface="Arial" panose="020B0604020202020204" pitchFamily="34" charset="0"/>
                        </a:rPr>
                        <a:t>Ingresos y Gastos del Gobierno Central, enero – diciembre de 2021</a:t>
                      </a:r>
                    </a:p>
                  </a:txBody>
                  <a:tcPr marL="91433" marR="91433" marT="45727" marB="45727"/>
                </a:tc>
                <a:tc>
                  <a:txBody>
                    <a:bodyPr/>
                    <a:lstStyle/>
                    <a:p>
                      <a:pPr algn="ctr"/>
                      <a:r>
                        <a:rPr lang="es-SV" sz="1200" dirty="0">
                          <a:latin typeface="Museo Sans 300" panose="02000000000000000000" pitchFamily="50" charset="0"/>
                          <a:cs typeface="Arial" panose="020B0604020202020204" pitchFamily="34" charset="0"/>
                        </a:rPr>
                        <a:t>26</a:t>
                      </a:r>
                    </a:p>
                  </a:txBody>
                  <a:tcPr marL="91433" marR="91433" marT="45727" marB="45727"/>
                </a:tc>
                <a:extLst>
                  <a:ext uri="{0D108BD9-81ED-4DB2-BD59-A6C34878D82A}">
                    <a16:rowId xmlns:a16="http://schemas.microsoft.com/office/drawing/2014/main" val="10004"/>
                  </a:ext>
                </a:extLst>
              </a:tr>
              <a:tr h="274362">
                <a:tc>
                  <a:txBody>
                    <a:bodyPr/>
                    <a:lstStyle/>
                    <a:p>
                      <a:r>
                        <a:rPr lang="es-ES" sz="1200" b="0" dirty="0">
                          <a:latin typeface="Museo Sans 300" panose="02000000000000000000" pitchFamily="50" charset="0"/>
                          <a:cs typeface="Arial" panose="020B0604020202020204" pitchFamily="34" charset="0"/>
                        </a:rPr>
                        <a:t>Ingresos y Gastos del Gobierno Central, enero – diciembre de 2022</a:t>
                      </a:r>
                    </a:p>
                  </a:txBody>
                  <a:tcPr marL="91433" marR="91433" marT="45727" marB="45727"/>
                </a:tc>
                <a:tc>
                  <a:txBody>
                    <a:bodyPr/>
                    <a:lstStyle/>
                    <a:p>
                      <a:pPr algn="ctr"/>
                      <a:r>
                        <a:rPr lang="es-SV" sz="1200" dirty="0">
                          <a:latin typeface="Museo Sans 300" panose="02000000000000000000" pitchFamily="50" charset="0"/>
                          <a:cs typeface="Arial" panose="020B0604020202020204" pitchFamily="34" charset="0"/>
                        </a:rPr>
                        <a:t>27</a:t>
                      </a:r>
                    </a:p>
                  </a:txBody>
                  <a:tcPr marL="91433" marR="91433" marT="45727" marB="45727"/>
                </a:tc>
                <a:extLst>
                  <a:ext uri="{0D108BD9-81ED-4DB2-BD59-A6C34878D82A}">
                    <a16:rowId xmlns:a16="http://schemas.microsoft.com/office/drawing/2014/main" val="10005"/>
                  </a:ext>
                </a:extLst>
              </a:tr>
              <a:tr h="274362">
                <a:tc>
                  <a:txBody>
                    <a:bodyPr/>
                    <a:lstStyle/>
                    <a:p>
                      <a:pPr marL="285750" indent="-285750">
                        <a:buFont typeface="+mj-lt"/>
                        <a:buAutoNum type="romanUcPeriod" startAt="2"/>
                      </a:pPr>
                      <a:r>
                        <a:rPr lang="es-SV" sz="1200" b="1" dirty="0">
                          <a:latin typeface="Museo Sans 300" panose="02000000000000000000" pitchFamily="50" charset="0"/>
                          <a:cs typeface="Arial" panose="020B0604020202020204" pitchFamily="34" charset="0"/>
                        </a:rPr>
                        <a:t>Ingresos Fiscales</a:t>
                      </a:r>
                    </a:p>
                  </a:txBody>
                  <a:tcPr marL="91433" marR="91433" marT="45727" marB="45727"/>
                </a:tc>
                <a:tc>
                  <a:txBody>
                    <a:bodyPr/>
                    <a:lstStyle/>
                    <a:p>
                      <a:pPr algn="ctr"/>
                      <a:r>
                        <a:rPr lang="es-SV" sz="1200" b="1" dirty="0">
                          <a:latin typeface="Museo Sans 300" panose="02000000000000000000" pitchFamily="50" charset="0"/>
                          <a:cs typeface="Arial" panose="020B0604020202020204" pitchFamily="34" charset="0"/>
                        </a:rPr>
                        <a:t>28</a:t>
                      </a:r>
                    </a:p>
                  </a:txBody>
                  <a:tcPr marL="91433" marR="91433" marT="45727" marB="45727"/>
                </a:tc>
                <a:extLst>
                  <a:ext uri="{0D108BD9-81ED-4DB2-BD59-A6C34878D82A}">
                    <a16:rowId xmlns:a16="http://schemas.microsoft.com/office/drawing/2014/main" val="10006"/>
                  </a:ext>
                </a:extLst>
              </a:tr>
              <a:tr h="274362">
                <a:tc>
                  <a:txBody>
                    <a:bodyPr/>
                    <a:lstStyle/>
                    <a:p>
                      <a:r>
                        <a:rPr lang="es-ES" sz="1200" dirty="0">
                          <a:latin typeface="Museo Sans 300" panose="02000000000000000000" pitchFamily="50" charset="0"/>
                          <a:cs typeface="Arial" panose="020B0604020202020204" pitchFamily="34" charset="0"/>
                        </a:rPr>
                        <a:t>Ingresos del Gobierno Central, 2017 – 2022</a:t>
                      </a:r>
                    </a:p>
                  </a:txBody>
                  <a:tcPr marL="91433" marR="91433" marT="45727" marB="45727"/>
                </a:tc>
                <a:tc>
                  <a:txBody>
                    <a:bodyPr/>
                    <a:lstStyle/>
                    <a:p>
                      <a:pPr algn="ctr"/>
                      <a:r>
                        <a:rPr lang="es-SV" sz="1200" dirty="0">
                          <a:latin typeface="Museo Sans 300" panose="02000000000000000000" pitchFamily="50" charset="0"/>
                          <a:cs typeface="Arial" panose="020B0604020202020204" pitchFamily="34" charset="0"/>
                        </a:rPr>
                        <a:t>29</a:t>
                      </a:r>
                    </a:p>
                  </a:txBody>
                  <a:tcPr marL="91433" marR="91433" marT="45727" marB="45727"/>
                </a:tc>
                <a:extLst>
                  <a:ext uri="{0D108BD9-81ED-4DB2-BD59-A6C34878D82A}">
                    <a16:rowId xmlns:a16="http://schemas.microsoft.com/office/drawing/2014/main" val="10007"/>
                  </a:ext>
                </a:extLst>
              </a:tr>
              <a:tr h="274362">
                <a:tc>
                  <a:txBody>
                    <a:bodyPr/>
                    <a:lstStyle/>
                    <a:p>
                      <a:r>
                        <a:rPr lang="es-ES" sz="1200" dirty="0">
                          <a:latin typeface="Museo Sans 300" panose="02000000000000000000" pitchFamily="50" charset="0"/>
                          <a:cs typeface="Arial" panose="020B0604020202020204" pitchFamily="34" charset="0"/>
                        </a:rPr>
                        <a:t>Ingresos del Gobierno Central, 2017 – 2022 (% del PIB)</a:t>
                      </a:r>
                    </a:p>
                  </a:txBody>
                  <a:tcPr marL="91433" marR="91433" marT="45727" marB="45727"/>
                </a:tc>
                <a:tc>
                  <a:txBody>
                    <a:bodyPr/>
                    <a:lstStyle/>
                    <a:p>
                      <a:pPr algn="ctr"/>
                      <a:r>
                        <a:rPr lang="es-SV" sz="1200" dirty="0">
                          <a:latin typeface="Museo Sans 300" panose="02000000000000000000" pitchFamily="50" charset="0"/>
                          <a:cs typeface="Arial" panose="020B0604020202020204" pitchFamily="34" charset="0"/>
                        </a:rPr>
                        <a:t>30</a:t>
                      </a:r>
                    </a:p>
                  </a:txBody>
                  <a:tcPr marL="91433" marR="91433" marT="45727" marB="45727"/>
                </a:tc>
                <a:extLst>
                  <a:ext uri="{0D108BD9-81ED-4DB2-BD59-A6C34878D82A}">
                    <a16:rowId xmlns:a16="http://schemas.microsoft.com/office/drawing/2014/main" val="10008"/>
                  </a:ext>
                </a:extLst>
              </a:tr>
              <a:tr h="274362">
                <a:tc>
                  <a:txBody>
                    <a:bodyPr/>
                    <a:lstStyle/>
                    <a:p>
                      <a:r>
                        <a:rPr lang="es-SV" sz="1200" dirty="0">
                          <a:latin typeface="Museo Sans 300" panose="02000000000000000000" pitchFamily="50" charset="0"/>
                          <a:cs typeface="Arial" panose="020B0604020202020204" pitchFamily="34" charset="0"/>
                        </a:rPr>
                        <a:t>Carga Tributaria Bruta, 2017 – 2022 (Gráfico)</a:t>
                      </a:r>
                    </a:p>
                  </a:txBody>
                  <a:tcPr marL="91433" marR="91433" marT="45727" marB="45727"/>
                </a:tc>
                <a:tc>
                  <a:txBody>
                    <a:bodyPr/>
                    <a:lstStyle/>
                    <a:p>
                      <a:pPr algn="ctr"/>
                      <a:r>
                        <a:rPr lang="es-SV" sz="1200" dirty="0">
                          <a:latin typeface="Museo Sans 300" panose="02000000000000000000" pitchFamily="50" charset="0"/>
                          <a:cs typeface="Arial" panose="020B0604020202020204" pitchFamily="34" charset="0"/>
                        </a:rPr>
                        <a:t>31</a:t>
                      </a:r>
                    </a:p>
                  </a:txBody>
                  <a:tcPr marL="91433" marR="91433" marT="45727" marB="45727"/>
                </a:tc>
                <a:extLst>
                  <a:ext uri="{0D108BD9-81ED-4DB2-BD59-A6C34878D82A}">
                    <a16:rowId xmlns:a16="http://schemas.microsoft.com/office/drawing/2014/main" val="10009"/>
                  </a:ext>
                </a:extLst>
              </a:tr>
              <a:tr h="274362">
                <a:tc>
                  <a:txBody>
                    <a:bodyPr/>
                    <a:lstStyle/>
                    <a:p>
                      <a:r>
                        <a:rPr lang="es-ES" sz="1200" dirty="0">
                          <a:latin typeface="Museo Sans 300" panose="02000000000000000000" pitchFamily="50" charset="0"/>
                          <a:cs typeface="Arial" panose="020B0604020202020204" pitchFamily="34" charset="0"/>
                        </a:rPr>
                        <a:t>Composición de la Carga Tributaria Bruta, 2017 – 2022 (Gráfico)</a:t>
                      </a:r>
                    </a:p>
                  </a:txBody>
                  <a:tcPr marL="91433" marR="91433" marT="45727" marB="45727"/>
                </a:tc>
                <a:tc>
                  <a:txBody>
                    <a:bodyPr/>
                    <a:lstStyle/>
                    <a:p>
                      <a:pPr algn="ctr"/>
                      <a:r>
                        <a:rPr lang="es-SV" sz="1200" dirty="0">
                          <a:latin typeface="Museo Sans 300" panose="02000000000000000000" pitchFamily="50" charset="0"/>
                          <a:cs typeface="Arial" panose="020B0604020202020204" pitchFamily="34" charset="0"/>
                        </a:rPr>
                        <a:t>32</a:t>
                      </a:r>
                    </a:p>
                  </a:txBody>
                  <a:tcPr marL="91433" marR="91433" marT="45727" marB="45727"/>
                </a:tc>
                <a:extLst>
                  <a:ext uri="{0D108BD9-81ED-4DB2-BD59-A6C34878D82A}">
                    <a16:rowId xmlns:a16="http://schemas.microsoft.com/office/drawing/2014/main" val="10010"/>
                  </a:ext>
                </a:extLst>
              </a:tr>
              <a:tr h="274362">
                <a:tc>
                  <a:txBody>
                    <a:bodyPr/>
                    <a:lstStyle/>
                    <a:p>
                      <a:r>
                        <a:rPr lang="es-ES" sz="1200" dirty="0">
                          <a:latin typeface="Museo Sans 300" panose="02000000000000000000" pitchFamily="50" charset="0"/>
                          <a:cs typeface="Arial" panose="020B0604020202020204" pitchFamily="34" charset="0"/>
                        </a:rPr>
                        <a:t>Estructura de los Ingresos Tributarios Brutos, 2017 – 2022 (Gráfico)</a:t>
                      </a:r>
                    </a:p>
                  </a:txBody>
                  <a:tcPr marL="91433" marR="91433" marT="45727" marB="45727"/>
                </a:tc>
                <a:tc>
                  <a:txBody>
                    <a:bodyPr/>
                    <a:lstStyle/>
                    <a:p>
                      <a:pPr algn="ctr"/>
                      <a:r>
                        <a:rPr lang="es-SV" sz="1200" dirty="0">
                          <a:latin typeface="Museo Sans 300" panose="02000000000000000000" pitchFamily="50" charset="0"/>
                          <a:cs typeface="Arial" panose="020B0604020202020204" pitchFamily="34" charset="0"/>
                        </a:rPr>
                        <a:t>33</a:t>
                      </a:r>
                    </a:p>
                  </a:txBody>
                  <a:tcPr marL="91433" marR="91433" marT="45727" marB="45727"/>
                </a:tc>
                <a:extLst>
                  <a:ext uri="{0D108BD9-81ED-4DB2-BD59-A6C34878D82A}">
                    <a16:rowId xmlns:a16="http://schemas.microsoft.com/office/drawing/2014/main" val="10011"/>
                  </a:ext>
                </a:extLst>
              </a:tr>
              <a:tr h="274362">
                <a:tc>
                  <a:txBody>
                    <a:bodyPr/>
                    <a:lstStyle/>
                    <a:p>
                      <a:r>
                        <a:rPr lang="es-ES" sz="1200" dirty="0">
                          <a:latin typeface="Museo Sans 300" panose="02000000000000000000" pitchFamily="50" charset="0"/>
                          <a:cs typeface="Arial" panose="020B0604020202020204" pitchFamily="34" charset="0"/>
                        </a:rPr>
                        <a:t>Ingresos Tributarios por fuentes, 2017 – 2022 (Gráfico)</a:t>
                      </a:r>
                    </a:p>
                  </a:txBody>
                  <a:tcPr marL="91433" marR="91433" marT="45727" marB="45727"/>
                </a:tc>
                <a:tc>
                  <a:txBody>
                    <a:bodyPr/>
                    <a:lstStyle/>
                    <a:p>
                      <a:pPr algn="ctr"/>
                      <a:r>
                        <a:rPr lang="es-SV" sz="1200" dirty="0">
                          <a:latin typeface="Museo Sans 300" panose="02000000000000000000" pitchFamily="50" charset="0"/>
                          <a:cs typeface="Arial" panose="020B0604020202020204" pitchFamily="34" charset="0"/>
                        </a:rPr>
                        <a:t>34</a:t>
                      </a:r>
                    </a:p>
                  </a:txBody>
                  <a:tcPr marL="91433" marR="91433" marT="45727" marB="45727"/>
                </a:tc>
                <a:extLst>
                  <a:ext uri="{0D108BD9-81ED-4DB2-BD59-A6C34878D82A}">
                    <a16:rowId xmlns:a16="http://schemas.microsoft.com/office/drawing/2014/main" val="10012"/>
                  </a:ext>
                </a:extLst>
              </a:tr>
              <a:tr h="274362">
                <a:tc>
                  <a:txBody>
                    <a:bodyPr/>
                    <a:lstStyle/>
                    <a:p>
                      <a:r>
                        <a:rPr lang="es-ES" sz="1200" dirty="0">
                          <a:latin typeface="Museo Sans 300" panose="02000000000000000000" pitchFamily="50" charset="0"/>
                          <a:cs typeface="Arial" panose="020B0604020202020204" pitchFamily="34" charset="0"/>
                        </a:rPr>
                        <a:t>Ingresos Totales del Gobierno Central, enero – diciembre de 2017</a:t>
                      </a:r>
                    </a:p>
                  </a:txBody>
                  <a:tcPr marL="91433" marR="91433" marT="45727" marB="45727"/>
                </a:tc>
                <a:tc>
                  <a:txBody>
                    <a:bodyPr/>
                    <a:lstStyle/>
                    <a:p>
                      <a:pPr algn="ctr"/>
                      <a:r>
                        <a:rPr lang="es-SV" sz="1200" dirty="0">
                          <a:latin typeface="Museo Sans 300" panose="02000000000000000000" pitchFamily="50" charset="0"/>
                          <a:cs typeface="Arial" panose="020B0604020202020204" pitchFamily="34" charset="0"/>
                        </a:rPr>
                        <a:t>35</a:t>
                      </a:r>
                    </a:p>
                  </a:txBody>
                  <a:tcPr marL="91433" marR="91433" marT="45727" marB="45727"/>
                </a:tc>
                <a:extLst>
                  <a:ext uri="{0D108BD9-81ED-4DB2-BD59-A6C34878D82A}">
                    <a16:rowId xmlns:a16="http://schemas.microsoft.com/office/drawing/2014/main" val="10013"/>
                  </a:ext>
                </a:extLst>
              </a:tr>
              <a:tr h="274362">
                <a:tc>
                  <a:txBody>
                    <a:bodyPr/>
                    <a:lstStyle/>
                    <a:p>
                      <a:r>
                        <a:rPr lang="es-ES" sz="1200" dirty="0">
                          <a:latin typeface="Museo Sans 300" panose="02000000000000000000" pitchFamily="50" charset="0"/>
                          <a:cs typeface="Arial" panose="020B0604020202020204" pitchFamily="34" charset="0"/>
                        </a:rPr>
                        <a:t>Ingresos Totales del Gobierno Central, enero – diciembre de 2018</a:t>
                      </a:r>
                    </a:p>
                  </a:txBody>
                  <a:tcPr marL="91433" marR="91433" marT="45727" marB="45727"/>
                </a:tc>
                <a:tc>
                  <a:txBody>
                    <a:bodyPr/>
                    <a:lstStyle/>
                    <a:p>
                      <a:pPr algn="ctr"/>
                      <a:r>
                        <a:rPr lang="es-SV" sz="1200" dirty="0">
                          <a:latin typeface="Museo Sans 300" panose="02000000000000000000" pitchFamily="50" charset="0"/>
                          <a:cs typeface="Arial" panose="020B0604020202020204" pitchFamily="34" charset="0"/>
                        </a:rPr>
                        <a:t>36</a:t>
                      </a:r>
                    </a:p>
                  </a:txBody>
                  <a:tcPr marL="91433" marR="91433" marT="45727" marB="45727"/>
                </a:tc>
                <a:extLst>
                  <a:ext uri="{0D108BD9-81ED-4DB2-BD59-A6C34878D82A}">
                    <a16:rowId xmlns:a16="http://schemas.microsoft.com/office/drawing/2014/main" val="10014"/>
                  </a:ext>
                </a:extLst>
              </a:tr>
              <a:tr h="274362">
                <a:tc>
                  <a:txBody>
                    <a:bodyPr/>
                    <a:lstStyle/>
                    <a:p>
                      <a:r>
                        <a:rPr lang="es-ES" sz="1200" dirty="0">
                          <a:latin typeface="Museo Sans 300" panose="02000000000000000000" pitchFamily="50" charset="0"/>
                          <a:cs typeface="Arial" panose="020B0604020202020204" pitchFamily="34" charset="0"/>
                        </a:rPr>
                        <a:t>Ingresos Totales del Gobierno Central, enero – diciembre de 2019</a:t>
                      </a:r>
                    </a:p>
                  </a:txBody>
                  <a:tcPr marL="91433" marR="91433" marT="45727" marB="45727"/>
                </a:tc>
                <a:tc>
                  <a:txBody>
                    <a:bodyPr/>
                    <a:lstStyle/>
                    <a:p>
                      <a:pPr algn="ctr"/>
                      <a:r>
                        <a:rPr lang="es-SV" sz="1200" dirty="0">
                          <a:latin typeface="Museo Sans 300" panose="02000000000000000000" pitchFamily="50" charset="0"/>
                          <a:cs typeface="Arial" panose="020B0604020202020204" pitchFamily="34" charset="0"/>
                        </a:rPr>
                        <a:t>37</a:t>
                      </a:r>
                    </a:p>
                  </a:txBody>
                  <a:tcPr marL="91433" marR="91433" marT="45727" marB="45727"/>
                </a:tc>
                <a:extLst>
                  <a:ext uri="{0D108BD9-81ED-4DB2-BD59-A6C34878D82A}">
                    <a16:rowId xmlns:a16="http://schemas.microsoft.com/office/drawing/2014/main" val="10015"/>
                  </a:ext>
                </a:extLst>
              </a:tr>
              <a:tr h="293266">
                <a:tc>
                  <a:txBody>
                    <a:bodyPr/>
                    <a:lstStyle/>
                    <a:p>
                      <a:r>
                        <a:rPr lang="es-ES" sz="1200" dirty="0">
                          <a:latin typeface="Museo Sans 300" panose="02000000000000000000" pitchFamily="50" charset="0"/>
                          <a:cs typeface="Arial" panose="020B0604020202020204" pitchFamily="34" charset="0"/>
                        </a:rPr>
                        <a:t>Ingresos Totales del Gobierno Central, enero – diciembre de 2020</a:t>
                      </a:r>
                    </a:p>
                  </a:txBody>
                  <a:tcPr marL="91433" marR="91433" marT="45727" marB="45727"/>
                </a:tc>
                <a:tc>
                  <a:txBody>
                    <a:bodyPr/>
                    <a:lstStyle/>
                    <a:p>
                      <a:pPr algn="ctr"/>
                      <a:r>
                        <a:rPr lang="es-SV" sz="1200" dirty="0">
                          <a:latin typeface="Museo Sans 300" panose="02000000000000000000" pitchFamily="50" charset="0"/>
                          <a:cs typeface="Arial" panose="020B0604020202020204" pitchFamily="34" charset="0"/>
                        </a:rPr>
                        <a:t>38</a:t>
                      </a:r>
                    </a:p>
                  </a:txBody>
                  <a:tcPr marL="91433" marR="91433" marT="45727" marB="45727"/>
                </a:tc>
                <a:extLst>
                  <a:ext uri="{0D108BD9-81ED-4DB2-BD59-A6C34878D82A}">
                    <a16:rowId xmlns:a16="http://schemas.microsoft.com/office/drawing/2014/main" val="10016"/>
                  </a:ext>
                </a:extLst>
              </a:tr>
            </a:tbl>
          </a:graphicData>
        </a:graphic>
      </p:graphicFrame>
    </p:spTree>
    <p:extLst>
      <p:ext uri="{BB962C8B-B14F-4D97-AF65-F5344CB8AC3E}">
        <p14:creationId xmlns:p14="http://schemas.microsoft.com/office/powerpoint/2010/main" val="2925380675"/>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a:extLst>
              <a:ext uri="{FF2B5EF4-FFF2-40B4-BE49-F238E27FC236}">
                <a16:creationId xmlns:a16="http://schemas.microsoft.com/office/drawing/2014/main" id="{890DCE84-68B1-43A2-8768-5FEAA3D3E25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61" y="0"/>
            <a:ext cx="9142477" cy="6858000"/>
          </a:xfrm>
          <a:prstGeom prst="rect">
            <a:avLst/>
          </a:prstGeom>
        </p:spPr>
      </p:pic>
      <p:sp>
        <p:nvSpPr>
          <p:cNvPr id="5" name="Rectángulo 4">
            <a:extLst>
              <a:ext uri="{FF2B5EF4-FFF2-40B4-BE49-F238E27FC236}">
                <a16:creationId xmlns:a16="http://schemas.microsoft.com/office/drawing/2014/main" id="{02A7EB63-A8CC-9248-851E-BD12DCE8E9EC}"/>
              </a:ext>
            </a:extLst>
          </p:cNvPr>
          <p:cNvSpPr/>
          <p:nvPr/>
        </p:nvSpPr>
        <p:spPr>
          <a:xfrm>
            <a:off x="0" y="301622"/>
            <a:ext cx="9144000" cy="584775"/>
          </a:xfrm>
          <a:prstGeom prst="rect">
            <a:avLst/>
          </a:prstGeom>
        </p:spPr>
        <p:txBody>
          <a:bodyPr wrap="square">
            <a:spAutoFit/>
          </a:bodyPr>
          <a:lstStyle/>
          <a:p>
            <a:pPr algn="ctr">
              <a:lnSpc>
                <a:spcPct val="100000"/>
              </a:lnSpc>
              <a:spcBef>
                <a:spcPct val="0"/>
              </a:spcBef>
              <a:buFontTx/>
              <a:buNone/>
            </a:pPr>
            <a:r>
              <a:rPr lang="es-ES" altLang="es-SV" dirty="0">
                <a:solidFill>
                  <a:srgbClr val="111E60"/>
                </a:solidFill>
                <a:latin typeface="Museo Sans 900" panose="02000000000000000000" pitchFamily="2" charset="77"/>
                <a:cs typeface="Arial" panose="020B0604020202020204" pitchFamily="34" charset="0"/>
              </a:rPr>
              <a:t>Ingresos del Gobierno Central, enero – diciembre de 2022</a:t>
            </a:r>
          </a:p>
          <a:p>
            <a:pPr algn="ctr">
              <a:lnSpc>
                <a:spcPct val="100000"/>
              </a:lnSpc>
              <a:spcBef>
                <a:spcPct val="0"/>
              </a:spcBef>
              <a:buFontTx/>
              <a:buNone/>
            </a:pPr>
            <a:r>
              <a:rPr lang="es-ES" altLang="es-SV" sz="1400" dirty="0">
                <a:solidFill>
                  <a:srgbClr val="111E60"/>
                </a:solidFill>
                <a:latin typeface="Museo Sans 900" panose="02000000000000000000" pitchFamily="2" charset="77"/>
                <a:cs typeface="Arial" panose="020B0604020202020204" pitchFamily="34" charset="0"/>
              </a:rPr>
              <a:t>En millones US$</a:t>
            </a:r>
          </a:p>
        </p:txBody>
      </p:sp>
      <p:cxnSp>
        <p:nvCxnSpPr>
          <p:cNvPr id="7" name="Conector recto 6">
            <a:extLst>
              <a:ext uri="{FF2B5EF4-FFF2-40B4-BE49-F238E27FC236}">
                <a16:creationId xmlns:a16="http://schemas.microsoft.com/office/drawing/2014/main" id="{5D675D84-A9E4-B14A-AE1E-BBDE406FFF35}"/>
              </a:ext>
            </a:extLst>
          </p:cNvPr>
          <p:cNvCxnSpPr>
            <a:cxnSpLocks/>
          </p:cNvCxnSpPr>
          <p:nvPr/>
        </p:nvCxnSpPr>
        <p:spPr>
          <a:xfrm>
            <a:off x="1766236" y="886398"/>
            <a:ext cx="5611528" cy="0"/>
          </a:xfrm>
          <a:prstGeom prst="line">
            <a:avLst/>
          </a:prstGeom>
          <a:ln>
            <a:solidFill>
              <a:srgbClr val="111E60"/>
            </a:solidFill>
          </a:ln>
        </p:spPr>
        <p:style>
          <a:lnRef idx="1">
            <a:schemeClr val="accent1"/>
          </a:lnRef>
          <a:fillRef idx="0">
            <a:schemeClr val="accent1"/>
          </a:fillRef>
          <a:effectRef idx="0">
            <a:schemeClr val="accent1"/>
          </a:effectRef>
          <a:fontRef idx="minor">
            <a:schemeClr val="tx1"/>
          </a:fontRef>
        </p:style>
      </p:cxnSp>
      <p:sp>
        <p:nvSpPr>
          <p:cNvPr id="8" name="Marcador de número de diapositiva 1">
            <a:extLst>
              <a:ext uri="{FF2B5EF4-FFF2-40B4-BE49-F238E27FC236}">
                <a16:creationId xmlns:a16="http://schemas.microsoft.com/office/drawing/2014/main" id="{EC31705E-DC52-F741-A512-8B592F15D333}"/>
              </a:ext>
            </a:extLst>
          </p:cNvPr>
          <p:cNvSpPr>
            <a:spLocks noGrp="1"/>
          </p:cNvSpPr>
          <p:nvPr>
            <p:ph type="sldNum" sz="quarter" idx="12"/>
          </p:nvPr>
        </p:nvSpPr>
        <p:spPr>
          <a:xfrm>
            <a:off x="4380886" y="6313997"/>
            <a:ext cx="382229" cy="365125"/>
          </a:xfrm>
        </p:spPr>
        <p:txBody>
          <a:bodyPr/>
          <a:lstStyle/>
          <a:p>
            <a:fld id="{66E27207-3E83-1943-8402-EB2215809602}" type="slidenum">
              <a:rPr lang="es-SV" sz="1050" smtClean="0">
                <a:solidFill>
                  <a:srgbClr val="111E60"/>
                </a:solidFill>
                <a:latin typeface="Museo Sans 500" panose="02000000000000000000" pitchFamily="2" charset="77"/>
              </a:rPr>
              <a:t>40</a:t>
            </a:fld>
            <a:endParaRPr lang="es-SV" sz="1050" dirty="0">
              <a:solidFill>
                <a:srgbClr val="111E60"/>
              </a:solidFill>
              <a:latin typeface="Museo Sans 500" panose="02000000000000000000" pitchFamily="2" charset="77"/>
            </a:endParaRPr>
          </a:p>
        </p:txBody>
      </p:sp>
      <p:graphicFrame>
        <p:nvGraphicFramePr>
          <p:cNvPr id="10" name="Objeto 6">
            <a:extLst>
              <a:ext uri="{FF2B5EF4-FFF2-40B4-BE49-F238E27FC236}">
                <a16:creationId xmlns:a16="http://schemas.microsoft.com/office/drawing/2014/main" id="{B13AA0F5-AF6C-469D-99E3-D13291E2130B}"/>
              </a:ext>
            </a:extLst>
          </p:cNvPr>
          <p:cNvGraphicFramePr>
            <a:graphicFrameLocks noChangeAspect="1"/>
          </p:cNvGraphicFramePr>
          <p:nvPr>
            <p:extLst>
              <p:ext uri="{D42A27DB-BD31-4B8C-83A1-F6EECF244321}">
                <p14:modId xmlns:p14="http://schemas.microsoft.com/office/powerpoint/2010/main" val="3946844406"/>
              </p:ext>
            </p:extLst>
          </p:nvPr>
        </p:nvGraphicFramePr>
        <p:xfrm>
          <a:off x="457200" y="900113"/>
          <a:ext cx="8248650" cy="5073650"/>
        </p:xfrm>
        <a:graphic>
          <a:graphicData uri="http://schemas.openxmlformats.org/presentationml/2006/ole">
            <mc:AlternateContent xmlns:mc="http://schemas.openxmlformats.org/markup-compatibility/2006">
              <mc:Choice xmlns:v="urn:schemas-microsoft-com:vml" Requires="v">
                <p:oleObj spid="_x0000_s51222" name="Worksheet" r:id="rId4" imgW="11048949" imgH="8058150" progId="Excel.Sheet.12">
                  <p:embed/>
                </p:oleObj>
              </mc:Choice>
              <mc:Fallback>
                <p:oleObj name="Worksheet" r:id="rId4" imgW="11048949" imgH="8058150" progId="Excel.Sheet.12">
                  <p:embed/>
                  <p:pic>
                    <p:nvPicPr>
                      <p:cNvPr id="10" name="Objeto 6">
                        <a:extLst>
                          <a:ext uri="{FF2B5EF4-FFF2-40B4-BE49-F238E27FC236}">
                            <a16:creationId xmlns:a16="http://schemas.microsoft.com/office/drawing/2014/main" id="{B13AA0F5-AF6C-469D-99E3-D13291E2130B}"/>
                          </a:ext>
                        </a:extLst>
                      </p:cNvPr>
                      <p:cNvPicPr>
                        <a:picLocks noChangeAspect="1" noChangeArrowheads="1"/>
                      </p:cNvPicPr>
                      <p:nvPr/>
                    </p:nvPicPr>
                    <p:blipFill>
                      <a:blip r:embed="rId5"/>
                      <a:srcRect/>
                      <a:stretch>
                        <a:fillRect/>
                      </a:stretch>
                    </p:blipFill>
                    <p:spPr bwMode="auto">
                      <a:xfrm>
                        <a:off x="457200" y="900113"/>
                        <a:ext cx="8248650" cy="5073650"/>
                      </a:xfrm>
                      <a:prstGeom prst="rect">
                        <a:avLst/>
                      </a:prstGeom>
                      <a:noFill/>
                      <a:ln>
                        <a:noFill/>
                      </a:ln>
                      <a:extLst/>
                    </p:spPr>
                  </p:pic>
                </p:oleObj>
              </mc:Fallback>
            </mc:AlternateContent>
          </a:graphicData>
        </a:graphic>
      </p:graphicFrame>
    </p:spTree>
    <p:extLst>
      <p:ext uri="{BB962C8B-B14F-4D97-AF65-F5344CB8AC3E}">
        <p14:creationId xmlns:p14="http://schemas.microsoft.com/office/powerpoint/2010/main" val="1879841239"/>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a:extLst>
              <a:ext uri="{FF2B5EF4-FFF2-40B4-BE49-F238E27FC236}">
                <a16:creationId xmlns:a16="http://schemas.microsoft.com/office/drawing/2014/main" id="{890DCE84-68B1-43A2-8768-5FEAA3D3E25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61" y="0"/>
            <a:ext cx="9142477" cy="6858000"/>
          </a:xfrm>
          <a:prstGeom prst="rect">
            <a:avLst/>
          </a:prstGeom>
        </p:spPr>
      </p:pic>
      <p:sp>
        <p:nvSpPr>
          <p:cNvPr id="5" name="Rectángulo 4">
            <a:extLst>
              <a:ext uri="{FF2B5EF4-FFF2-40B4-BE49-F238E27FC236}">
                <a16:creationId xmlns:a16="http://schemas.microsoft.com/office/drawing/2014/main" id="{02A7EB63-A8CC-9248-851E-BD12DCE8E9EC}"/>
              </a:ext>
            </a:extLst>
          </p:cNvPr>
          <p:cNvSpPr/>
          <p:nvPr/>
        </p:nvSpPr>
        <p:spPr>
          <a:xfrm>
            <a:off x="0" y="301622"/>
            <a:ext cx="9144000" cy="584775"/>
          </a:xfrm>
          <a:prstGeom prst="rect">
            <a:avLst/>
          </a:prstGeom>
        </p:spPr>
        <p:txBody>
          <a:bodyPr wrap="square">
            <a:spAutoFit/>
          </a:bodyPr>
          <a:lstStyle/>
          <a:p>
            <a:pPr algn="ctr">
              <a:lnSpc>
                <a:spcPct val="100000"/>
              </a:lnSpc>
              <a:spcBef>
                <a:spcPct val="0"/>
              </a:spcBef>
              <a:buFontTx/>
              <a:buNone/>
            </a:pPr>
            <a:r>
              <a:rPr lang="es-ES" altLang="es-SV" dirty="0">
                <a:solidFill>
                  <a:srgbClr val="111E60"/>
                </a:solidFill>
                <a:latin typeface="Museo Sans 900" panose="02000000000000000000" pitchFamily="2" charset="77"/>
                <a:cs typeface="Arial" panose="020B0604020202020204" pitchFamily="34" charset="0"/>
              </a:rPr>
              <a:t>Ingresos Tributarios Brutos, 2017 – 2022</a:t>
            </a:r>
          </a:p>
          <a:p>
            <a:pPr algn="ctr">
              <a:lnSpc>
                <a:spcPct val="100000"/>
              </a:lnSpc>
              <a:spcBef>
                <a:spcPct val="0"/>
              </a:spcBef>
              <a:buFontTx/>
              <a:buNone/>
            </a:pPr>
            <a:r>
              <a:rPr lang="es-ES" altLang="es-SV" sz="1400" dirty="0">
                <a:solidFill>
                  <a:srgbClr val="111E60"/>
                </a:solidFill>
                <a:latin typeface="Museo Sans 900" panose="02000000000000000000" pitchFamily="2" charset="77"/>
                <a:cs typeface="Arial" panose="020B0604020202020204" pitchFamily="34" charset="0"/>
              </a:rPr>
              <a:t>En millones US$</a:t>
            </a:r>
          </a:p>
        </p:txBody>
      </p:sp>
      <p:cxnSp>
        <p:nvCxnSpPr>
          <p:cNvPr id="7" name="Conector recto 6">
            <a:extLst>
              <a:ext uri="{FF2B5EF4-FFF2-40B4-BE49-F238E27FC236}">
                <a16:creationId xmlns:a16="http://schemas.microsoft.com/office/drawing/2014/main" id="{5D675D84-A9E4-B14A-AE1E-BBDE406FFF35}"/>
              </a:ext>
            </a:extLst>
          </p:cNvPr>
          <p:cNvCxnSpPr>
            <a:cxnSpLocks/>
          </p:cNvCxnSpPr>
          <p:nvPr/>
        </p:nvCxnSpPr>
        <p:spPr>
          <a:xfrm>
            <a:off x="1766236" y="886398"/>
            <a:ext cx="5611528" cy="0"/>
          </a:xfrm>
          <a:prstGeom prst="line">
            <a:avLst/>
          </a:prstGeom>
          <a:ln>
            <a:solidFill>
              <a:srgbClr val="111E60"/>
            </a:solidFill>
          </a:ln>
        </p:spPr>
        <p:style>
          <a:lnRef idx="1">
            <a:schemeClr val="accent1"/>
          </a:lnRef>
          <a:fillRef idx="0">
            <a:schemeClr val="accent1"/>
          </a:fillRef>
          <a:effectRef idx="0">
            <a:schemeClr val="accent1"/>
          </a:effectRef>
          <a:fontRef idx="minor">
            <a:schemeClr val="tx1"/>
          </a:fontRef>
        </p:style>
      </p:cxnSp>
      <p:sp>
        <p:nvSpPr>
          <p:cNvPr id="8" name="Marcador de número de diapositiva 1">
            <a:extLst>
              <a:ext uri="{FF2B5EF4-FFF2-40B4-BE49-F238E27FC236}">
                <a16:creationId xmlns:a16="http://schemas.microsoft.com/office/drawing/2014/main" id="{EC31705E-DC52-F741-A512-8B592F15D333}"/>
              </a:ext>
            </a:extLst>
          </p:cNvPr>
          <p:cNvSpPr>
            <a:spLocks noGrp="1"/>
          </p:cNvSpPr>
          <p:nvPr>
            <p:ph type="sldNum" sz="quarter" idx="12"/>
          </p:nvPr>
        </p:nvSpPr>
        <p:spPr>
          <a:xfrm>
            <a:off x="4380886" y="6313997"/>
            <a:ext cx="382229" cy="365125"/>
          </a:xfrm>
        </p:spPr>
        <p:txBody>
          <a:bodyPr/>
          <a:lstStyle/>
          <a:p>
            <a:fld id="{66E27207-3E83-1943-8402-EB2215809602}" type="slidenum">
              <a:rPr lang="es-SV" sz="1050" smtClean="0">
                <a:solidFill>
                  <a:srgbClr val="111E60"/>
                </a:solidFill>
                <a:latin typeface="Museo Sans 500" panose="02000000000000000000" pitchFamily="2" charset="77"/>
              </a:rPr>
              <a:t>41</a:t>
            </a:fld>
            <a:endParaRPr lang="es-SV" sz="1050" dirty="0">
              <a:solidFill>
                <a:srgbClr val="111E60"/>
              </a:solidFill>
              <a:latin typeface="Museo Sans 500" panose="02000000000000000000" pitchFamily="2" charset="77"/>
            </a:endParaRPr>
          </a:p>
        </p:txBody>
      </p:sp>
      <p:graphicFrame>
        <p:nvGraphicFramePr>
          <p:cNvPr id="10" name="Objeto 8">
            <a:extLst>
              <a:ext uri="{FF2B5EF4-FFF2-40B4-BE49-F238E27FC236}">
                <a16:creationId xmlns:a16="http://schemas.microsoft.com/office/drawing/2014/main" id="{99C30A01-909E-402D-A7DF-AF63633CFFFB}"/>
              </a:ext>
            </a:extLst>
          </p:cNvPr>
          <p:cNvGraphicFramePr>
            <a:graphicFrameLocks noChangeAspect="1"/>
          </p:cNvGraphicFramePr>
          <p:nvPr>
            <p:extLst>
              <p:ext uri="{D42A27DB-BD31-4B8C-83A1-F6EECF244321}">
                <p14:modId xmlns:p14="http://schemas.microsoft.com/office/powerpoint/2010/main" val="3595677080"/>
              </p:ext>
            </p:extLst>
          </p:nvPr>
        </p:nvGraphicFramePr>
        <p:xfrm>
          <a:off x="1543648" y="919163"/>
          <a:ext cx="6088419" cy="5409443"/>
        </p:xfrm>
        <a:graphic>
          <a:graphicData uri="http://schemas.openxmlformats.org/presentationml/2006/ole">
            <mc:AlternateContent xmlns:mc="http://schemas.openxmlformats.org/markup-compatibility/2006">
              <mc:Choice xmlns:v="urn:schemas-microsoft-com:vml" Requires="v">
                <p:oleObj spid="_x0000_s26710" name="Worksheet" r:id="rId4" imgW="8543982" imgH="8334307" progId="Excel.Sheet.12">
                  <p:embed/>
                </p:oleObj>
              </mc:Choice>
              <mc:Fallback>
                <p:oleObj name="Worksheet" r:id="rId4" imgW="8543982" imgH="8334307" progId="Excel.Sheet.12">
                  <p:embed/>
                  <p:pic>
                    <p:nvPicPr>
                      <p:cNvPr id="7" name="Objeto 8">
                        <a:extLst>
                          <a:ext uri="{FF2B5EF4-FFF2-40B4-BE49-F238E27FC236}">
                            <a16:creationId xmlns:a16="http://schemas.microsoft.com/office/drawing/2014/main" id="{A57FB02C-8C70-4D2C-B755-746FDD58B876}"/>
                          </a:ext>
                        </a:extLst>
                      </p:cNvPr>
                      <p:cNvPicPr>
                        <a:picLocks noChangeAspect="1" noChangeArrowheads="1"/>
                      </p:cNvPicPr>
                      <p:nvPr/>
                    </p:nvPicPr>
                    <p:blipFill>
                      <a:blip r:embed="rId5"/>
                      <a:srcRect/>
                      <a:stretch>
                        <a:fillRect/>
                      </a:stretch>
                    </p:blipFill>
                    <p:spPr bwMode="auto">
                      <a:xfrm>
                        <a:off x="1543648" y="919163"/>
                        <a:ext cx="6088419" cy="5409443"/>
                      </a:xfrm>
                      <a:prstGeom prst="rect">
                        <a:avLst/>
                      </a:prstGeom>
                      <a:noFill/>
                      <a:ln>
                        <a:noFill/>
                      </a:ln>
                      <a:extLst/>
                    </p:spPr>
                  </p:pic>
                </p:oleObj>
              </mc:Fallback>
            </mc:AlternateContent>
          </a:graphicData>
        </a:graphic>
      </p:graphicFrame>
    </p:spTree>
    <p:extLst>
      <p:ext uri="{BB962C8B-B14F-4D97-AF65-F5344CB8AC3E}">
        <p14:creationId xmlns:p14="http://schemas.microsoft.com/office/powerpoint/2010/main" val="362339864"/>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a:extLst>
              <a:ext uri="{FF2B5EF4-FFF2-40B4-BE49-F238E27FC236}">
                <a16:creationId xmlns:a16="http://schemas.microsoft.com/office/drawing/2014/main" id="{890DCE84-68B1-43A2-8768-5FEAA3D3E25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61" y="0"/>
            <a:ext cx="9142477" cy="6858000"/>
          </a:xfrm>
          <a:prstGeom prst="rect">
            <a:avLst/>
          </a:prstGeom>
        </p:spPr>
      </p:pic>
      <p:sp>
        <p:nvSpPr>
          <p:cNvPr id="5" name="Rectángulo 4">
            <a:extLst>
              <a:ext uri="{FF2B5EF4-FFF2-40B4-BE49-F238E27FC236}">
                <a16:creationId xmlns:a16="http://schemas.microsoft.com/office/drawing/2014/main" id="{02A7EB63-A8CC-9248-851E-BD12DCE8E9EC}"/>
              </a:ext>
            </a:extLst>
          </p:cNvPr>
          <p:cNvSpPr/>
          <p:nvPr/>
        </p:nvSpPr>
        <p:spPr>
          <a:xfrm>
            <a:off x="0" y="301622"/>
            <a:ext cx="9144000" cy="584775"/>
          </a:xfrm>
          <a:prstGeom prst="rect">
            <a:avLst/>
          </a:prstGeom>
        </p:spPr>
        <p:txBody>
          <a:bodyPr wrap="square">
            <a:spAutoFit/>
          </a:bodyPr>
          <a:lstStyle/>
          <a:p>
            <a:pPr algn="ctr">
              <a:lnSpc>
                <a:spcPct val="100000"/>
              </a:lnSpc>
              <a:spcBef>
                <a:spcPct val="0"/>
              </a:spcBef>
              <a:buFontTx/>
              <a:buNone/>
            </a:pPr>
            <a:r>
              <a:rPr lang="es-ES" altLang="es-SV" dirty="0">
                <a:solidFill>
                  <a:srgbClr val="111E60"/>
                </a:solidFill>
                <a:latin typeface="Museo Sans 900" panose="02000000000000000000" pitchFamily="2" charset="77"/>
                <a:cs typeface="Arial" panose="020B0604020202020204" pitchFamily="34" charset="0"/>
              </a:rPr>
              <a:t>Ingresos Tributarios Brutos, 2017 – 2022</a:t>
            </a:r>
          </a:p>
          <a:p>
            <a:pPr algn="ctr">
              <a:lnSpc>
                <a:spcPct val="100000"/>
              </a:lnSpc>
              <a:spcBef>
                <a:spcPct val="0"/>
              </a:spcBef>
              <a:buFontTx/>
              <a:buNone/>
            </a:pPr>
            <a:r>
              <a:rPr lang="es-ES" altLang="es-SV" sz="1400" dirty="0">
                <a:solidFill>
                  <a:srgbClr val="111E60"/>
                </a:solidFill>
                <a:latin typeface="Museo Sans 900" panose="02000000000000000000" pitchFamily="2" charset="77"/>
                <a:cs typeface="Arial" panose="020B0604020202020204" pitchFamily="34" charset="0"/>
              </a:rPr>
              <a:t>En porcentajes de participación</a:t>
            </a:r>
          </a:p>
        </p:txBody>
      </p:sp>
      <p:cxnSp>
        <p:nvCxnSpPr>
          <p:cNvPr id="7" name="Conector recto 6">
            <a:extLst>
              <a:ext uri="{FF2B5EF4-FFF2-40B4-BE49-F238E27FC236}">
                <a16:creationId xmlns:a16="http://schemas.microsoft.com/office/drawing/2014/main" id="{5D675D84-A9E4-B14A-AE1E-BBDE406FFF35}"/>
              </a:ext>
            </a:extLst>
          </p:cNvPr>
          <p:cNvCxnSpPr>
            <a:cxnSpLocks/>
          </p:cNvCxnSpPr>
          <p:nvPr/>
        </p:nvCxnSpPr>
        <p:spPr>
          <a:xfrm>
            <a:off x="1766236" y="886398"/>
            <a:ext cx="5611528" cy="0"/>
          </a:xfrm>
          <a:prstGeom prst="line">
            <a:avLst/>
          </a:prstGeom>
          <a:ln>
            <a:solidFill>
              <a:srgbClr val="111E60"/>
            </a:solidFill>
          </a:ln>
        </p:spPr>
        <p:style>
          <a:lnRef idx="1">
            <a:schemeClr val="accent1"/>
          </a:lnRef>
          <a:fillRef idx="0">
            <a:schemeClr val="accent1"/>
          </a:fillRef>
          <a:effectRef idx="0">
            <a:schemeClr val="accent1"/>
          </a:effectRef>
          <a:fontRef idx="minor">
            <a:schemeClr val="tx1"/>
          </a:fontRef>
        </p:style>
      </p:cxnSp>
      <p:sp>
        <p:nvSpPr>
          <p:cNvPr id="8" name="Marcador de número de diapositiva 1">
            <a:extLst>
              <a:ext uri="{FF2B5EF4-FFF2-40B4-BE49-F238E27FC236}">
                <a16:creationId xmlns:a16="http://schemas.microsoft.com/office/drawing/2014/main" id="{EC31705E-DC52-F741-A512-8B592F15D333}"/>
              </a:ext>
            </a:extLst>
          </p:cNvPr>
          <p:cNvSpPr>
            <a:spLocks noGrp="1"/>
          </p:cNvSpPr>
          <p:nvPr>
            <p:ph type="sldNum" sz="quarter" idx="12"/>
          </p:nvPr>
        </p:nvSpPr>
        <p:spPr>
          <a:xfrm>
            <a:off x="4380886" y="6313997"/>
            <a:ext cx="382229" cy="365125"/>
          </a:xfrm>
        </p:spPr>
        <p:txBody>
          <a:bodyPr/>
          <a:lstStyle/>
          <a:p>
            <a:fld id="{66E27207-3E83-1943-8402-EB2215809602}" type="slidenum">
              <a:rPr lang="es-SV" sz="1050" smtClean="0">
                <a:solidFill>
                  <a:srgbClr val="111E60"/>
                </a:solidFill>
                <a:latin typeface="Museo Sans 500" panose="02000000000000000000" pitchFamily="2" charset="77"/>
              </a:rPr>
              <a:t>42</a:t>
            </a:fld>
            <a:endParaRPr lang="es-SV" sz="1050" dirty="0">
              <a:solidFill>
                <a:srgbClr val="111E60"/>
              </a:solidFill>
              <a:latin typeface="Museo Sans 500" panose="02000000000000000000" pitchFamily="2" charset="77"/>
            </a:endParaRPr>
          </a:p>
        </p:txBody>
      </p:sp>
      <p:graphicFrame>
        <p:nvGraphicFramePr>
          <p:cNvPr id="9" name="Objeto 8">
            <a:extLst>
              <a:ext uri="{FF2B5EF4-FFF2-40B4-BE49-F238E27FC236}">
                <a16:creationId xmlns:a16="http://schemas.microsoft.com/office/drawing/2014/main" id="{5F7FB390-E010-4C76-A0AF-05EFA15FBF49}"/>
              </a:ext>
            </a:extLst>
          </p:cNvPr>
          <p:cNvGraphicFramePr>
            <a:graphicFrameLocks noChangeAspect="1"/>
          </p:cNvGraphicFramePr>
          <p:nvPr>
            <p:extLst>
              <p:ext uri="{D42A27DB-BD31-4B8C-83A1-F6EECF244321}">
                <p14:modId xmlns:p14="http://schemas.microsoft.com/office/powerpoint/2010/main" val="647590241"/>
              </p:ext>
            </p:extLst>
          </p:nvPr>
        </p:nvGraphicFramePr>
        <p:xfrm>
          <a:off x="1543050" y="919163"/>
          <a:ext cx="6089650" cy="5341937"/>
        </p:xfrm>
        <a:graphic>
          <a:graphicData uri="http://schemas.openxmlformats.org/presentationml/2006/ole">
            <mc:AlternateContent xmlns:mc="http://schemas.openxmlformats.org/markup-compatibility/2006">
              <mc:Choice xmlns:v="urn:schemas-microsoft-com:vml" Requires="v">
                <p:oleObj spid="_x0000_s45123" name="Worksheet" r:id="rId4" imgW="8543982" imgH="8229600" progId="Excel.Sheet.12">
                  <p:embed/>
                </p:oleObj>
              </mc:Choice>
              <mc:Fallback>
                <p:oleObj name="Worksheet" r:id="rId4" imgW="8543982" imgH="8229600" progId="Excel.Sheet.12">
                  <p:embed/>
                  <p:pic>
                    <p:nvPicPr>
                      <p:cNvPr id="10" name="Objeto 8">
                        <a:extLst>
                          <a:ext uri="{FF2B5EF4-FFF2-40B4-BE49-F238E27FC236}">
                            <a16:creationId xmlns:a16="http://schemas.microsoft.com/office/drawing/2014/main" id="{99C30A01-909E-402D-A7DF-AF63633CFFFB}"/>
                          </a:ext>
                        </a:extLst>
                      </p:cNvPr>
                      <p:cNvPicPr>
                        <a:picLocks noChangeAspect="1" noChangeArrowheads="1"/>
                      </p:cNvPicPr>
                      <p:nvPr/>
                    </p:nvPicPr>
                    <p:blipFill>
                      <a:blip r:embed="rId5"/>
                      <a:srcRect/>
                      <a:stretch>
                        <a:fillRect/>
                      </a:stretch>
                    </p:blipFill>
                    <p:spPr bwMode="auto">
                      <a:xfrm>
                        <a:off x="1543050" y="919163"/>
                        <a:ext cx="6089650" cy="5341937"/>
                      </a:xfrm>
                      <a:prstGeom prst="rect">
                        <a:avLst/>
                      </a:prstGeom>
                      <a:noFill/>
                      <a:ln>
                        <a:noFill/>
                      </a:ln>
                      <a:extLst/>
                    </p:spPr>
                  </p:pic>
                </p:oleObj>
              </mc:Fallback>
            </mc:AlternateContent>
          </a:graphicData>
        </a:graphic>
      </p:graphicFrame>
    </p:spTree>
    <p:extLst>
      <p:ext uri="{BB962C8B-B14F-4D97-AF65-F5344CB8AC3E}">
        <p14:creationId xmlns:p14="http://schemas.microsoft.com/office/powerpoint/2010/main" val="396262678"/>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a:extLst>
              <a:ext uri="{FF2B5EF4-FFF2-40B4-BE49-F238E27FC236}">
                <a16:creationId xmlns:a16="http://schemas.microsoft.com/office/drawing/2014/main" id="{890DCE84-68B1-43A2-8768-5FEAA3D3E25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61" y="0"/>
            <a:ext cx="9142477" cy="6858000"/>
          </a:xfrm>
          <a:prstGeom prst="rect">
            <a:avLst/>
          </a:prstGeom>
        </p:spPr>
      </p:pic>
      <p:sp>
        <p:nvSpPr>
          <p:cNvPr id="5" name="Rectángulo 4">
            <a:extLst>
              <a:ext uri="{FF2B5EF4-FFF2-40B4-BE49-F238E27FC236}">
                <a16:creationId xmlns:a16="http://schemas.microsoft.com/office/drawing/2014/main" id="{02A7EB63-A8CC-9248-851E-BD12DCE8E9EC}"/>
              </a:ext>
            </a:extLst>
          </p:cNvPr>
          <p:cNvSpPr/>
          <p:nvPr/>
        </p:nvSpPr>
        <p:spPr>
          <a:xfrm>
            <a:off x="0" y="301622"/>
            <a:ext cx="9144000" cy="584775"/>
          </a:xfrm>
          <a:prstGeom prst="rect">
            <a:avLst/>
          </a:prstGeom>
        </p:spPr>
        <p:txBody>
          <a:bodyPr wrap="square">
            <a:spAutoFit/>
          </a:bodyPr>
          <a:lstStyle/>
          <a:p>
            <a:pPr algn="ctr">
              <a:lnSpc>
                <a:spcPct val="100000"/>
              </a:lnSpc>
              <a:spcBef>
                <a:spcPct val="0"/>
              </a:spcBef>
              <a:buFontTx/>
              <a:buNone/>
            </a:pPr>
            <a:r>
              <a:rPr lang="es-ES" altLang="es-SV" dirty="0">
                <a:solidFill>
                  <a:srgbClr val="111E60"/>
                </a:solidFill>
                <a:latin typeface="Museo Sans 900" panose="02000000000000000000" pitchFamily="2" charset="77"/>
                <a:cs typeface="Arial" panose="020B0604020202020204" pitchFamily="34" charset="0"/>
              </a:rPr>
              <a:t>Ingresos Tributarios Brutos, 2017 – 2022</a:t>
            </a:r>
          </a:p>
          <a:p>
            <a:pPr algn="ctr">
              <a:lnSpc>
                <a:spcPct val="100000"/>
              </a:lnSpc>
              <a:spcBef>
                <a:spcPct val="0"/>
              </a:spcBef>
              <a:buFontTx/>
              <a:buNone/>
            </a:pPr>
            <a:r>
              <a:rPr lang="es-ES" altLang="es-SV" sz="1400" dirty="0">
                <a:solidFill>
                  <a:srgbClr val="111E60"/>
                </a:solidFill>
                <a:latin typeface="Museo Sans 900" panose="02000000000000000000" pitchFamily="2" charset="77"/>
                <a:cs typeface="Arial" panose="020B0604020202020204" pitchFamily="34" charset="0"/>
              </a:rPr>
              <a:t>En porcentajes del PIB</a:t>
            </a:r>
          </a:p>
        </p:txBody>
      </p:sp>
      <p:cxnSp>
        <p:nvCxnSpPr>
          <p:cNvPr id="7" name="Conector recto 6">
            <a:extLst>
              <a:ext uri="{FF2B5EF4-FFF2-40B4-BE49-F238E27FC236}">
                <a16:creationId xmlns:a16="http://schemas.microsoft.com/office/drawing/2014/main" id="{5D675D84-A9E4-B14A-AE1E-BBDE406FFF35}"/>
              </a:ext>
            </a:extLst>
          </p:cNvPr>
          <p:cNvCxnSpPr>
            <a:cxnSpLocks/>
          </p:cNvCxnSpPr>
          <p:nvPr/>
        </p:nvCxnSpPr>
        <p:spPr>
          <a:xfrm>
            <a:off x="1766236" y="886398"/>
            <a:ext cx="5611528" cy="0"/>
          </a:xfrm>
          <a:prstGeom prst="line">
            <a:avLst/>
          </a:prstGeom>
          <a:ln>
            <a:solidFill>
              <a:srgbClr val="111E60"/>
            </a:solidFill>
          </a:ln>
        </p:spPr>
        <p:style>
          <a:lnRef idx="1">
            <a:schemeClr val="accent1"/>
          </a:lnRef>
          <a:fillRef idx="0">
            <a:schemeClr val="accent1"/>
          </a:fillRef>
          <a:effectRef idx="0">
            <a:schemeClr val="accent1"/>
          </a:effectRef>
          <a:fontRef idx="minor">
            <a:schemeClr val="tx1"/>
          </a:fontRef>
        </p:style>
      </p:cxnSp>
      <p:sp>
        <p:nvSpPr>
          <p:cNvPr id="8" name="Marcador de número de diapositiva 1">
            <a:extLst>
              <a:ext uri="{FF2B5EF4-FFF2-40B4-BE49-F238E27FC236}">
                <a16:creationId xmlns:a16="http://schemas.microsoft.com/office/drawing/2014/main" id="{EC31705E-DC52-F741-A512-8B592F15D333}"/>
              </a:ext>
            </a:extLst>
          </p:cNvPr>
          <p:cNvSpPr>
            <a:spLocks noGrp="1"/>
          </p:cNvSpPr>
          <p:nvPr>
            <p:ph type="sldNum" sz="quarter" idx="12"/>
          </p:nvPr>
        </p:nvSpPr>
        <p:spPr>
          <a:xfrm>
            <a:off x="4380886" y="6313997"/>
            <a:ext cx="382229" cy="365125"/>
          </a:xfrm>
        </p:spPr>
        <p:txBody>
          <a:bodyPr/>
          <a:lstStyle/>
          <a:p>
            <a:fld id="{66E27207-3E83-1943-8402-EB2215809602}" type="slidenum">
              <a:rPr lang="es-SV" sz="1050" smtClean="0">
                <a:solidFill>
                  <a:srgbClr val="111E60"/>
                </a:solidFill>
                <a:latin typeface="Museo Sans 500" panose="02000000000000000000" pitchFamily="2" charset="77"/>
              </a:rPr>
              <a:t>43</a:t>
            </a:fld>
            <a:endParaRPr lang="es-SV" sz="1050" dirty="0">
              <a:solidFill>
                <a:srgbClr val="111E60"/>
              </a:solidFill>
              <a:latin typeface="Museo Sans 500" panose="02000000000000000000" pitchFamily="2" charset="77"/>
            </a:endParaRPr>
          </a:p>
        </p:txBody>
      </p:sp>
      <p:graphicFrame>
        <p:nvGraphicFramePr>
          <p:cNvPr id="10" name="Objeto 9">
            <a:extLst>
              <a:ext uri="{FF2B5EF4-FFF2-40B4-BE49-F238E27FC236}">
                <a16:creationId xmlns:a16="http://schemas.microsoft.com/office/drawing/2014/main" id="{49323A59-AB42-481A-A138-A628FC0904CA}"/>
              </a:ext>
            </a:extLst>
          </p:cNvPr>
          <p:cNvGraphicFramePr>
            <a:graphicFrameLocks noChangeAspect="1"/>
          </p:cNvGraphicFramePr>
          <p:nvPr>
            <p:extLst>
              <p:ext uri="{D42A27DB-BD31-4B8C-83A1-F6EECF244321}">
                <p14:modId xmlns:p14="http://schemas.microsoft.com/office/powerpoint/2010/main" val="2622715788"/>
              </p:ext>
            </p:extLst>
          </p:nvPr>
        </p:nvGraphicFramePr>
        <p:xfrm>
          <a:off x="1543050" y="919163"/>
          <a:ext cx="6089650" cy="5559425"/>
        </p:xfrm>
        <a:graphic>
          <a:graphicData uri="http://schemas.openxmlformats.org/presentationml/2006/ole">
            <mc:AlternateContent xmlns:mc="http://schemas.openxmlformats.org/markup-compatibility/2006">
              <mc:Choice xmlns:v="urn:schemas-microsoft-com:vml" Requires="v">
                <p:oleObj spid="_x0000_s27733" name="Worksheet" r:id="rId4" imgW="8543982" imgH="8563009" progId="Excel.Sheet.12">
                  <p:embed/>
                </p:oleObj>
              </mc:Choice>
              <mc:Fallback>
                <p:oleObj name="Worksheet" r:id="rId4" imgW="8543982" imgH="8563009" progId="Excel.Sheet.12">
                  <p:embed/>
                  <p:pic>
                    <p:nvPicPr>
                      <p:cNvPr id="9" name="Objeto 8">
                        <a:extLst>
                          <a:ext uri="{FF2B5EF4-FFF2-40B4-BE49-F238E27FC236}">
                            <a16:creationId xmlns:a16="http://schemas.microsoft.com/office/drawing/2014/main" id="{5F7FB390-E010-4C76-A0AF-05EFA15FBF49}"/>
                          </a:ext>
                        </a:extLst>
                      </p:cNvPr>
                      <p:cNvPicPr>
                        <a:picLocks noChangeAspect="1" noChangeArrowheads="1"/>
                      </p:cNvPicPr>
                      <p:nvPr/>
                    </p:nvPicPr>
                    <p:blipFill>
                      <a:blip r:embed="rId5"/>
                      <a:srcRect/>
                      <a:stretch>
                        <a:fillRect/>
                      </a:stretch>
                    </p:blipFill>
                    <p:spPr bwMode="auto">
                      <a:xfrm>
                        <a:off x="1543050" y="919163"/>
                        <a:ext cx="6089650" cy="5559425"/>
                      </a:xfrm>
                      <a:prstGeom prst="rect">
                        <a:avLst/>
                      </a:prstGeom>
                      <a:noFill/>
                      <a:ln>
                        <a:noFill/>
                      </a:ln>
                      <a:extLst/>
                    </p:spPr>
                  </p:pic>
                </p:oleObj>
              </mc:Fallback>
            </mc:AlternateContent>
          </a:graphicData>
        </a:graphic>
      </p:graphicFrame>
    </p:spTree>
    <p:extLst>
      <p:ext uri="{BB962C8B-B14F-4D97-AF65-F5344CB8AC3E}">
        <p14:creationId xmlns:p14="http://schemas.microsoft.com/office/powerpoint/2010/main" val="1467164441"/>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a:extLst>
              <a:ext uri="{FF2B5EF4-FFF2-40B4-BE49-F238E27FC236}">
                <a16:creationId xmlns:a16="http://schemas.microsoft.com/office/drawing/2014/main" id="{890DCE84-68B1-43A2-8768-5FEAA3D3E25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61" y="0"/>
            <a:ext cx="9142477" cy="6858000"/>
          </a:xfrm>
          <a:prstGeom prst="rect">
            <a:avLst/>
          </a:prstGeom>
        </p:spPr>
      </p:pic>
      <p:sp>
        <p:nvSpPr>
          <p:cNvPr id="4" name="Rectángulo 3">
            <a:extLst>
              <a:ext uri="{FF2B5EF4-FFF2-40B4-BE49-F238E27FC236}">
                <a16:creationId xmlns:a16="http://schemas.microsoft.com/office/drawing/2014/main" id="{0E77FAFE-909A-8246-95CB-E1AAC3C16B80}"/>
              </a:ext>
            </a:extLst>
          </p:cNvPr>
          <p:cNvSpPr/>
          <p:nvPr/>
        </p:nvSpPr>
        <p:spPr>
          <a:xfrm>
            <a:off x="0" y="2736502"/>
            <a:ext cx="9144000" cy="1200329"/>
          </a:xfrm>
          <a:prstGeom prst="rect">
            <a:avLst/>
          </a:prstGeom>
          <a:ln>
            <a:noFill/>
          </a:ln>
        </p:spPr>
        <p:txBody>
          <a:bodyPr wrap="square">
            <a:spAutoFit/>
          </a:bodyPr>
          <a:lstStyle/>
          <a:p>
            <a:pPr marL="514350" indent="-514350" algn="ctr">
              <a:lnSpc>
                <a:spcPct val="100000"/>
              </a:lnSpc>
              <a:spcBef>
                <a:spcPct val="0"/>
              </a:spcBef>
              <a:buFont typeface="+mj-lt"/>
              <a:buAutoNum type="romanUcPeriod" startAt="3"/>
            </a:pPr>
            <a:r>
              <a:rPr lang="es-SV" altLang="es-SV" sz="2400" b="1" dirty="0">
                <a:solidFill>
                  <a:srgbClr val="111E60"/>
                </a:solidFill>
                <a:latin typeface="Bembo Std" panose="02020605060306020A03" pitchFamily="18" charset="0"/>
                <a:cs typeface="Arial" panose="020B0604020202020204" pitchFamily="34" charset="0"/>
              </a:rPr>
              <a:t>Ejecución Presupuestaria</a:t>
            </a:r>
          </a:p>
          <a:p>
            <a:pPr algn="ctr">
              <a:lnSpc>
                <a:spcPct val="100000"/>
              </a:lnSpc>
              <a:spcBef>
                <a:spcPct val="0"/>
              </a:spcBef>
            </a:pPr>
            <a:r>
              <a:rPr lang="es-ES" altLang="es-SV" sz="2400" b="1" dirty="0">
                <a:solidFill>
                  <a:srgbClr val="111E60"/>
                </a:solidFill>
                <a:latin typeface="Bembo Std" panose="02020605060306020A03" pitchFamily="18" charset="0"/>
                <a:cs typeface="Arial" panose="020B0604020202020204" pitchFamily="34" charset="0"/>
              </a:rPr>
              <a:t>GOES</a:t>
            </a:r>
            <a:endParaRPr lang="es-SV" altLang="es-SV" sz="2400" b="1" dirty="0">
              <a:solidFill>
                <a:srgbClr val="111E60"/>
              </a:solidFill>
              <a:latin typeface="Bembo Std" panose="02020605060306020A03" pitchFamily="18" charset="0"/>
              <a:cs typeface="Arial" panose="020B0604020202020204" pitchFamily="34" charset="0"/>
            </a:endParaRPr>
          </a:p>
          <a:p>
            <a:pPr algn="ctr">
              <a:lnSpc>
                <a:spcPct val="100000"/>
              </a:lnSpc>
              <a:spcBef>
                <a:spcPct val="0"/>
              </a:spcBef>
              <a:buFontTx/>
              <a:buNone/>
            </a:pPr>
            <a:endParaRPr lang="es-SV" altLang="es-SV" sz="2400" dirty="0">
              <a:solidFill>
                <a:srgbClr val="313945"/>
              </a:solidFill>
              <a:latin typeface="Bembo Std" panose="02020605060306020A03" pitchFamily="18" charset="0"/>
              <a:cs typeface="Arial" panose="020B0604020202020204" pitchFamily="34" charset="0"/>
            </a:endParaRPr>
          </a:p>
        </p:txBody>
      </p:sp>
      <p:sp>
        <p:nvSpPr>
          <p:cNvPr id="5" name="Rectángulo 5">
            <a:extLst>
              <a:ext uri="{FF2B5EF4-FFF2-40B4-BE49-F238E27FC236}">
                <a16:creationId xmlns:a16="http://schemas.microsoft.com/office/drawing/2014/main" id="{5AC0B00D-B9FC-41B0-9DFB-CE1BC3978359}"/>
              </a:ext>
            </a:extLst>
          </p:cNvPr>
          <p:cNvSpPr>
            <a:spLocks noChangeArrowheads="1"/>
          </p:cNvSpPr>
          <p:nvPr/>
        </p:nvSpPr>
        <p:spPr bwMode="auto">
          <a:xfrm>
            <a:off x="9525" y="4879975"/>
            <a:ext cx="9144000" cy="172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eaLnBrk="1" hangingPunct="1">
              <a:lnSpc>
                <a:spcPct val="100000"/>
              </a:lnSpc>
              <a:spcBef>
                <a:spcPct val="0"/>
              </a:spcBef>
              <a:buFontTx/>
              <a:buNone/>
            </a:pPr>
            <a:endParaRPr lang="es-SV" altLang="es-SV" sz="1800" b="1" dirty="0">
              <a:latin typeface="Bembo Std"/>
              <a:cs typeface="Arial" panose="020B0604020202020204" pitchFamily="34" charset="0"/>
            </a:endParaRPr>
          </a:p>
          <a:p>
            <a:pPr eaLnBrk="1" hangingPunct="1">
              <a:lnSpc>
                <a:spcPct val="100000"/>
              </a:lnSpc>
              <a:spcBef>
                <a:spcPct val="0"/>
              </a:spcBef>
              <a:buFontTx/>
              <a:buNone/>
            </a:pPr>
            <a:endParaRPr lang="es-SV" altLang="es-SV" sz="1800" dirty="0">
              <a:latin typeface="Bembo Std"/>
              <a:cs typeface="Arial" panose="020B0604020202020204" pitchFamily="34" charset="0"/>
            </a:endParaRPr>
          </a:p>
          <a:p>
            <a:pPr eaLnBrk="1" hangingPunct="1">
              <a:lnSpc>
                <a:spcPct val="100000"/>
              </a:lnSpc>
              <a:spcBef>
                <a:spcPct val="0"/>
              </a:spcBef>
              <a:buFontTx/>
              <a:buNone/>
            </a:pPr>
            <a:r>
              <a:rPr lang="es-SV" altLang="es-SV" sz="1400" dirty="0">
                <a:latin typeface="Bembo Std"/>
                <a:cs typeface="Arial" panose="020B0604020202020204" pitchFamily="34" charset="0"/>
              </a:rPr>
              <a:t>Nota:</a:t>
            </a:r>
          </a:p>
          <a:p>
            <a:pPr eaLnBrk="1" hangingPunct="1">
              <a:lnSpc>
                <a:spcPct val="100000"/>
              </a:lnSpc>
              <a:spcBef>
                <a:spcPct val="0"/>
              </a:spcBef>
              <a:buFontTx/>
              <a:buNone/>
            </a:pPr>
            <a:endParaRPr lang="es-SV" altLang="es-SV" sz="1400" dirty="0">
              <a:latin typeface="Bembo Std"/>
              <a:cs typeface="Arial" panose="020B0604020202020204" pitchFamily="34" charset="0"/>
            </a:endParaRPr>
          </a:p>
          <a:p>
            <a:pPr eaLnBrk="1" hangingPunct="1">
              <a:lnSpc>
                <a:spcPct val="100000"/>
              </a:lnSpc>
              <a:spcBef>
                <a:spcPct val="0"/>
              </a:spcBef>
              <a:buFontTx/>
              <a:buNone/>
            </a:pPr>
            <a:r>
              <a:rPr lang="es-SV" altLang="es-SV" sz="1400" dirty="0">
                <a:latin typeface="Bembo Std"/>
                <a:cs typeface="Arial" panose="020B0604020202020204" pitchFamily="34" charset="0"/>
              </a:rPr>
              <a:t>Las cifras fiscales con el criterio devengado se registran independientemente de la percepción en efectivo del pago de las obligaciones adquiridas.</a:t>
            </a:r>
          </a:p>
          <a:p>
            <a:pPr eaLnBrk="1" hangingPunct="1">
              <a:lnSpc>
                <a:spcPct val="100000"/>
              </a:lnSpc>
              <a:spcBef>
                <a:spcPct val="0"/>
              </a:spcBef>
              <a:buFontTx/>
              <a:buNone/>
            </a:pPr>
            <a:endParaRPr lang="es-SV" altLang="es-SV" sz="1400" dirty="0">
              <a:latin typeface="Bembo Std"/>
              <a:cs typeface="Arial" panose="020B0604020202020204" pitchFamily="34" charset="0"/>
            </a:endParaRPr>
          </a:p>
        </p:txBody>
      </p:sp>
    </p:spTree>
    <p:extLst>
      <p:ext uri="{BB962C8B-B14F-4D97-AF65-F5344CB8AC3E}">
        <p14:creationId xmlns:p14="http://schemas.microsoft.com/office/powerpoint/2010/main" val="2802858870"/>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a:extLst>
              <a:ext uri="{FF2B5EF4-FFF2-40B4-BE49-F238E27FC236}">
                <a16:creationId xmlns:a16="http://schemas.microsoft.com/office/drawing/2014/main" id="{890DCE84-68B1-43A2-8768-5FEAA3D3E25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61" y="0"/>
            <a:ext cx="9142477" cy="6858000"/>
          </a:xfrm>
          <a:prstGeom prst="rect">
            <a:avLst/>
          </a:prstGeom>
        </p:spPr>
      </p:pic>
      <p:sp>
        <p:nvSpPr>
          <p:cNvPr id="5" name="Rectángulo 4">
            <a:extLst>
              <a:ext uri="{FF2B5EF4-FFF2-40B4-BE49-F238E27FC236}">
                <a16:creationId xmlns:a16="http://schemas.microsoft.com/office/drawing/2014/main" id="{02A7EB63-A8CC-9248-851E-BD12DCE8E9EC}"/>
              </a:ext>
            </a:extLst>
          </p:cNvPr>
          <p:cNvSpPr/>
          <p:nvPr/>
        </p:nvSpPr>
        <p:spPr>
          <a:xfrm>
            <a:off x="0" y="301622"/>
            <a:ext cx="9144000" cy="584775"/>
          </a:xfrm>
          <a:prstGeom prst="rect">
            <a:avLst/>
          </a:prstGeom>
        </p:spPr>
        <p:txBody>
          <a:bodyPr wrap="square">
            <a:spAutoFit/>
          </a:bodyPr>
          <a:lstStyle/>
          <a:p>
            <a:pPr algn="ctr">
              <a:lnSpc>
                <a:spcPct val="100000"/>
              </a:lnSpc>
              <a:spcBef>
                <a:spcPct val="0"/>
              </a:spcBef>
              <a:buFontTx/>
              <a:buNone/>
            </a:pPr>
            <a:r>
              <a:rPr lang="es-ES" altLang="es-SV" dirty="0">
                <a:solidFill>
                  <a:srgbClr val="111E60"/>
                </a:solidFill>
                <a:latin typeface="Museo Sans 900" panose="02000000000000000000" pitchFamily="2" charset="77"/>
                <a:cs typeface="Arial" panose="020B0604020202020204" pitchFamily="34" charset="0"/>
              </a:rPr>
              <a:t>Gasto Público por Áreas de Gestión, Gobierno Central, 2017 – 2022</a:t>
            </a:r>
          </a:p>
          <a:p>
            <a:pPr algn="ctr">
              <a:lnSpc>
                <a:spcPct val="100000"/>
              </a:lnSpc>
              <a:spcBef>
                <a:spcPct val="0"/>
              </a:spcBef>
              <a:buFontTx/>
              <a:buNone/>
            </a:pPr>
            <a:r>
              <a:rPr lang="es-ES" altLang="es-SV" sz="1400" dirty="0">
                <a:solidFill>
                  <a:srgbClr val="111E60"/>
                </a:solidFill>
                <a:latin typeface="Museo Sans 900" panose="02000000000000000000" pitchFamily="2" charset="77"/>
                <a:cs typeface="Arial" panose="020B0604020202020204" pitchFamily="34" charset="0"/>
              </a:rPr>
              <a:t>En millones US$</a:t>
            </a:r>
          </a:p>
        </p:txBody>
      </p:sp>
      <p:cxnSp>
        <p:nvCxnSpPr>
          <p:cNvPr id="7" name="Conector recto 6">
            <a:extLst>
              <a:ext uri="{FF2B5EF4-FFF2-40B4-BE49-F238E27FC236}">
                <a16:creationId xmlns:a16="http://schemas.microsoft.com/office/drawing/2014/main" id="{5D675D84-A9E4-B14A-AE1E-BBDE406FFF35}"/>
              </a:ext>
            </a:extLst>
          </p:cNvPr>
          <p:cNvCxnSpPr>
            <a:cxnSpLocks/>
          </p:cNvCxnSpPr>
          <p:nvPr/>
        </p:nvCxnSpPr>
        <p:spPr>
          <a:xfrm>
            <a:off x="1766236" y="886398"/>
            <a:ext cx="5611528" cy="0"/>
          </a:xfrm>
          <a:prstGeom prst="line">
            <a:avLst/>
          </a:prstGeom>
          <a:ln>
            <a:solidFill>
              <a:srgbClr val="111E60"/>
            </a:solidFill>
          </a:ln>
        </p:spPr>
        <p:style>
          <a:lnRef idx="1">
            <a:schemeClr val="accent1"/>
          </a:lnRef>
          <a:fillRef idx="0">
            <a:schemeClr val="accent1"/>
          </a:fillRef>
          <a:effectRef idx="0">
            <a:schemeClr val="accent1"/>
          </a:effectRef>
          <a:fontRef idx="minor">
            <a:schemeClr val="tx1"/>
          </a:fontRef>
        </p:style>
      </p:cxnSp>
      <p:sp>
        <p:nvSpPr>
          <p:cNvPr id="8" name="Marcador de número de diapositiva 1">
            <a:extLst>
              <a:ext uri="{FF2B5EF4-FFF2-40B4-BE49-F238E27FC236}">
                <a16:creationId xmlns:a16="http://schemas.microsoft.com/office/drawing/2014/main" id="{EC31705E-DC52-F741-A512-8B592F15D333}"/>
              </a:ext>
            </a:extLst>
          </p:cNvPr>
          <p:cNvSpPr>
            <a:spLocks noGrp="1"/>
          </p:cNvSpPr>
          <p:nvPr>
            <p:ph type="sldNum" sz="quarter" idx="12"/>
          </p:nvPr>
        </p:nvSpPr>
        <p:spPr>
          <a:xfrm>
            <a:off x="4380886" y="6313997"/>
            <a:ext cx="382229" cy="365125"/>
          </a:xfrm>
        </p:spPr>
        <p:txBody>
          <a:bodyPr/>
          <a:lstStyle/>
          <a:p>
            <a:fld id="{66E27207-3E83-1943-8402-EB2215809602}" type="slidenum">
              <a:rPr lang="es-SV" sz="1050" smtClean="0">
                <a:solidFill>
                  <a:srgbClr val="111E60"/>
                </a:solidFill>
                <a:latin typeface="Museo Sans 500" panose="02000000000000000000" pitchFamily="2" charset="77"/>
              </a:rPr>
              <a:t>45</a:t>
            </a:fld>
            <a:endParaRPr lang="es-SV" sz="1050" dirty="0">
              <a:solidFill>
                <a:srgbClr val="111E60"/>
              </a:solidFill>
              <a:latin typeface="Museo Sans 500" panose="02000000000000000000" pitchFamily="2" charset="77"/>
            </a:endParaRPr>
          </a:p>
        </p:txBody>
      </p:sp>
      <p:graphicFrame>
        <p:nvGraphicFramePr>
          <p:cNvPr id="10" name="Objeto 8">
            <a:extLst>
              <a:ext uri="{FF2B5EF4-FFF2-40B4-BE49-F238E27FC236}">
                <a16:creationId xmlns:a16="http://schemas.microsoft.com/office/drawing/2014/main" id="{AA522551-6340-403C-8DC6-8830670DBE6B}"/>
              </a:ext>
            </a:extLst>
          </p:cNvPr>
          <p:cNvGraphicFramePr>
            <a:graphicFrameLocks noChangeAspect="1"/>
          </p:cNvGraphicFramePr>
          <p:nvPr>
            <p:extLst>
              <p:ext uri="{D42A27DB-BD31-4B8C-83A1-F6EECF244321}">
                <p14:modId xmlns:p14="http://schemas.microsoft.com/office/powerpoint/2010/main" val="2036169348"/>
              </p:ext>
            </p:extLst>
          </p:nvPr>
        </p:nvGraphicFramePr>
        <p:xfrm>
          <a:off x="601663" y="1185863"/>
          <a:ext cx="7913687" cy="2636837"/>
        </p:xfrm>
        <a:graphic>
          <a:graphicData uri="http://schemas.openxmlformats.org/presentationml/2006/ole">
            <mc:AlternateContent xmlns:mc="http://schemas.openxmlformats.org/markup-compatibility/2006">
              <mc:Choice xmlns:v="urn:schemas-microsoft-com:vml" Requires="v">
                <p:oleObj spid="_x0000_s29782" name="Worksheet" r:id="rId4" imgW="7867510" imgH="2619511" progId="Excel.Sheet.12">
                  <p:embed/>
                </p:oleObj>
              </mc:Choice>
              <mc:Fallback>
                <p:oleObj name="Worksheet" r:id="rId4" imgW="7867510" imgH="2619511" progId="Excel.Sheet.12">
                  <p:embed/>
                  <p:pic>
                    <p:nvPicPr>
                      <p:cNvPr id="49158" name="Objeto 8">
                        <a:extLst>
                          <a:ext uri="{FF2B5EF4-FFF2-40B4-BE49-F238E27FC236}">
                            <a16:creationId xmlns:a16="http://schemas.microsoft.com/office/drawing/2014/main" id="{33E08CA2-DF23-4C4B-BFFD-839EE06514EA}"/>
                          </a:ext>
                        </a:extLst>
                      </p:cNvPr>
                      <p:cNvPicPr>
                        <a:picLocks noChangeAspect="1" noChangeArrowheads="1"/>
                      </p:cNvPicPr>
                      <p:nvPr/>
                    </p:nvPicPr>
                    <p:blipFill>
                      <a:blip r:embed="rId5"/>
                      <a:srcRect/>
                      <a:stretch>
                        <a:fillRect/>
                      </a:stretch>
                    </p:blipFill>
                    <p:spPr bwMode="auto">
                      <a:xfrm>
                        <a:off x="601663" y="1185863"/>
                        <a:ext cx="7913687" cy="2636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9" name="CuadroTexto 8">
            <a:extLst>
              <a:ext uri="{FF2B5EF4-FFF2-40B4-BE49-F238E27FC236}">
                <a16:creationId xmlns:a16="http://schemas.microsoft.com/office/drawing/2014/main" id="{C2DC3A7E-9328-4004-9F81-EBD68BA0D8E2}"/>
              </a:ext>
            </a:extLst>
          </p:cNvPr>
          <p:cNvSpPr txBox="1">
            <a:spLocks noChangeArrowheads="1"/>
          </p:cNvSpPr>
          <p:nvPr/>
        </p:nvSpPr>
        <p:spPr bwMode="auto">
          <a:xfrm>
            <a:off x="337599" y="5740605"/>
            <a:ext cx="8335452"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just">
              <a:lnSpc>
                <a:spcPct val="100000"/>
              </a:lnSpc>
              <a:spcBef>
                <a:spcPct val="0"/>
              </a:spcBef>
              <a:buNone/>
            </a:pPr>
            <a:r>
              <a:rPr lang="es-SV" altLang="es-SV" sz="1000" b="1" dirty="0">
                <a:latin typeface="Museo Sans 100" panose="02000000000000000000" pitchFamily="50" charset="0"/>
                <a:cs typeface="Arial" panose="020B0604020202020204" pitchFamily="34" charset="0"/>
              </a:rPr>
              <a:t>Fuente</a:t>
            </a:r>
            <a:r>
              <a:rPr lang="es-SV" altLang="es-SV" sz="1000" dirty="0">
                <a:latin typeface="Museo Sans 100" panose="02000000000000000000" pitchFamily="50" charset="0"/>
                <a:cs typeface="Arial" panose="020B0604020202020204" pitchFamily="34" charset="0"/>
              </a:rPr>
              <a:t>: </a:t>
            </a:r>
            <a:r>
              <a:rPr lang="es-ES" altLang="es-SV" sz="1000" dirty="0">
                <a:latin typeface="Museo Sans 100" panose="02000000000000000000" pitchFamily="50" charset="0"/>
                <a:cs typeface="Arial" panose="020B0604020202020204" pitchFamily="34" charset="0"/>
              </a:rPr>
              <a:t>Informe de Gestión Financiera del Estado años 2017-2022, emitido por la Dirección General de Contabilidad Gubernamental.</a:t>
            </a:r>
            <a:endParaRPr lang="es-SV" altLang="es-SV" sz="1000" dirty="0">
              <a:latin typeface="Museo Sans 100" panose="02000000000000000000" pitchFamily="50" charset="0"/>
              <a:cs typeface="Arial" panose="020B0604020202020204" pitchFamily="34" charset="0"/>
            </a:endParaRPr>
          </a:p>
        </p:txBody>
      </p:sp>
    </p:spTree>
    <p:extLst>
      <p:ext uri="{BB962C8B-B14F-4D97-AF65-F5344CB8AC3E}">
        <p14:creationId xmlns:p14="http://schemas.microsoft.com/office/powerpoint/2010/main" val="4261552685"/>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a:extLst>
              <a:ext uri="{FF2B5EF4-FFF2-40B4-BE49-F238E27FC236}">
                <a16:creationId xmlns:a16="http://schemas.microsoft.com/office/drawing/2014/main" id="{890DCE84-68B1-43A2-8768-5FEAA3D3E25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61" y="0"/>
            <a:ext cx="9142477" cy="6858000"/>
          </a:xfrm>
          <a:prstGeom prst="rect">
            <a:avLst/>
          </a:prstGeom>
        </p:spPr>
      </p:pic>
      <p:sp>
        <p:nvSpPr>
          <p:cNvPr id="5" name="Rectángulo 4">
            <a:extLst>
              <a:ext uri="{FF2B5EF4-FFF2-40B4-BE49-F238E27FC236}">
                <a16:creationId xmlns:a16="http://schemas.microsoft.com/office/drawing/2014/main" id="{02A7EB63-A8CC-9248-851E-BD12DCE8E9EC}"/>
              </a:ext>
            </a:extLst>
          </p:cNvPr>
          <p:cNvSpPr/>
          <p:nvPr/>
        </p:nvSpPr>
        <p:spPr>
          <a:xfrm>
            <a:off x="0" y="301622"/>
            <a:ext cx="9144000" cy="584775"/>
          </a:xfrm>
          <a:prstGeom prst="rect">
            <a:avLst/>
          </a:prstGeom>
        </p:spPr>
        <p:txBody>
          <a:bodyPr wrap="square">
            <a:spAutoFit/>
          </a:bodyPr>
          <a:lstStyle/>
          <a:p>
            <a:pPr algn="ctr">
              <a:lnSpc>
                <a:spcPct val="100000"/>
              </a:lnSpc>
              <a:spcBef>
                <a:spcPct val="0"/>
              </a:spcBef>
              <a:buFontTx/>
              <a:buNone/>
            </a:pPr>
            <a:r>
              <a:rPr lang="es-ES" altLang="es-SV" dirty="0">
                <a:solidFill>
                  <a:srgbClr val="111E60"/>
                </a:solidFill>
                <a:latin typeface="Museo Sans 900" panose="02000000000000000000" pitchFamily="2" charset="77"/>
                <a:cs typeface="Arial" panose="020B0604020202020204" pitchFamily="34" charset="0"/>
              </a:rPr>
              <a:t>Gasto Público por Áreas de Gestión, Gobierno Central, 2017 – 2022</a:t>
            </a:r>
          </a:p>
          <a:p>
            <a:pPr algn="ctr">
              <a:lnSpc>
                <a:spcPct val="100000"/>
              </a:lnSpc>
              <a:spcBef>
                <a:spcPct val="0"/>
              </a:spcBef>
              <a:buFontTx/>
              <a:buNone/>
            </a:pPr>
            <a:r>
              <a:rPr lang="es-ES" altLang="es-SV" sz="1400" dirty="0">
                <a:solidFill>
                  <a:srgbClr val="111E60"/>
                </a:solidFill>
                <a:latin typeface="Museo Sans 900" panose="02000000000000000000" pitchFamily="2" charset="77"/>
                <a:cs typeface="Arial" panose="020B0604020202020204" pitchFamily="34" charset="0"/>
              </a:rPr>
              <a:t>En millones US$</a:t>
            </a:r>
          </a:p>
        </p:txBody>
      </p:sp>
      <p:cxnSp>
        <p:nvCxnSpPr>
          <p:cNvPr id="7" name="Conector recto 6">
            <a:extLst>
              <a:ext uri="{FF2B5EF4-FFF2-40B4-BE49-F238E27FC236}">
                <a16:creationId xmlns:a16="http://schemas.microsoft.com/office/drawing/2014/main" id="{5D675D84-A9E4-B14A-AE1E-BBDE406FFF35}"/>
              </a:ext>
            </a:extLst>
          </p:cNvPr>
          <p:cNvCxnSpPr>
            <a:cxnSpLocks/>
          </p:cNvCxnSpPr>
          <p:nvPr/>
        </p:nvCxnSpPr>
        <p:spPr>
          <a:xfrm>
            <a:off x="1766236" y="886398"/>
            <a:ext cx="5611528" cy="0"/>
          </a:xfrm>
          <a:prstGeom prst="line">
            <a:avLst/>
          </a:prstGeom>
          <a:ln>
            <a:solidFill>
              <a:srgbClr val="111E60"/>
            </a:solidFill>
          </a:ln>
        </p:spPr>
        <p:style>
          <a:lnRef idx="1">
            <a:schemeClr val="accent1"/>
          </a:lnRef>
          <a:fillRef idx="0">
            <a:schemeClr val="accent1"/>
          </a:fillRef>
          <a:effectRef idx="0">
            <a:schemeClr val="accent1"/>
          </a:effectRef>
          <a:fontRef idx="minor">
            <a:schemeClr val="tx1"/>
          </a:fontRef>
        </p:style>
      </p:cxnSp>
      <p:sp>
        <p:nvSpPr>
          <p:cNvPr id="8" name="Marcador de número de diapositiva 1">
            <a:extLst>
              <a:ext uri="{FF2B5EF4-FFF2-40B4-BE49-F238E27FC236}">
                <a16:creationId xmlns:a16="http://schemas.microsoft.com/office/drawing/2014/main" id="{EC31705E-DC52-F741-A512-8B592F15D333}"/>
              </a:ext>
            </a:extLst>
          </p:cNvPr>
          <p:cNvSpPr>
            <a:spLocks noGrp="1"/>
          </p:cNvSpPr>
          <p:nvPr>
            <p:ph type="sldNum" sz="quarter" idx="12"/>
          </p:nvPr>
        </p:nvSpPr>
        <p:spPr>
          <a:xfrm>
            <a:off x="4380886" y="6313997"/>
            <a:ext cx="382229" cy="365125"/>
          </a:xfrm>
        </p:spPr>
        <p:txBody>
          <a:bodyPr/>
          <a:lstStyle/>
          <a:p>
            <a:fld id="{66E27207-3E83-1943-8402-EB2215809602}" type="slidenum">
              <a:rPr lang="es-SV" sz="1050" smtClean="0">
                <a:solidFill>
                  <a:srgbClr val="111E60"/>
                </a:solidFill>
                <a:latin typeface="Museo Sans 500" panose="02000000000000000000" pitchFamily="2" charset="77"/>
              </a:rPr>
              <a:t>46</a:t>
            </a:fld>
            <a:endParaRPr lang="es-SV" sz="1050" dirty="0">
              <a:solidFill>
                <a:srgbClr val="111E60"/>
              </a:solidFill>
              <a:latin typeface="Museo Sans 500" panose="02000000000000000000" pitchFamily="2" charset="77"/>
            </a:endParaRPr>
          </a:p>
        </p:txBody>
      </p:sp>
      <p:graphicFrame>
        <p:nvGraphicFramePr>
          <p:cNvPr id="9" name="Marcador de contenido 8">
            <a:extLst>
              <a:ext uri="{FF2B5EF4-FFF2-40B4-BE49-F238E27FC236}">
                <a16:creationId xmlns:a16="http://schemas.microsoft.com/office/drawing/2014/main" id="{863A4EDF-6689-4AF1-9780-76959B50F5B0}"/>
              </a:ext>
            </a:extLst>
          </p:cNvPr>
          <p:cNvGraphicFramePr>
            <a:graphicFrameLocks/>
          </p:cNvGraphicFramePr>
          <p:nvPr>
            <p:extLst>
              <p:ext uri="{D42A27DB-BD31-4B8C-83A1-F6EECF244321}">
                <p14:modId xmlns:p14="http://schemas.microsoft.com/office/powerpoint/2010/main" val="3303729471"/>
              </p:ext>
            </p:extLst>
          </p:nvPr>
        </p:nvGraphicFramePr>
        <p:xfrm>
          <a:off x="721453" y="986933"/>
          <a:ext cx="7726261" cy="4520512"/>
        </p:xfrm>
        <a:graphic>
          <a:graphicData uri="http://schemas.openxmlformats.org/drawingml/2006/chart">
            <c:chart xmlns:c="http://schemas.openxmlformats.org/drawingml/2006/chart" xmlns:r="http://schemas.openxmlformats.org/officeDocument/2006/relationships" r:id="rId3"/>
          </a:graphicData>
        </a:graphic>
      </p:graphicFrame>
      <p:sp>
        <p:nvSpPr>
          <p:cNvPr id="10" name="CuadroTexto 9">
            <a:extLst>
              <a:ext uri="{FF2B5EF4-FFF2-40B4-BE49-F238E27FC236}">
                <a16:creationId xmlns:a16="http://schemas.microsoft.com/office/drawing/2014/main" id="{F797C919-BB37-4DAB-9A68-0EB4607A3091}"/>
              </a:ext>
            </a:extLst>
          </p:cNvPr>
          <p:cNvSpPr txBox="1">
            <a:spLocks noChangeArrowheads="1"/>
          </p:cNvSpPr>
          <p:nvPr/>
        </p:nvSpPr>
        <p:spPr bwMode="auto">
          <a:xfrm>
            <a:off x="337599" y="5866440"/>
            <a:ext cx="8335452"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just">
              <a:lnSpc>
                <a:spcPct val="100000"/>
              </a:lnSpc>
              <a:spcBef>
                <a:spcPct val="0"/>
              </a:spcBef>
              <a:buNone/>
            </a:pPr>
            <a:r>
              <a:rPr lang="es-SV" altLang="es-SV" sz="1000" b="1" dirty="0">
                <a:latin typeface="Museo Sans 100" panose="02000000000000000000" pitchFamily="50" charset="0"/>
                <a:cs typeface="Arial" panose="020B0604020202020204" pitchFamily="34" charset="0"/>
              </a:rPr>
              <a:t>Fuente</a:t>
            </a:r>
            <a:r>
              <a:rPr lang="es-SV" altLang="es-SV" sz="1000" dirty="0">
                <a:latin typeface="Museo Sans 100" panose="02000000000000000000" pitchFamily="50" charset="0"/>
                <a:cs typeface="Arial" panose="020B0604020202020204" pitchFamily="34" charset="0"/>
              </a:rPr>
              <a:t>: </a:t>
            </a:r>
            <a:r>
              <a:rPr lang="es-ES" altLang="es-SV" sz="1000" dirty="0">
                <a:latin typeface="Museo Sans 100" panose="02000000000000000000" pitchFamily="50" charset="0"/>
                <a:cs typeface="Arial" panose="020B0604020202020204" pitchFamily="34" charset="0"/>
              </a:rPr>
              <a:t>Informe de Gestión Financiera del Estado años 2017-2022, emitido por la Dirección General de Contabilidad Gubernamental.</a:t>
            </a:r>
            <a:endParaRPr lang="es-SV" altLang="es-SV" sz="1000" dirty="0">
              <a:latin typeface="Museo Sans 100" panose="02000000000000000000" pitchFamily="50" charset="0"/>
              <a:cs typeface="Arial" panose="020B0604020202020204" pitchFamily="34" charset="0"/>
            </a:endParaRPr>
          </a:p>
        </p:txBody>
      </p:sp>
    </p:spTree>
    <p:extLst>
      <p:ext uri="{BB962C8B-B14F-4D97-AF65-F5344CB8AC3E}">
        <p14:creationId xmlns:p14="http://schemas.microsoft.com/office/powerpoint/2010/main" val="3613843581"/>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a:extLst>
              <a:ext uri="{FF2B5EF4-FFF2-40B4-BE49-F238E27FC236}">
                <a16:creationId xmlns:a16="http://schemas.microsoft.com/office/drawing/2014/main" id="{890DCE84-68B1-43A2-8768-5FEAA3D3E25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61" y="0"/>
            <a:ext cx="9142477" cy="6858000"/>
          </a:xfrm>
          <a:prstGeom prst="rect">
            <a:avLst/>
          </a:prstGeom>
        </p:spPr>
      </p:pic>
      <p:sp>
        <p:nvSpPr>
          <p:cNvPr id="5" name="Rectángulo 4">
            <a:extLst>
              <a:ext uri="{FF2B5EF4-FFF2-40B4-BE49-F238E27FC236}">
                <a16:creationId xmlns:a16="http://schemas.microsoft.com/office/drawing/2014/main" id="{02A7EB63-A8CC-9248-851E-BD12DCE8E9EC}"/>
              </a:ext>
            </a:extLst>
          </p:cNvPr>
          <p:cNvSpPr/>
          <p:nvPr/>
        </p:nvSpPr>
        <p:spPr>
          <a:xfrm>
            <a:off x="0" y="301622"/>
            <a:ext cx="9144000" cy="584775"/>
          </a:xfrm>
          <a:prstGeom prst="rect">
            <a:avLst/>
          </a:prstGeom>
        </p:spPr>
        <p:txBody>
          <a:bodyPr wrap="square">
            <a:spAutoFit/>
          </a:bodyPr>
          <a:lstStyle/>
          <a:p>
            <a:pPr algn="ctr">
              <a:lnSpc>
                <a:spcPct val="100000"/>
              </a:lnSpc>
              <a:spcBef>
                <a:spcPct val="0"/>
              </a:spcBef>
              <a:buFontTx/>
              <a:buNone/>
            </a:pPr>
            <a:r>
              <a:rPr lang="es-ES" altLang="es-SV" dirty="0">
                <a:solidFill>
                  <a:srgbClr val="111E60"/>
                </a:solidFill>
                <a:latin typeface="Museo Sans 900" panose="02000000000000000000" pitchFamily="2" charset="77"/>
                <a:cs typeface="Arial" panose="020B0604020202020204" pitchFamily="34" charset="0"/>
              </a:rPr>
              <a:t>Gasto Público por Áreas de Gestión, Gobierno Central,  a diciembre 2021 – 2022</a:t>
            </a:r>
          </a:p>
          <a:p>
            <a:pPr algn="ctr">
              <a:lnSpc>
                <a:spcPct val="100000"/>
              </a:lnSpc>
              <a:spcBef>
                <a:spcPct val="0"/>
              </a:spcBef>
              <a:buFontTx/>
              <a:buNone/>
            </a:pPr>
            <a:r>
              <a:rPr lang="es-ES" altLang="es-SV" sz="1400" dirty="0">
                <a:solidFill>
                  <a:srgbClr val="111E60"/>
                </a:solidFill>
                <a:latin typeface="Museo Sans 900" panose="02000000000000000000" pitchFamily="2" charset="77"/>
                <a:cs typeface="Arial" panose="020B0604020202020204" pitchFamily="34" charset="0"/>
              </a:rPr>
              <a:t>En millones US$ y porcentajes de ejecución</a:t>
            </a:r>
          </a:p>
        </p:txBody>
      </p:sp>
      <p:cxnSp>
        <p:nvCxnSpPr>
          <p:cNvPr id="7" name="Conector recto 6">
            <a:extLst>
              <a:ext uri="{FF2B5EF4-FFF2-40B4-BE49-F238E27FC236}">
                <a16:creationId xmlns:a16="http://schemas.microsoft.com/office/drawing/2014/main" id="{5D675D84-A9E4-B14A-AE1E-BBDE406FFF35}"/>
              </a:ext>
            </a:extLst>
          </p:cNvPr>
          <p:cNvCxnSpPr>
            <a:cxnSpLocks/>
          </p:cNvCxnSpPr>
          <p:nvPr/>
        </p:nvCxnSpPr>
        <p:spPr>
          <a:xfrm>
            <a:off x="1766236" y="886398"/>
            <a:ext cx="5611528" cy="0"/>
          </a:xfrm>
          <a:prstGeom prst="line">
            <a:avLst/>
          </a:prstGeom>
          <a:ln>
            <a:solidFill>
              <a:srgbClr val="111E60"/>
            </a:solidFill>
          </a:ln>
        </p:spPr>
        <p:style>
          <a:lnRef idx="1">
            <a:schemeClr val="accent1"/>
          </a:lnRef>
          <a:fillRef idx="0">
            <a:schemeClr val="accent1"/>
          </a:fillRef>
          <a:effectRef idx="0">
            <a:schemeClr val="accent1"/>
          </a:effectRef>
          <a:fontRef idx="minor">
            <a:schemeClr val="tx1"/>
          </a:fontRef>
        </p:style>
      </p:cxnSp>
      <p:sp>
        <p:nvSpPr>
          <p:cNvPr id="8" name="Marcador de número de diapositiva 1">
            <a:extLst>
              <a:ext uri="{FF2B5EF4-FFF2-40B4-BE49-F238E27FC236}">
                <a16:creationId xmlns:a16="http://schemas.microsoft.com/office/drawing/2014/main" id="{EC31705E-DC52-F741-A512-8B592F15D333}"/>
              </a:ext>
            </a:extLst>
          </p:cNvPr>
          <p:cNvSpPr>
            <a:spLocks noGrp="1"/>
          </p:cNvSpPr>
          <p:nvPr>
            <p:ph type="sldNum" sz="quarter" idx="12"/>
          </p:nvPr>
        </p:nvSpPr>
        <p:spPr>
          <a:xfrm>
            <a:off x="4380886" y="6313997"/>
            <a:ext cx="382229" cy="365125"/>
          </a:xfrm>
        </p:spPr>
        <p:txBody>
          <a:bodyPr/>
          <a:lstStyle/>
          <a:p>
            <a:fld id="{66E27207-3E83-1943-8402-EB2215809602}" type="slidenum">
              <a:rPr lang="es-SV" sz="1050" smtClean="0">
                <a:solidFill>
                  <a:srgbClr val="111E60"/>
                </a:solidFill>
                <a:latin typeface="Museo Sans 500" panose="02000000000000000000" pitchFamily="2" charset="77"/>
              </a:rPr>
              <a:t>47</a:t>
            </a:fld>
            <a:endParaRPr lang="es-SV" sz="1050" dirty="0">
              <a:solidFill>
                <a:srgbClr val="111E60"/>
              </a:solidFill>
              <a:latin typeface="Museo Sans 500" panose="02000000000000000000" pitchFamily="2" charset="77"/>
            </a:endParaRPr>
          </a:p>
        </p:txBody>
      </p:sp>
      <p:graphicFrame>
        <p:nvGraphicFramePr>
          <p:cNvPr id="10" name="Objeto 6">
            <a:extLst>
              <a:ext uri="{FF2B5EF4-FFF2-40B4-BE49-F238E27FC236}">
                <a16:creationId xmlns:a16="http://schemas.microsoft.com/office/drawing/2014/main" id="{0AEC19F8-7BFD-4D2A-BE47-40A528D1DFD9}"/>
              </a:ext>
            </a:extLst>
          </p:cNvPr>
          <p:cNvGraphicFramePr>
            <a:graphicFrameLocks noChangeAspect="1"/>
          </p:cNvGraphicFramePr>
          <p:nvPr>
            <p:extLst>
              <p:ext uri="{D42A27DB-BD31-4B8C-83A1-F6EECF244321}">
                <p14:modId xmlns:p14="http://schemas.microsoft.com/office/powerpoint/2010/main" val="2081548557"/>
              </p:ext>
            </p:extLst>
          </p:nvPr>
        </p:nvGraphicFramePr>
        <p:xfrm>
          <a:off x="139700" y="1168400"/>
          <a:ext cx="8716963" cy="2446338"/>
        </p:xfrm>
        <a:graphic>
          <a:graphicData uri="http://schemas.openxmlformats.org/presentationml/2006/ole">
            <mc:AlternateContent xmlns:mc="http://schemas.openxmlformats.org/markup-compatibility/2006">
              <mc:Choice xmlns:v="urn:schemas-microsoft-com:vml" Requires="v">
                <p:oleObj spid="_x0000_s30805" name="Worksheet" r:id="rId4" imgW="10687165" imgH="2962411" progId="Excel.Sheet.12">
                  <p:embed/>
                </p:oleObj>
              </mc:Choice>
              <mc:Fallback>
                <p:oleObj name="Worksheet" r:id="rId4" imgW="10687165" imgH="2962411" progId="Excel.Sheet.12">
                  <p:embed/>
                  <p:pic>
                    <p:nvPicPr>
                      <p:cNvPr id="51206" name="Objeto 6">
                        <a:extLst>
                          <a:ext uri="{FF2B5EF4-FFF2-40B4-BE49-F238E27FC236}">
                            <a16:creationId xmlns:a16="http://schemas.microsoft.com/office/drawing/2014/main" id="{7D19453C-8E65-445B-AFC1-DEEF172B37FD}"/>
                          </a:ext>
                        </a:extLst>
                      </p:cNvPr>
                      <p:cNvPicPr>
                        <a:picLocks noChangeAspect="1" noChangeArrowheads="1"/>
                      </p:cNvPicPr>
                      <p:nvPr/>
                    </p:nvPicPr>
                    <p:blipFill>
                      <a:blip r:embed="rId5"/>
                      <a:srcRect/>
                      <a:stretch>
                        <a:fillRect/>
                      </a:stretch>
                    </p:blipFill>
                    <p:spPr bwMode="auto">
                      <a:xfrm>
                        <a:off x="139700" y="1168400"/>
                        <a:ext cx="8716963" cy="2446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9" name="CuadroTexto 8">
            <a:extLst>
              <a:ext uri="{FF2B5EF4-FFF2-40B4-BE49-F238E27FC236}">
                <a16:creationId xmlns:a16="http://schemas.microsoft.com/office/drawing/2014/main" id="{38A0A4F1-C31D-40C7-83EB-27BBA24A1649}"/>
              </a:ext>
            </a:extLst>
          </p:cNvPr>
          <p:cNvSpPr txBox="1">
            <a:spLocks noChangeArrowheads="1"/>
          </p:cNvSpPr>
          <p:nvPr/>
        </p:nvSpPr>
        <p:spPr bwMode="auto">
          <a:xfrm>
            <a:off x="337599" y="5866440"/>
            <a:ext cx="8335452"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just">
              <a:lnSpc>
                <a:spcPct val="100000"/>
              </a:lnSpc>
              <a:spcBef>
                <a:spcPct val="0"/>
              </a:spcBef>
              <a:buNone/>
            </a:pPr>
            <a:r>
              <a:rPr lang="es-SV" altLang="es-SV" sz="1000" b="1" dirty="0">
                <a:latin typeface="Museo Sans 100" panose="02000000000000000000" pitchFamily="50" charset="0"/>
                <a:cs typeface="Arial" panose="020B0604020202020204" pitchFamily="34" charset="0"/>
              </a:rPr>
              <a:t>Fuente</a:t>
            </a:r>
            <a:r>
              <a:rPr lang="es-SV" altLang="es-SV" sz="1000" dirty="0">
                <a:latin typeface="Museo Sans 100" panose="02000000000000000000" pitchFamily="50" charset="0"/>
                <a:cs typeface="Arial" panose="020B0604020202020204" pitchFamily="34" charset="0"/>
              </a:rPr>
              <a:t>: </a:t>
            </a:r>
            <a:r>
              <a:rPr lang="es-ES" altLang="es-SV" sz="1000" dirty="0">
                <a:latin typeface="Museo Sans 100" panose="02000000000000000000" pitchFamily="50" charset="0"/>
                <a:cs typeface="Arial" panose="020B0604020202020204" pitchFamily="34" charset="0"/>
              </a:rPr>
              <a:t> Informe de la Gestión Financiera del Estado, Ejercicios 2021-2022, emitido por la Dirección General de Contabilidad Gubernamental.</a:t>
            </a:r>
            <a:endParaRPr lang="es-SV" altLang="es-SV" sz="1000" dirty="0">
              <a:latin typeface="Museo Sans 100" panose="02000000000000000000" pitchFamily="50" charset="0"/>
              <a:cs typeface="Arial" panose="020B0604020202020204" pitchFamily="34" charset="0"/>
            </a:endParaRPr>
          </a:p>
        </p:txBody>
      </p:sp>
      <p:sp>
        <p:nvSpPr>
          <p:cNvPr id="11" name="CuadroTexto 10">
            <a:extLst>
              <a:ext uri="{FF2B5EF4-FFF2-40B4-BE49-F238E27FC236}">
                <a16:creationId xmlns:a16="http://schemas.microsoft.com/office/drawing/2014/main" id="{66739109-A464-4CCF-80A2-99183BE6670C}"/>
              </a:ext>
            </a:extLst>
          </p:cNvPr>
          <p:cNvSpPr txBox="1">
            <a:spLocks noChangeArrowheads="1"/>
          </p:cNvSpPr>
          <p:nvPr/>
        </p:nvSpPr>
        <p:spPr bwMode="auto">
          <a:xfrm>
            <a:off x="213160" y="3834826"/>
            <a:ext cx="8335452"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just">
              <a:lnSpc>
                <a:spcPct val="100000"/>
              </a:lnSpc>
              <a:spcBef>
                <a:spcPct val="0"/>
              </a:spcBef>
              <a:buNone/>
            </a:pPr>
            <a:r>
              <a:rPr lang="es-ES" altLang="es-SV" sz="1000" dirty="0">
                <a:latin typeface="Museo Sans 100" panose="02000000000000000000" pitchFamily="50" charset="0"/>
                <a:cs typeface="Arial" panose="020B0604020202020204" pitchFamily="34" charset="0"/>
              </a:rPr>
              <a:t>Porcentajes de ejecución respecto al Presupuesto modificado.</a:t>
            </a:r>
            <a:endParaRPr lang="es-SV" altLang="es-SV" sz="1000" dirty="0">
              <a:latin typeface="Museo Sans 100" panose="02000000000000000000" pitchFamily="50" charset="0"/>
              <a:cs typeface="Arial" panose="020B0604020202020204" pitchFamily="34" charset="0"/>
            </a:endParaRPr>
          </a:p>
        </p:txBody>
      </p:sp>
    </p:spTree>
    <p:extLst>
      <p:ext uri="{BB962C8B-B14F-4D97-AF65-F5344CB8AC3E}">
        <p14:creationId xmlns:p14="http://schemas.microsoft.com/office/powerpoint/2010/main" val="953462745"/>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a:extLst>
              <a:ext uri="{FF2B5EF4-FFF2-40B4-BE49-F238E27FC236}">
                <a16:creationId xmlns:a16="http://schemas.microsoft.com/office/drawing/2014/main" id="{890DCE84-68B1-43A2-8768-5FEAA3D3E25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61" y="0"/>
            <a:ext cx="9142477" cy="6858000"/>
          </a:xfrm>
          <a:prstGeom prst="rect">
            <a:avLst/>
          </a:prstGeom>
        </p:spPr>
      </p:pic>
      <p:sp>
        <p:nvSpPr>
          <p:cNvPr id="5" name="Rectángulo 4">
            <a:extLst>
              <a:ext uri="{FF2B5EF4-FFF2-40B4-BE49-F238E27FC236}">
                <a16:creationId xmlns:a16="http://schemas.microsoft.com/office/drawing/2014/main" id="{02A7EB63-A8CC-9248-851E-BD12DCE8E9EC}"/>
              </a:ext>
            </a:extLst>
          </p:cNvPr>
          <p:cNvSpPr/>
          <p:nvPr/>
        </p:nvSpPr>
        <p:spPr>
          <a:xfrm>
            <a:off x="0" y="301622"/>
            <a:ext cx="9144000" cy="584775"/>
          </a:xfrm>
          <a:prstGeom prst="rect">
            <a:avLst/>
          </a:prstGeom>
        </p:spPr>
        <p:txBody>
          <a:bodyPr wrap="square">
            <a:spAutoFit/>
          </a:bodyPr>
          <a:lstStyle/>
          <a:p>
            <a:pPr algn="ctr">
              <a:lnSpc>
                <a:spcPct val="100000"/>
              </a:lnSpc>
              <a:spcBef>
                <a:spcPct val="0"/>
              </a:spcBef>
              <a:buFontTx/>
              <a:buNone/>
            </a:pPr>
            <a:r>
              <a:rPr lang="es-ES" altLang="es-SV" dirty="0">
                <a:solidFill>
                  <a:srgbClr val="111E60"/>
                </a:solidFill>
                <a:latin typeface="Museo Sans 900" panose="02000000000000000000" pitchFamily="2" charset="77"/>
                <a:cs typeface="Arial" panose="020B0604020202020204" pitchFamily="34" charset="0"/>
              </a:rPr>
              <a:t>Estructura Económica del Gasto de Gobierno Central,  a diciembre 2021 – 2022</a:t>
            </a:r>
          </a:p>
          <a:p>
            <a:pPr algn="ctr">
              <a:lnSpc>
                <a:spcPct val="100000"/>
              </a:lnSpc>
              <a:spcBef>
                <a:spcPct val="0"/>
              </a:spcBef>
              <a:buFontTx/>
              <a:buNone/>
            </a:pPr>
            <a:r>
              <a:rPr lang="es-ES" altLang="es-SV" sz="1400" dirty="0">
                <a:solidFill>
                  <a:srgbClr val="111E60"/>
                </a:solidFill>
                <a:latin typeface="Museo Sans 900" panose="02000000000000000000" pitchFamily="2" charset="77"/>
                <a:cs typeface="Arial" panose="020B0604020202020204" pitchFamily="34" charset="0"/>
              </a:rPr>
              <a:t>En millones US$ y porcentajes de ejecución</a:t>
            </a:r>
          </a:p>
        </p:txBody>
      </p:sp>
      <p:cxnSp>
        <p:nvCxnSpPr>
          <p:cNvPr id="7" name="Conector recto 6">
            <a:extLst>
              <a:ext uri="{FF2B5EF4-FFF2-40B4-BE49-F238E27FC236}">
                <a16:creationId xmlns:a16="http://schemas.microsoft.com/office/drawing/2014/main" id="{5D675D84-A9E4-B14A-AE1E-BBDE406FFF35}"/>
              </a:ext>
            </a:extLst>
          </p:cNvPr>
          <p:cNvCxnSpPr>
            <a:cxnSpLocks/>
          </p:cNvCxnSpPr>
          <p:nvPr/>
        </p:nvCxnSpPr>
        <p:spPr>
          <a:xfrm>
            <a:off x="1766236" y="886398"/>
            <a:ext cx="5611528" cy="0"/>
          </a:xfrm>
          <a:prstGeom prst="line">
            <a:avLst/>
          </a:prstGeom>
          <a:ln>
            <a:solidFill>
              <a:srgbClr val="111E60"/>
            </a:solidFill>
          </a:ln>
        </p:spPr>
        <p:style>
          <a:lnRef idx="1">
            <a:schemeClr val="accent1"/>
          </a:lnRef>
          <a:fillRef idx="0">
            <a:schemeClr val="accent1"/>
          </a:fillRef>
          <a:effectRef idx="0">
            <a:schemeClr val="accent1"/>
          </a:effectRef>
          <a:fontRef idx="minor">
            <a:schemeClr val="tx1"/>
          </a:fontRef>
        </p:style>
      </p:cxnSp>
      <p:sp>
        <p:nvSpPr>
          <p:cNvPr id="8" name="Marcador de número de diapositiva 1">
            <a:extLst>
              <a:ext uri="{FF2B5EF4-FFF2-40B4-BE49-F238E27FC236}">
                <a16:creationId xmlns:a16="http://schemas.microsoft.com/office/drawing/2014/main" id="{EC31705E-DC52-F741-A512-8B592F15D333}"/>
              </a:ext>
            </a:extLst>
          </p:cNvPr>
          <p:cNvSpPr>
            <a:spLocks noGrp="1"/>
          </p:cNvSpPr>
          <p:nvPr>
            <p:ph type="sldNum" sz="quarter" idx="12"/>
          </p:nvPr>
        </p:nvSpPr>
        <p:spPr>
          <a:xfrm>
            <a:off x="4380886" y="6313997"/>
            <a:ext cx="382229" cy="365125"/>
          </a:xfrm>
        </p:spPr>
        <p:txBody>
          <a:bodyPr/>
          <a:lstStyle/>
          <a:p>
            <a:fld id="{66E27207-3E83-1943-8402-EB2215809602}" type="slidenum">
              <a:rPr lang="es-SV" sz="1050" smtClean="0">
                <a:solidFill>
                  <a:srgbClr val="111E60"/>
                </a:solidFill>
                <a:latin typeface="Museo Sans 500" panose="02000000000000000000" pitchFamily="2" charset="77"/>
              </a:rPr>
              <a:t>48</a:t>
            </a:fld>
            <a:endParaRPr lang="es-SV" sz="1050" dirty="0">
              <a:solidFill>
                <a:srgbClr val="111E60"/>
              </a:solidFill>
              <a:latin typeface="Museo Sans 500" panose="02000000000000000000" pitchFamily="2" charset="77"/>
            </a:endParaRPr>
          </a:p>
        </p:txBody>
      </p:sp>
      <p:graphicFrame>
        <p:nvGraphicFramePr>
          <p:cNvPr id="9" name="Objeto 6">
            <a:extLst>
              <a:ext uri="{FF2B5EF4-FFF2-40B4-BE49-F238E27FC236}">
                <a16:creationId xmlns:a16="http://schemas.microsoft.com/office/drawing/2014/main" id="{61402167-972C-4E11-9477-B6B5B9E7E14A}"/>
              </a:ext>
            </a:extLst>
          </p:cNvPr>
          <p:cNvGraphicFramePr>
            <a:graphicFrameLocks noChangeAspect="1"/>
          </p:cNvGraphicFramePr>
          <p:nvPr>
            <p:extLst>
              <p:ext uri="{D42A27DB-BD31-4B8C-83A1-F6EECF244321}">
                <p14:modId xmlns:p14="http://schemas.microsoft.com/office/powerpoint/2010/main" val="829273800"/>
              </p:ext>
            </p:extLst>
          </p:nvPr>
        </p:nvGraphicFramePr>
        <p:xfrm>
          <a:off x="190500" y="979488"/>
          <a:ext cx="8766175" cy="4141787"/>
        </p:xfrm>
        <a:graphic>
          <a:graphicData uri="http://schemas.openxmlformats.org/presentationml/2006/ole">
            <mc:AlternateContent xmlns:mc="http://schemas.openxmlformats.org/markup-compatibility/2006">
              <mc:Choice xmlns:v="urn:schemas-microsoft-com:vml" Requires="v">
                <p:oleObj spid="_x0000_s31831" name="Worksheet" r:id="rId4" imgW="10582269" imgH="4991032" progId="Excel.Sheet.12">
                  <p:embed/>
                </p:oleObj>
              </mc:Choice>
              <mc:Fallback>
                <p:oleObj name="Worksheet" r:id="rId4" imgW="10582269" imgH="4991032" progId="Excel.Sheet.12">
                  <p:embed/>
                  <p:pic>
                    <p:nvPicPr>
                      <p:cNvPr id="52230" name="Objeto 6">
                        <a:extLst>
                          <a:ext uri="{FF2B5EF4-FFF2-40B4-BE49-F238E27FC236}">
                            <a16:creationId xmlns:a16="http://schemas.microsoft.com/office/drawing/2014/main" id="{9A8B9089-D878-4704-B0F0-7C734E9FD189}"/>
                          </a:ext>
                        </a:extLst>
                      </p:cNvPr>
                      <p:cNvPicPr>
                        <a:picLocks noChangeAspect="1" noChangeArrowheads="1"/>
                      </p:cNvPicPr>
                      <p:nvPr/>
                    </p:nvPicPr>
                    <p:blipFill>
                      <a:blip r:embed="rId5"/>
                      <a:srcRect/>
                      <a:stretch>
                        <a:fillRect/>
                      </a:stretch>
                    </p:blipFill>
                    <p:spPr bwMode="auto">
                      <a:xfrm>
                        <a:off x="190500" y="979488"/>
                        <a:ext cx="8766175" cy="4141787"/>
                      </a:xfrm>
                      <a:prstGeom prst="rect">
                        <a:avLst/>
                      </a:prstGeom>
                      <a:noFill/>
                      <a:ln>
                        <a:noFill/>
                      </a:ln>
                      <a:extLst/>
                    </p:spPr>
                  </p:pic>
                </p:oleObj>
              </mc:Fallback>
            </mc:AlternateContent>
          </a:graphicData>
        </a:graphic>
      </p:graphicFrame>
      <p:sp>
        <p:nvSpPr>
          <p:cNvPr id="10" name="CuadroTexto 9">
            <a:extLst>
              <a:ext uri="{FF2B5EF4-FFF2-40B4-BE49-F238E27FC236}">
                <a16:creationId xmlns:a16="http://schemas.microsoft.com/office/drawing/2014/main" id="{3C70ECE6-6755-4F1D-A483-B5264BDF23FB}"/>
              </a:ext>
            </a:extLst>
          </p:cNvPr>
          <p:cNvSpPr txBox="1">
            <a:spLocks noChangeArrowheads="1"/>
          </p:cNvSpPr>
          <p:nvPr/>
        </p:nvSpPr>
        <p:spPr bwMode="auto">
          <a:xfrm>
            <a:off x="201335" y="5382836"/>
            <a:ext cx="8335452"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just">
              <a:lnSpc>
                <a:spcPct val="100000"/>
              </a:lnSpc>
              <a:spcBef>
                <a:spcPct val="0"/>
              </a:spcBef>
              <a:buNone/>
            </a:pPr>
            <a:r>
              <a:rPr lang="es-ES" altLang="es-SV" sz="1000" dirty="0">
                <a:latin typeface="Museo Sans 100" panose="02000000000000000000" pitchFamily="50" charset="0"/>
                <a:cs typeface="Arial" panose="020B0604020202020204" pitchFamily="34" charset="0"/>
              </a:rPr>
              <a:t>Porcentajes de ejecución respecto al Presupuesto modificado.</a:t>
            </a:r>
            <a:endParaRPr lang="es-SV" altLang="es-SV" sz="1000" dirty="0">
              <a:latin typeface="Museo Sans 100" panose="02000000000000000000" pitchFamily="50" charset="0"/>
              <a:cs typeface="Arial" panose="020B0604020202020204" pitchFamily="34" charset="0"/>
            </a:endParaRPr>
          </a:p>
        </p:txBody>
      </p:sp>
      <p:sp>
        <p:nvSpPr>
          <p:cNvPr id="11" name="CuadroTexto 10">
            <a:extLst>
              <a:ext uri="{FF2B5EF4-FFF2-40B4-BE49-F238E27FC236}">
                <a16:creationId xmlns:a16="http://schemas.microsoft.com/office/drawing/2014/main" id="{8FA1EDA9-B247-475A-9BAF-69F8349D3DE8}"/>
              </a:ext>
            </a:extLst>
          </p:cNvPr>
          <p:cNvSpPr txBox="1">
            <a:spLocks noChangeArrowheads="1"/>
          </p:cNvSpPr>
          <p:nvPr/>
        </p:nvSpPr>
        <p:spPr bwMode="auto">
          <a:xfrm>
            <a:off x="337599" y="5809270"/>
            <a:ext cx="8335452"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just">
              <a:lnSpc>
                <a:spcPct val="100000"/>
              </a:lnSpc>
              <a:spcBef>
                <a:spcPct val="0"/>
              </a:spcBef>
              <a:buNone/>
            </a:pPr>
            <a:r>
              <a:rPr lang="es-SV" altLang="es-SV" sz="1000" b="1" dirty="0">
                <a:latin typeface="Museo Sans 100" panose="02000000000000000000" pitchFamily="50" charset="0"/>
                <a:cs typeface="Arial" panose="020B0604020202020204" pitchFamily="34" charset="0"/>
              </a:rPr>
              <a:t>Fuente</a:t>
            </a:r>
            <a:r>
              <a:rPr lang="es-SV" altLang="es-SV" sz="1000" dirty="0">
                <a:latin typeface="Museo Sans 100" panose="02000000000000000000" pitchFamily="50" charset="0"/>
                <a:cs typeface="Arial" panose="020B0604020202020204" pitchFamily="34" charset="0"/>
              </a:rPr>
              <a:t>: </a:t>
            </a:r>
            <a:r>
              <a:rPr lang="es-ES" altLang="es-SV" sz="1000" dirty="0">
                <a:latin typeface="Museo Sans 100" panose="02000000000000000000" pitchFamily="50" charset="0"/>
                <a:cs typeface="Arial" panose="020B0604020202020204" pitchFamily="34" charset="0"/>
              </a:rPr>
              <a:t> Informe de la Gestión Financiera del Estado, Ejercicios 2021-2022, emitido por la Dirección General de Contabilidad Gubernamental.</a:t>
            </a:r>
            <a:endParaRPr lang="es-SV" altLang="es-SV" sz="1000" dirty="0">
              <a:latin typeface="Museo Sans 100" panose="02000000000000000000" pitchFamily="50" charset="0"/>
              <a:cs typeface="Arial" panose="020B0604020202020204" pitchFamily="34" charset="0"/>
            </a:endParaRPr>
          </a:p>
        </p:txBody>
      </p:sp>
    </p:spTree>
    <p:extLst>
      <p:ext uri="{BB962C8B-B14F-4D97-AF65-F5344CB8AC3E}">
        <p14:creationId xmlns:p14="http://schemas.microsoft.com/office/powerpoint/2010/main" val="3614126958"/>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a:extLst>
              <a:ext uri="{FF2B5EF4-FFF2-40B4-BE49-F238E27FC236}">
                <a16:creationId xmlns:a16="http://schemas.microsoft.com/office/drawing/2014/main" id="{890DCE84-68B1-43A2-8768-5FEAA3D3E25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61" y="0"/>
            <a:ext cx="9142477" cy="6858000"/>
          </a:xfrm>
          <a:prstGeom prst="rect">
            <a:avLst/>
          </a:prstGeom>
        </p:spPr>
      </p:pic>
      <p:sp>
        <p:nvSpPr>
          <p:cNvPr id="5" name="Rectángulo 4">
            <a:extLst>
              <a:ext uri="{FF2B5EF4-FFF2-40B4-BE49-F238E27FC236}">
                <a16:creationId xmlns:a16="http://schemas.microsoft.com/office/drawing/2014/main" id="{02A7EB63-A8CC-9248-851E-BD12DCE8E9EC}"/>
              </a:ext>
            </a:extLst>
          </p:cNvPr>
          <p:cNvSpPr/>
          <p:nvPr/>
        </p:nvSpPr>
        <p:spPr>
          <a:xfrm>
            <a:off x="0" y="226121"/>
            <a:ext cx="9144000" cy="584775"/>
          </a:xfrm>
          <a:prstGeom prst="rect">
            <a:avLst/>
          </a:prstGeom>
        </p:spPr>
        <p:txBody>
          <a:bodyPr wrap="square">
            <a:spAutoFit/>
          </a:bodyPr>
          <a:lstStyle/>
          <a:p>
            <a:pPr algn="ctr">
              <a:lnSpc>
                <a:spcPct val="100000"/>
              </a:lnSpc>
              <a:spcBef>
                <a:spcPct val="0"/>
              </a:spcBef>
              <a:buFontTx/>
              <a:buNone/>
            </a:pPr>
            <a:r>
              <a:rPr lang="es-ES" altLang="es-SV" dirty="0">
                <a:solidFill>
                  <a:srgbClr val="111E60"/>
                </a:solidFill>
                <a:latin typeface="Museo Sans 900" panose="02000000000000000000" pitchFamily="2" charset="77"/>
                <a:cs typeface="Arial" panose="020B0604020202020204" pitchFamily="34" charset="0"/>
              </a:rPr>
              <a:t>Ejecución Presupuestaria de Gastos por Unidades Primarias,  2017 – 2022</a:t>
            </a:r>
          </a:p>
          <a:p>
            <a:pPr algn="ctr">
              <a:lnSpc>
                <a:spcPct val="100000"/>
              </a:lnSpc>
              <a:spcBef>
                <a:spcPct val="0"/>
              </a:spcBef>
              <a:buFontTx/>
              <a:buNone/>
            </a:pPr>
            <a:r>
              <a:rPr lang="es-ES" altLang="es-SV" sz="1400" dirty="0">
                <a:solidFill>
                  <a:srgbClr val="111E60"/>
                </a:solidFill>
                <a:latin typeface="Museo Sans 900" panose="02000000000000000000" pitchFamily="2" charset="77"/>
                <a:cs typeface="Arial" panose="020B0604020202020204" pitchFamily="34" charset="0"/>
              </a:rPr>
              <a:t>En millones US$</a:t>
            </a:r>
          </a:p>
        </p:txBody>
      </p:sp>
      <p:cxnSp>
        <p:nvCxnSpPr>
          <p:cNvPr id="7" name="Conector recto 6">
            <a:extLst>
              <a:ext uri="{FF2B5EF4-FFF2-40B4-BE49-F238E27FC236}">
                <a16:creationId xmlns:a16="http://schemas.microsoft.com/office/drawing/2014/main" id="{5D675D84-A9E4-B14A-AE1E-BBDE406FFF35}"/>
              </a:ext>
            </a:extLst>
          </p:cNvPr>
          <p:cNvCxnSpPr>
            <a:cxnSpLocks/>
          </p:cNvCxnSpPr>
          <p:nvPr/>
        </p:nvCxnSpPr>
        <p:spPr>
          <a:xfrm>
            <a:off x="1766236" y="886398"/>
            <a:ext cx="5611528" cy="0"/>
          </a:xfrm>
          <a:prstGeom prst="line">
            <a:avLst/>
          </a:prstGeom>
          <a:ln>
            <a:solidFill>
              <a:srgbClr val="111E60"/>
            </a:solidFill>
          </a:ln>
        </p:spPr>
        <p:style>
          <a:lnRef idx="1">
            <a:schemeClr val="accent1"/>
          </a:lnRef>
          <a:fillRef idx="0">
            <a:schemeClr val="accent1"/>
          </a:fillRef>
          <a:effectRef idx="0">
            <a:schemeClr val="accent1"/>
          </a:effectRef>
          <a:fontRef idx="minor">
            <a:schemeClr val="tx1"/>
          </a:fontRef>
        </p:style>
      </p:cxnSp>
      <p:sp>
        <p:nvSpPr>
          <p:cNvPr id="8" name="Marcador de número de diapositiva 1">
            <a:extLst>
              <a:ext uri="{FF2B5EF4-FFF2-40B4-BE49-F238E27FC236}">
                <a16:creationId xmlns:a16="http://schemas.microsoft.com/office/drawing/2014/main" id="{EC31705E-DC52-F741-A512-8B592F15D333}"/>
              </a:ext>
            </a:extLst>
          </p:cNvPr>
          <p:cNvSpPr>
            <a:spLocks noGrp="1"/>
          </p:cNvSpPr>
          <p:nvPr>
            <p:ph type="sldNum" sz="quarter" idx="12"/>
          </p:nvPr>
        </p:nvSpPr>
        <p:spPr>
          <a:xfrm>
            <a:off x="4380886" y="6313997"/>
            <a:ext cx="382229" cy="365125"/>
          </a:xfrm>
        </p:spPr>
        <p:txBody>
          <a:bodyPr/>
          <a:lstStyle/>
          <a:p>
            <a:fld id="{66E27207-3E83-1943-8402-EB2215809602}" type="slidenum">
              <a:rPr lang="es-SV" sz="1050" smtClean="0">
                <a:solidFill>
                  <a:srgbClr val="111E60"/>
                </a:solidFill>
                <a:latin typeface="Museo Sans 500" panose="02000000000000000000" pitchFamily="2" charset="77"/>
              </a:rPr>
              <a:t>49</a:t>
            </a:fld>
            <a:endParaRPr lang="es-SV" sz="1050" dirty="0">
              <a:solidFill>
                <a:srgbClr val="111E60"/>
              </a:solidFill>
              <a:latin typeface="Museo Sans 500" panose="02000000000000000000" pitchFamily="2" charset="77"/>
            </a:endParaRPr>
          </a:p>
        </p:txBody>
      </p:sp>
      <p:graphicFrame>
        <p:nvGraphicFramePr>
          <p:cNvPr id="10" name="Objeto 8">
            <a:extLst>
              <a:ext uri="{FF2B5EF4-FFF2-40B4-BE49-F238E27FC236}">
                <a16:creationId xmlns:a16="http://schemas.microsoft.com/office/drawing/2014/main" id="{E82017B0-B7E0-45C8-B613-D91DD3BB7A5C}"/>
              </a:ext>
            </a:extLst>
          </p:cNvPr>
          <p:cNvGraphicFramePr>
            <a:graphicFrameLocks noChangeAspect="1"/>
          </p:cNvGraphicFramePr>
          <p:nvPr>
            <p:extLst>
              <p:ext uri="{D42A27DB-BD31-4B8C-83A1-F6EECF244321}">
                <p14:modId xmlns:p14="http://schemas.microsoft.com/office/powerpoint/2010/main" val="199076646"/>
              </p:ext>
            </p:extLst>
          </p:nvPr>
        </p:nvGraphicFramePr>
        <p:xfrm>
          <a:off x="1658938" y="911225"/>
          <a:ext cx="5724525" cy="5489575"/>
        </p:xfrm>
        <a:graphic>
          <a:graphicData uri="http://schemas.openxmlformats.org/presentationml/2006/ole">
            <mc:AlternateContent xmlns:mc="http://schemas.openxmlformats.org/markup-compatibility/2006">
              <mc:Choice xmlns:v="urn:schemas-microsoft-com:vml" Requires="v">
                <p:oleObj spid="_x0000_s32855" name="Worksheet" r:id="rId4" imgW="8686800" imgH="8781914" progId="Excel.Sheet.12">
                  <p:embed/>
                </p:oleObj>
              </mc:Choice>
              <mc:Fallback>
                <p:oleObj name="Worksheet" r:id="rId4" imgW="8686800" imgH="8781914" progId="Excel.Sheet.12">
                  <p:embed/>
                  <p:pic>
                    <p:nvPicPr>
                      <p:cNvPr id="53254" name="Objeto 8">
                        <a:extLst>
                          <a:ext uri="{FF2B5EF4-FFF2-40B4-BE49-F238E27FC236}">
                            <a16:creationId xmlns:a16="http://schemas.microsoft.com/office/drawing/2014/main" id="{6936479A-60F1-48F9-A95C-9FD29411DDFB}"/>
                          </a:ext>
                        </a:extLst>
                      </p:cNvPr>
                      <p:cNvPicPr>
                        <a:picLocks noChangeAspect="1" noChangeArrowheads="1"/>
                      </p:cNvPicPr>
                      <p:nvPr/>
                    </p:nvPicPr>
                    <p:blipFill>
                      <a:blip r:embed="rId5"/>
                      <a:srcRect/>
                      <a:stretch>
                        <a:fillRect/>
                      </a:stretch>
                    </p:blipFill>
                    <p:spPr bwMode="auto">
                      <a:xfrm>
                        <a:off x="1658938" y="911225"/>
                        <a:ext cx="5724525" cy="5489575"/>
                      </a:xfrm>
                      <a:prstGeom prst="rect">
                        <a:avLst/>
                      </a:prstGeom>
                      <a:noFill/>
                      <a:ln>
                        <a:noFill/>
                      </a:ln>
                      <a:extLst/>
                    </p:spPr>
                  </p:pic>
                </p:oleObj>
              </mc:Fallback>
            </mc:AlternateContent>
          </a:graphicData>
        </a:graphic>
      </p:graphicFrame>
    </p:spTree>
    <p:extLst>
      <p:ext uri="{BB962C8B-B14F-4D97-AF65-F5344CB8AC3E}">
        <p14:creationId xmlns:p14="http://schemas.microsoft.com/office/powerpoint/2010/main" val="409524254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a:extLst>
              <a:ext uri="{FF2B5EF4-FFF2-40B4-BE49-F238E27FC236}">
                <a16:creationId xmlns:a16="http://schemas.microsoft.com/office/drawing/2014/main" id="{890DCE84-68B1-43A2-8768-5FEAA3D3E25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61" y="0"/>
            <a:ext cx="9142477" cy="6858000"/>
          </a:xfrm>
          <a:prstGeom prst="rect">
            <a:avLst/>
          </a:prstGeom>
        </p:spPr>
      </p:pic>
      <p:sp>
        <p:nvSpPr>
          <p:cNvPr id="5" name="Rectángulo 4">
            <a:extLst>
              <a:ext uri="{FF2B5EF4-FFF2-40B4-BE49-F238E27FC236}">
                <a16:creationId xmlns:a16="http://schemas.microsoft.com/office/drawing/2014/main" id="{02A7EB63-A8CC-9248-851E-BD12DCE8E9EC}"/>
              </a:ext>
            </a:extLst>
          </p:cNvPr>
          <p:cNvSpPr/>
          <p:nvPr/>
        </p:nvSpPr>
        <p:spPr>
          <a:xfrm>
            <a:off x="0" y="355809"/>
            <a:ext cx="9144000" cy="523220"/>
          </a:xfrm>
          <a:prstGeom prst="rect">
            <a:avLst/>
          </a:prstGeom>
        </p:spPr>
        <p:txBody>
          <a:bodyPr wrap="square">
            <a:spAutoFit/>
          </a:bodyPr>
          <a:lstStyle/>
          <a:p>
            <a:pPr algn="ctr">
              <a:lnSpc>
                <a:spcPct val="100000"/>
              </a:lnSpc>
              <a:spcBef>
                <a:spcPct val="0"/>
              </a:spcBef>
              <a:buFontTx/>
              <a:buNone/>
            </a:pPr>
            <a:r>
              <a:rPr lang="es-SV" altLang="es-SV" sz="2800" dirty="0">
                <a:solidFill>
                  <a:srgbClr val="111E60"/>
                </a:solidFill>
                <a:latin typeface="Museo Sans 900" panose="02000000000000000000" pitchFamily="2" charset="77"/>
                <a:cs typeface="Arial" panose="020B0604020202020204" pitchFamily="34" charset="0"/>
              </a:rPr>
              <a:t>Índice</a:t>
            </a:r>
            <a:endParaRPr lang="es-SV" altLang="es-SV" sz="2000" dirty="0">
              <a:solidFill>
                <a:srgbClr val="111E60"/>
              </a:solidFill>
              <a:latin typeface="Museo Sans 900" panose="02000000000000000000" pitchFamily="2" charset="77"/>
              <a:cs typeface="Arial" panose="020B0604020202020204" pitchFamily="34" charset="0"/>
            </a:endParaRPr>
          </a:p>
        </p:txBody>
      </p:sp>
      <p:cxnSp>
        <p:nvCxnSpPr>
          <p:cNvPr id="7" name="Conector recto 6">
            <a:extLst>
              <a:ext uri="{FF2B5EF4-FFF2-40B4-BE49-F238E27FC236}">
                <a16:creationId xmlns:a16="http://schemas.microsoft.com/office/drawing/2014/main" id="{5D675D84-A9E4-B14A-AE1E-BBDE406FFF35}"/>
              </a:ext>
            </a:extLst>
          </p:cNvPr>
          <p:cNvCxnSpPr>
            <a:cxnSpLocks/>
          </p:cNvCxnSpPr>
          <p:nvPr/>
        </p:nvCxnSpPr>
        <p:spPr>
          <a:xfrm>
            <a:off x="1766236" y="886398"/>
            <a:ext cx="5611528" cy="0"/>
          </a:xfrm>
          <a:prstGeom prst="line">
            <a:avLst/>
          </a:prstGeom>
          <a:ln>
            <a:solidFill>
              <a:srgbClr val="111E60"/>
            </a:solidFill>
          </a:ln>
        </p:spPr>
        <p:style>
          <a:lnRef idx="1">
            <a:schemeClr val="accent1"/>
          </a:lnRef>
          <a:fillRef idx="0">
            <a:schemeClr val="accent1"/>
          </a:fillRef>
          <a:effectRef idx="0">
            <a:schemeClr val="accent1"/>
          </a:effectRef>
          <a:fontRef idx="minor">
            <a:schemeClr val="tx1"/>
          </a:fontRef>
        </p:style>
      </p:cxnSp>
      <p:sp>
        <p:nvSpPr>
          <p:cNvPr id="8" name="Marcador de número de diapositiva 1">
            <a:extLst>
              <a:ext uri="{FF2B5EF4-FFF2-40B4-BE49-F238E27FC236}">
                <a16:creationId xmlns:a16="http://schemas.microsoft.com/office/drawing/2014/main" id="{EC31705E-DC52-F741-A512-8B592F15D333}"/>
              </a:ext>
            </a:extLst>
          </p:cNvPr>
          <p:cNvSpPr>
            <a:spLocks noGrp="1"/>
          </p:cNvSpPr>
          <p:nvPr>
            <p:ph type="sldNum" sz="quarter" idx="12"/>
          </p:nvPr>
        </p:nvSpPr>
        <p:spPr>
          <a:xfrm>
            <a:off x="4380886" y="6313997"/>
            <a:ext cx="382229" cy="365125"/>
          </a:xfrm>
        </p:spPr>
        <p:txBody>
          <a:bodyPr/>
          <a:lstStyle/>
          <a:p>
            <a:fld id="{66E27207-3E83-1943-8402-EB2215809602}" type="slidenum">
              <a:rPr lang="es-SV" sz="1050" smtClean="0">
                <a:solidFill>
                  <a:srgbClr val="111E60"/>
                </a:solidFill>
                <a:latin typeface="Museo Sans 500" panose="02000000000000000000" pitchFamily="2" charset="77"/>
              </a:rPr>
              <a:t>5</a:t>
            </a:fld>
            <a:endParaRPr lang="es-SV" sz="1050" dirty="0">
              <a:solidFill>
                <a:srgbClr val="111E60"/>
              </a:solidFill>
              <a:latin typeface="Museo Sans 500" panose="02000000000000000000" pitchFamily="2" charset="77"/>
            </a:endParaRPr>
          </a:p>
        </p:txBody>
      </p:sp>
      <p:graphicFrame>
        <p:nvGraphicFramePr>
          <p:cNvPr id="10" name="Tabla 9">
            <a:extLst>
              <a:ext uri="{FF2B5EF4-FFF2-40B4-BE49-F238E27FC236}">
                <a16:creationId xmlns:a16="http://schemas.microsoft.com/office/drawing/2014/main" id="{7D7FA339-ED35-427D-843C-208ECFD31708}"/>
              </a:ext>
            </a:extLst>
          </p:cNvPr>
          <p:cNvGraphicFramePr>
            <a:graphicFrameLocks noGrp="1"/>
          </p:cNvGraphicFramePr>
          <p:nvPr>
            <p:extLst>
              <p:ext uri="{D42A27DB-BD31-4B8C-83A1-F6EECF244321}">
                <p14:modId xmlns:p14="http://schemas.microsoft.com/office/powerpoint/2010/main" val="3777479192"/>
              </p:ext>
            </p:extLst>
          </p:nvPr>
        </p:nvGraphicFramePr>
        <p:xfrm>
          <a:off x="763588" y="914400"/>
          <a:ext cx="7650162" cy="4765677"/>
        </p:xfrm>
        <a:graphic>
          <a:graphicData uri="http://schemas.openxmlformats.org/drawingml/2006/table">
            <a:tbl>
              <a:tblPr firstRow="1" bandRow="1">
                <a:tableStyleId>{F5AB1C69-6EDB-4FF4-983F-18BD219EF322}</a:tableStyleId>
              </a:tblPr>
              <a:tblGrid>
                <a:gridCol w="6534514">
                  <a:extLst>
                    <a:ext uri="{9D8B030D-6E8A-4147-A177-3AD203B41FA5}">
                      <a16:colId xmlns:a16="http://schemas.microsoft.com/office/drawing/2014/main" val="20000"/>
                    </a:ext>
                  </a:extLst>
                </a:gridCol>
                <a:gridCol w="1115648">
                  <a:extLst>
                    <a:ext uri="{9D8B030D-6E8A-4147-A177-3AD203B41FA5}">
                      <a16:colId xmlns:a16="http://schemas.microsoft.com/office/drawing/2014/main" val="20001"/>
                    </a:ext>
                  </a:extLst>
                </a:gridCol>
              </a:tblGrid>
              <a:tr h="356981">
                <a:tc>
                  <a:txBody>
                    <a:bodyPr/>
                    <a:lstStyle/>
                    <a:p>
                      <a:pPr algn="ctr"/>
                      <a:r>
                        <a:rPr lang="es-SV" sz="1200" b="1" dirty="0">
                          <a:solidFill>
                            <a:schemeClr val="tx1"/>
                          </a:solidFill>
                          <a:latin typeface="Museo Sans 300" panose="02000000000000000000" pitchFamily="50" charset="0"/>
                          <a:cs typeface="Arial" panose="020B0604020202020204" pitchFamily="34" charset="0"/>
                        </a:rPr>
                        <a:t>Contenido</a:t>
                      </a:r>
                    </a:p>
                  </a:txBody>
                  <a:tcPr marL="91433" marR="91433" marT="45727" marB="45727"/>
                </a:tc>
                <a:tc>
                  <a:txBody>
                    <a:bodyPr/>
                    <a:lstStyle/>
                    <a:p>
                      <a:pPr algn="ctr"/>
                      <a:r>
                        <a:rPr lang="es-SV" sz="1200" dirty="0">
                          <a:solidFill>
                            <a:schemeClr val="tx1"/>
                          </a:solidFill>
                          <a:latin typeface="Museo Sans 300" panose="02000000000000000000" pitchFamily="50" charset="0"/>
                          <a:cs typeface="Arial" panose="020B0604020202020204" pitchFamily="34" charset="0"/>
                        </a:rPr>
                        <a:t>Página</a:t>
                      </a:r>
                    </a:p>
                  </a:txBody>
                  <a:tcPr marL="91433" marR="91433" marT="45727" marB="45727"/>
                </a:tc>
                <a:extLst>
                  <a:ext uri="{0D108BD9-81ED-4DB2-BD59-A6C34878D82A}">
                    <a16:rowId xmlns:a16="http://schemas.microsoft.com/office/drawing/2014/main" val="10000"/>
                  </a:ext>
                </a:extLst>
              </a:tr>
              <a:tr h="274362">
                <a:tc>
                  <a:txBody>
                    <a:bodyPr/>
                    <a:lstStyle/>
                    <a:p>
                      <a:r>
                        <a:rPr lang="es-ES" sz="1200" dirty="0">
                          <a:latin typeface="Museo Sans 300" panose="02000000000000000000" pitchFamily="50" charset="0"/>
                          <a:cs typeface="Arial" panose="020B0604020202020204" pitchFamily="34" charset="0"/>
                        </a:rPr>
                        <a:t>Ingresos Totales del Gobierno Central, enero – diciembre de 2021</a:t>
                      </a:r>
                    </a:p>
                  </a:txBody>
                  <a:tcPr marL="91433" marR="91433" marT="45727" marB="45727"/>
                </a:tc>
                <a:tc>
                  <a:txBody>
                    <a:bodyPr/>
                    <a:lstStyle/>
                    <a:p>
                      <a:pPr algn="ctr"/>
                      <a:r>
                        <a:rPr lang="es-SV" sz="1200" b="0" dirty="0">
                          <a:latin typeface="Museo Sans 300" panose="02000000000000000000" pitchFamily="50" charset="0"/>
                          <a:cs typeface="Arial" panose="020B0604020202020204" pitchFamily="34" charset="0"/>
                        </a:rPr>
                        <a:t>39</a:t>
                      </a:r>
                    </a:p>
                  </a:txBody>
                  <a:tcPr marL="91433" marR="91433" marT="45727" marB="45727"/>
                </a:tc>
                <a:extLst>
                  <a:ext uri="{0D108BD9-81ED-4DB2-BD59-A6C34878D82A}">
                    <a16:rowId xmlns:a16="http://schemas.microsoft.com/office/drawing/2014/main" val="10001"/>
                  </a:ext>
                </a:extLst>
              </a:tr>
              <a:tr h="274362">
                <a:tc>
                  <a:txBody>
                    <a:bodyPr/>
                    <a:lstStyle/>
                    <a:p>
                      <a:r>
                        <a:rPr lang="es-ES" sz="1200" dirty="0">
                          <a:latin typeface="Museo Sans 300" panose="02000000000000000000" pitchFamily="50" charset="0"/>
                          <a:cs typeface="Arial" panose="020B0604020202020204" pitchFamily="34" charset="0"/>
                        </a:rPr>
                        <a:t>Ingresos Totales del Gobierno Central, enero – diciembre de 2022</a:t>
                      </a:r>
                    </a:p>
                  </a:txBody>
                  <a:tcPr marL="91433" marR="91433" marT="45727" marB="45727"/>
                </a:tc>
                <a:tc>
                  <a:txBody>
                    <a:bodyPr/>
                    <a:lstStyle/>
                    <a:p>
                      <a:pPr algn="ctr"/>
                      <a:r>
                        <a:rPr lang="es-SV" sz="1200" b="0" dirty="0">
                          <a:latin typeface="Museo Sans 300" panose="02000000000000000000" pitchFamily="50" charset="0"/>
                          <a:cs typeface="Arial" panose="020B0604020202020204" pitchFamily="34" charset="0"/>
                        </a:rPr>
                        <a:t>40</a:t>
                      </a:r>
                    </a:p>
                  </a:txBody>
                  <a:tcPr marL="91433" marR="91433" marT="45727" marB="45727"/>
                </a:tc>
                <a:extLst>
                  <a:ext uri="{0D108BD9-81ED-4DB2-BD59-A6C34878D82A}">
                    <a16:rowId xmlns:a16="http://schemas.microsoft.com/office/drawing/2014/main" val="10002"/>
                  </a:ext>
                </a:extLst>
              </a:tr>
              <a:tr h="274362">
                <a:tc>
                  <a:txBody>
                    <a:bodyPr/>
                    <a:lstStyle/>
                    <a:p>
                      <a:pPr marL="0" marR="0" lvl="0" indent="0" algn="l" defTabSz="914400" rtl="0" eaLnBrk="1" fontAlgn="auto" latinLnBrk="0" hangingPunct="1">
                        <a:lnSpc>
                          <a:spcPct val="100000"/>
                        </a:lnSpc>
                        <a:spcBef>
                          <a:spcPts val="0"/>
                        </a:spcBef>
                        <a:spcAft>
                          <a:spcPts val="0"/>
                        </a:spcAft>
                        <a:buClrTx/>
                        <a:buSzTx/>
                        <a:buFont typeface="+mj-lt"/>
                        <a:buNone/>
                        <a:tabLst/>
                        <a:defRPr/>
                      </a:pPr>
                      <a:r>
                        <a:rPr lang="es-SV" sz="1200" dirty="0">
                          <a:latin typeface="Museo Sans 300" panose="02000000000000000000" pitchFamily="50" charset="0"/>
                          <a:cs typeface="Arial" panose="020B0604020202020204" pitchFamily="34" charset="0"/>
                        </a:rPr>
                        <a:t>Ingresos Tributarios Brutos, 2017 – 2022</a:t>
                      </a:r>
                    </a:p>
                  </a:txBody>
                  <a:tcPr marL="91433" marR="91433" marT="45727" marB="45727"/>
                </a:tc>
                <a:tc>
                  <a:txBody>
                    <a:bodyPr/>
                    <a:lstStyle/>
                    <a:p>
                      <a:pPr algn="ctr"/>
                      <a:r>
                        <a:rPr lang="es-SV" sz="1200" b="0" dirty="0">
                          <a:latin typeface="Museo Sans 300" panose="02000000000000000000" pitchFamily="50" charset="0"/>
                          <a:cs typeface="Arial" panose="020B0604020202020204" pitchFamily="34" charset="0"/>
                        </a:rPr>
                        <a:t>41</a:t>
                      </a:r>
                    </a:p>
                  </a:txBody>
                  <a:tcPr marL="91433" marR="91433" marT="45727" marB="45727"/>
                </a:tc>
                <a:extLst>
                  <a:ext uri="{0D108BD9-81ED-4DB2-BD59-A6C34878D82A}">
                    <a16:rowId xmlns:a16="http://schemas.microsoft.com/office/drawing/2014/main" val="10003"/>
                  </a:ext>
                </a:extLst>
              </a:tr>
              <a:tr h="274362">
                <a:tc>
                  <a:txBody>
                    <a:bodyPr/>
                    <a:lstStyle/>
                    <a:p>
                      <a:pPr marL="0" marR="0" lvl="0" indent="0" algn="l" defTabSz="914400" rtl="0" eaLnBrk="1" fontAlgn="auto" latinLnBrk="0" hangingPunct="1">
                        <a:lnSpc>
                          <a:spcPct val="100000"/>
                        </a:lnSpc>
                        <a:spcBef>
                          <a:spcPts val="0"/>
                        </a:spcBef>
                        <a:spcAft>
                          <a:spcPts val="0"/>
                        </a:spcAft>
                        <a:buClrTx/>
                        <a:buSzTx/>
                        <a:buFont typeface="+mj-lt"/>
                        <a:buNone/>
                        <a:tabLst/>
                        <a:defRPr/>
                      </a:pPr>
                      <a:r>
                        <a:rPr lang="es-SV" sz="1200" dirty="0">
                          <a:latin typeface="Museo Sans 300" panose="02000000000000000000" pitchFamily="50" charset="0"/>
                          <a:cs typeface="Arial" panose="020B0604020202020204" pitchFamily="34" charset="0"/>
                        </a:rPr>
                        <a:t>Ingresos Tributarios Brutos, 2017 – 2022 (porcentajes de participación)</a:t>
                      </a:r>
                    </a:p>
                  </a:txBody>
                  <a:tcPr marL="91433" marR="91433" marT="45727" marB="45727"/>
                </a:tc>
                <a:tc>
                  <a:txBody>
                    <a:bodyPr/>
                    <a:lstStyle/>
                    <a:p>
                      <a:pPr algn="ctr"/>
                      <a:r>
                        <a:rPr lang="es-SV" sz="1200" dirty="0">
                          <a:latin typeface="Museo Sans 300" panose="02000000000000000000" pitchFamily="50" charset="0"/>
                          <a:cs typeface="Arial" panose="020B0604020202020204" pitchFamily="34" charset="0"/>
                        </a:rPr>
                        <a:t>42</a:t>
                      </a:r>
                    </a:p>
                  </a:txBody>
                  <a:tcPr marL="91433" marR="91433" marT="45727" marB="45727"/>
                </a:tc>
                <a:extLst>
                  <a:ext uri="{0D108BD9-81ED-4DB2-BD59-A6C34878D82A}">
                    <a16:rowId xmlns:a16="http://schemas.microsoft.com/office/drawing/2014/main" val="10004"/>
                  </a:ext>
                </a:extLst>
              </a:tr>
              <a:tr h="274362">
                <a:tc>
                  <a:txBody>
                    <a:bodyPr/>
                    <a:lstStyle/>
                    <a:p>
                      <a:pPr marL="0" marR="0" lvl="0" indent="0" algn="l" defTabSz="914400" rtl="0" eaLnBrk="1" fontAlgn="auto" latinLnBrk="0" hangingPunct="1">
                        <a:lnSpc>
                          <a:spcPct val="100000"/>
                        </a:lnSpc>
                        <a:spcBef>
                          <a:spcPts val="0"/>
                        </a:spcBef>
                        <a:spcAft>
                          <a:spcPts val="0"/>
                        </a:spcAft>
                        <a:buClrTx/>
                        <a:buSzTx/>
                        <a:buFont typeface="+mj-lt"/>
                        <a:buNone/>
                        <a:tabLst/>
                        <a:defRPr/>
                      </a:pPr>
                      <a:r>
                        <a:rPr lang="es-SV" sz="1200" dirty="0">
                          <a:latin typeface="Museo Sans 300" panose="02000000000000000000" pitchFamily="50" charset="0"/>
                          <a:cs typeface="Arial" panose="020B0604020202020204" pitchFamily="34" charset="0"/>
                        </a:rPr>
                        <a:t>Ingresos Tributarios Brutos, 2017 – 2022 (porcentajes del PIB)</a:t>
                      </a:r>
                    </a:p>
                  </a:txBody>
                  <a:tcPr marL="91433" marR="91433" marT="45727" marB="45727"/>
                </a:tc>
                <a:tc>
                  <a:txBody>
                    <a:bodyPr/>
                    <a:lstStyle/>
                    <a:p>
                      <a:pPr algn="ctr"/>
                      <a:r>
                        <a:rPr lang="es-SV" sz="1200" dirty="0">
                          <a:latin typeface="Museo Sans 300" panose="02000000000000000000" pitchFamily="50" charset="0"/>
                          <a:cs typeface="Arial" panose="020B0604020202020204" pitchFamily="34" charset="0"/>
                        </a:rPr>
                        <a:t>43</a:t>
                      </a:r>
                    </a:p>
                  </a:txBody>
                  <a:tcPr marL="91433" marR="91433" marT="45727" marB="45727"/>
                </a:tc>
                <a:extLst>
                  <a:ext uri="{0D108BD9-81ED-4DB2-BD59-A6C34878D82A}">
                    <a16:rowId xmlns:a16="http://schemas.microsoft.com/office/drawing/2014/main" val="10005"/>
                  </a:ext>
                </a:extLst>
              </a:tr>
              <a:tr h="274362">
                <a:tc>
                  <a:txBody>
                    <a:bodyPr/>
                    <a:lstStyle/>
                    <a:p>
                      <a:pPr marL="285750" indent="-285750">
                        <a:buFont typeface="+mj-lt"/>
                        <a:buAutoNum type="romanUcPeriod" startAt="3"/>
                      </a:pPr>
                      <a:r>
                        <a:rPr lang="es-SV" sz="1200" b="1" dirty="0">
                          <a:latin typeface="Museo Sans 300" panose="02000000000000000000" pitchFamily="50" charset="0"/>
                          <a:cs typeface="Arial" panose="020B0604020202020204" pitchFamily="34" charset="0"/>
                        </a:rPr>
                        <a:t>Ejecución Presupuestaria GOES</a:t>
                      </a:r>
                    </a:p>
                  </a:txBody>
                  <a:tcPr marL="91433" marR="91433" marT="45727" marB="45727"/>
                </a:tc>
                <a:tc>
                  <a:txBody>
                    <a:bodyPr/>
                    <a:lstStyle/>
                    <a:p>
                      <a:pPr algn="ctr"/>
                      <a:r>
                        <a:rPr lang="es-SV" sz="1200" b="1" dirty="0">
                          <a:latin typeface="Museo Sans 300" panose="02000000000000000000" pitchFamily="50" charset="0"/>
                          <a:cs typeface="Arial" panose="020B0604020202020204" pitchFamily="34" charset="0"/>
                        </a:rPr>
                        <a:t>44</a:t>
                      </a:r>
                    </a:p>
                  </a:txBody>
                  <a:tcPr marL="91433" marR="91433" marT="45727" marB="45727"/>
                </a:tc>
                <a:extLst>
                  <a:ext uri="{0D108BD9-81ED-4DB2-BD59-A6C34878D82A}">
                    <a16:rowId xmlns:a16="http://schemas.microsoft.com/office/drawing/2014/main" val="10006"/>
                  </a:ext>
                </a:extLst>
              </a:tr>
              <a:tr h="274362">
                <a:tc>
                  <a:txBody>
                    <a:bodyPr/>
                    <a:lstStyle/>
                    <a:p>
                      <a:pPr marL="0" marR="0" lvl="0" indent="0" algn="l" defTabSz="914400" rtl="0" eaLnBrk="1" fontAlgn="auto" latinLnBrk="0" hangingPunct="1">
                        <a:lnSpc>
                          <a:spcPct val="100000"/>
                        </a:lnSpc>
                        <a:spcBef>
                          <a:spcPts val="0"/>
                        </a:spcBef>
                        <a:spcAft>
                          <a:spcPts val="0"/>
                        </a:spcAft>
                        <a:buClrTx/>
                        <a:buSzTx/>
                        <a:buFont typeface="+mj-lt"/>
                        <a:buNone/>
                        <a:tabLst/>
                        <a:defRPr/>
                      </a:pPr>
                      <a:r>
                        <a:rPr lang="es-SV" sz="1200" dirty="0">
                          <a:latin typeface="Museo Sans 300" panose="02000000000000000000" pitchFamily="50" charset="0"/>
                          <a:cs typeface="Arial" panose="020B0604020202020204" pitchFamily="34" charset="0"/>
                        </a:rPr>
                        <a:t>Gasto Público por</a:t>
                      </a:r>
                      <a:r>
                        <a:rPr lang="es-SV" sz="1200" baseline="0" dirty="0">
                          <a:latin typeface="Museo Sans 300" panose="02000000000000000000" pitchFamily="50" charset="0"/>
                          <a:cs typeface="Arial" panose="020B0604020202020204" pitchFamily="34" charset="0"/>
                        </a:rPr>
                        <a:t> Áreas de Gestión del Gobierno Central, 2017 – 2022</a:t>
                      </a:r>
                      <a:endParaRPr lang="es-SV" sz="1200" dirty="0">
                        <a:latin typeface="Museo Sans 300" panose="02000000000000000000" pitchFamily="50" charset="0"/>
                        <a:cs typeface="Arial" panose="020B0604020202020204" pitchFamily="34" charset="0"/>
                      </a:endParaRPr>
                    </a:p>
                  </a:txBody>
                  <a:tcPr marL="91433" marR="91433" marT="45727" marB="45727"/>
                </a:tc>
                <a:tc>
                  <a:txBody>
                    <a:bodyPr/>
                    <a:lstStyle/>
                    <a:p>
                      <a:pPr algn="ctr"/>
                      <a:r>
                        <a:rPr lang="es-SV" sz="1200" dirty="0">
                          <a:latin typeface="Museo Sans 300" panose="02000000000000000000" pitchFamily="50" charset="0"/>
                          <a:cs typeface="Arial" panose="020B0604020202020204" pitchFamily="34" charset="0"/>
                        </a:rPr>
                        <a:t>45</a:t>
                      </a:r>
                    </a:p>
                  </a:txBody>
                  <a:tcPr marL="91433" marR="91433" marT="45727" marB="45727"/>
                </a:tc>
                <a:extLst>
                  <a:ext uri="{0D108BD9-81ED-4DB2-BD59-A6C34878D82A}">
                    <a16:rowId xmlns:a16="http://schemas.microsoft.com/office/drawing/2014/main" val="10007"/>
                  </a:ext>
                </a:extLst>
              </a:tr>
              <a:tr h="274362">
                <a:tc>
                  <a:txBody>
                    <a:bodyPr/>
                    <a:lstStyle/>
                    <a:p>
                      <a:pPr marL="0" marR="0" lvl="0" indent="0" algn="l" defTabSz="914400" rtl="0" eaLnBrk="1" fontAlgn="auto" latinLnBrk="0" hangingPunct="1">
                        <a:lnSpc>
                          <a:spcPct val="100000"/>
                        </a:lnSpc>
                        <a:spcBef>
                          <a:spcPts val="0"/>
                        </a:spcBef>
                        <a:spcAft>
                          <a:spcPts val="0"/>
                        </a:spcAft>
                        <a:buClrTx/>
                        <a:buSzTx/>
                        <a:buFont typeface="+mj-lt"/>
                        <a:buNone/>
                        <a:tabLst/>
                        <a:defRPr/>
                      </a:pPr>
                      <a:r>
                        <a:rPr lang="es-SV" sz="1200" dirty="0">
                          <a:latin typeface="Museo Sans 300" panose="02000000000000000000" pitchFamily="50" charset="0"/>
                          <a:cs typeface="Arial" panose="020B0604020202020204" pitchFamily="34" charset="0"/>
                        </a:rPr>
                        <a:t>Gasto Público por</a:t>
                      </a:r>
                      <a:r>
                        <a:rPr lang="es-SV" sz="1200" baseline="0" dirty="0">
                          <a:latin typeface="Museo Sans 300" panose="02000000000000000000" pitchFamily="50" charset="0"/>
                          <a:cs typeface="Arial" panose="020B0604020202020204" pitchFamily="34" charset="0"/>
                        </a:rPr>
                        <a:t> Áreas de Gestión del Gobierno Central, 2017 – 2022 (Gráfico)</a:t>
                      </a:r>
                      <a:endParaRPr lang="es-SV" sz="1200" dirty="0">
                        <a:latin typeface="Museo Sans 300" panose="02000000000000000000" pitchFamily="50" charset="0"/>
                        <a:cs typeface="Arial" panose="020B0604020202020204" pitchFamily="34" charset="0"/>
                      </a:endParaRPr>
                    </a:p>
                  </a:txBody>
                  <a:tcPr marL="91433" marR="91433" marT="45727" marB="45727"/>
                </a:tc>
                <a:tc>
                  <a:txBody>
                    <a:bodyPr/>
                    <a:lstStyle/>
                    <a:p>
                      <a:pPr algn="ctr"/>
                      <a:r>
                        <a:rPr lang="es-SV" sz="1200" dirty="0">
                          <a:latin typeface="Museo Sans 300" panose="02000000000000000000" pitchFamily="50" charset="0"/>
                          <a:cs typeface="Arial" panose="020B0604020202020204" pitchFamily="34" charset="0"/>
                        </a:rPr>
                        <a:t>46</a:t>
                      </a:r>
                    </a:p>
                  </a:txBody>
                  <a:tcPr marL="91433" marR="91433" marT="45727" marB="45727"/>
                </a:tc>
                <a:extLst>
                  <a:ext uri="{0D108BD9-81ED-4DB2-BD59-A6C34878D82A}">
                    <a16:rowId xmlns:a16="http://schemas.microsoft.com/office/drawing/2014/main" val="10008"/>
                  </a:ext>
                </a:extLst>
              </a:tr>
              <a:tr h="274362">
                <a:tc>
                  <a:txBody>
                    <a:bodyPr/>
                    <a:lstStyle/>
                    <a:p>
                      <a:pPr marL="0" marR="0" lvl="0" indent="0" algn="l" defTabSz="914400" rtl="0" eaLnBrk="1" fontAlgn="auto" latinLnBrk="0" hangingPunct="1">
                        <a:lnSpc>
                          <a:spcPct val="100000"/>
                        </a:lnSpc>
                        <a:spcBef>
                          <a:spcPts val="0"/>
                        </a:spcBef>
                        <a:spcAft>
                          <a:spcPts val="0"/>
                        </a:spcAft>
                        <a:buClrTx/>
                        <a:buSzTx/>
                        <a:buFont typeface="+mj-lt"/>
                        <a:buNone/>
                        <a:tabLst/>
                        <a:defRPr/>
                      </a:pPr>
                      <a:r>
                        <a:rPr lang="es-SV" sz="1200" dirty="0">
                          <a:latin typeface="Museo Sans 300" panose="02000000000000000000" pitchFamily="50" charset="0"/>
                          <a:cs typeface="Arial" panose="020B0604020202020204" pitchFamily="34" charset="0"/>
                        </a:rPr>
                        <a:t>Gasto por</a:t>
                      </a:r>
                      <a:r>
                        <a:rPr lang="es-SV" sz="1200" baseline="0" dirty="0">
                          <a:latin typeface="Museo Sans 300" panose="02000000000000000000" pitchFamily="50" charset="0"/>
                          <a:cs typeface="Arial" panose="020B0604020202020204" pitchFamily="34" charset="0"/>
                        </a:rPr>
                        <a:t> Áreas de Gestión del Gobierno Central, a diciembre 2021 – 2022</a:t>
                      </a:r>
                      <a:endParaRPr lang="es-SV" sz="1200" dirty="0">
                        <a:latin typeface="Museo Sans 300" panose="02000000000000000000" pitchFamily="50" charset="0"/>
                        <a:cs typeface="Arial" panose="020B0604020202020204" pitchFamily="34" charset="0"/>
                      </a:endParaRPr>
                    </a:p>
                  </a:txBody>
                  <a:tcPr marL="91433" marR="91433" marT="45727" marB="45727"/>
                </a:tc>
                <a:tc>
                  <a:txBody>
                    <a:bodyPr/>
                    <a:lstStyle/>
                    <a:p>
                      <a:pPr algn="ctr"/>
                      <a:r>
                        <a:rPr lang="es-SV" sz="1200" dirty="0">
                          <a:latin typeface="Museo Sans 300" panose="02000000000000000000" pitchFamily="50" charset="0"/>
                          <a:cs typeface="Arial" panose="020B0604020202020204" pitchFamily="34" charset="0"/>
                        </a:rPr>
                        <a:t>47</a:t>
                      </a:r>
                    </a:p>
                  </a:txBody>
                  <a:tcPr marL="91433" marR="91433" marT="45727" marB="45727"/>
                </a:tc>
                <a:extLst>
                  <a:ext uri="{0D108BD9-81ED-4DB2-BD59-A6C34878D82A}">
                    <a16:rowId xmlns:a16="http://schemas.microsoft.com/office/drawing/2014/main" val="10009"/>
                  </a:ext>
                </a:extLst>
              </a:tr>
              <a:tr h="274362">
                <a:tc>
                  <a:txBody>
                    <a:bodyPr/>
                    <a:lstStyle/>
                    <a:p>
                      <a:pPr marL="0" marR="0" lvl="0" indent="0" algn="l" defTabSz="914400" rtl="0" eaLnBrk="1" fontAlgn="auto" latinLnBrk="0" hangingPunct="1">
                        <a:lnSpc>
                          <a:spcPct val="100000"/>
                        </a:lnSpc>
                        <a:spcBef>
                          <a:spcPts val="0"/>
                        </a:spcBef>
                        <a:spcAft>
                          <a:spcPts val="0"/>
                        </a:spcAft>
                        <a:buClrTx/>
                        <a:buSzTx/>
                        <a:buFont typeface="+mj-lt"/>
                        <a:buNone/>
                        <a:tabLst/>
                        <a:defRPr/>
                      </a:pPr>
                      <a:r>
                        <a:rPr lang="es-SV" sz="1200" dirty="0">
                          <a:latin typeface="Museo Sans 300" panose="02000000000000000000" pitchFamily="50" charset="0"/>
                          <a:cs typeface="Arial" panose="020B0604020202020204" pitchFamily="34" charset="0"/>
                        </a:rPr>
                        <a:t>Estructura Económica del Gasto del Gobierno Central</a:t>
                      </a:r>
                      <a:r>
                        <a:rPr lang="es-SV" sz="1200" baseline="0" dirty="0">
                          <a:latin typeface="Museo Sans 300" panose="02000000000000000000" pitchFamily="50" charset="0"/>
                          <a:cs typeface="Arial" panose="020B0604020202020204" pitchFamily="34" charset="0"/>
                        </a:rPr>
                        <a:t>, a diciembre 2021 – 2022</a:t>
                      </a:r>
                      <a:endParaRPr lang="es-SV" sz="1200" dirty="0">
                        <a:latin typeface="Museo Sans 300" panose="02000000000000000000" pitchFamily="50" charset="0"/>
                        <a:cs typeface="Arial" panose="020B0604020202020204" pitchFamily="34" charset="0"/>
                      </a:endParaRPr>
                    </a:p>
                  </a:txBody>
                  <a:tcPr marL="91433" marR="91433" marT="45727" marB="45727"/>
                </a:tc>
                <a:tc>
                  <a:txBody>
                    <a:bodyPr/>
                    <a:lstStyle/>
                    <a:p>
                      <a:pPr algn="ctr"/>
                      <a:r>
                        <a:rPr lang="es-SV" sz="1200" dirty="0">
                          <a:latin typeface="Museo Sans 300" panose="02000000000000000000" pitchFamily="50" charset="0"/>
                          <a:cs typeface="Arial" panose="020B0604020202020204" pitchFamily="34" charset="0"/>
                        </a:rPr>
                        <a:t>48</a:t>
                      </a:r>
                    </a:p>
                  </a:txBody>
                  <a:tcPr marL="91433" marR="91433" marT="45727" marB="45727"/>
                </a:tc>
                <a:extLst>
                  <a:ext uri="{0D108BD9-81ED-4DB2-BD59-A6C34878D82A}">
                    <a16:rowId xmlns:a16="http://schemas.microsoft.com/office/drawing/2014/main" val="10010"/>
                  </a:ext>
                </a:extLst>
              </a:tr>
              <a:tr h="274362">
                <a:tc>
                  <a:txBody>
                    <a:bodyPr/>
                    <a:lstStyle/>
                    <a:p>
                      <a:pPr marL="0" marR="0" lvl="0" indent="0" algn="l" defTabSz="914400" rtl="0" eaLnBrk="1" fontAlgn="auto" latinLnBrk="0" hangingPunct="1">
                        <a:lnSpc>
                          <a:spcPct val="100000"/>
                        </a:lnSpc>
                        <a:spcBef>
                          <a:spcPts val="0"/>
                        </a:spcBef>
                        <a:spcAft>
                          <a:spcPts val="0"/>
                        </a:spcAft>
                        <a:buClrTx/>
                        <a:buSzTx/>
                        <a:buFont typeface="+mj-lt"/>
                        <a:buNone/>
                        <a:tabLst/>
                        <a:defRPr/>
                      </a:pPr>
                      <a:r>
                        <a:rPr lang="es-SV" sz="1200" dirty="0">
                          <a:latin typeface="Museo Sans 300" panose="02000000000000000000" pitchFamily="50" charset="0"/>
                          <a:cs typeface="Arial" panose="020B0604020202020204" pitchFamily="34" charset="0"/>
                        </a:rPr>
                        <a:t>Ejecución Presupuestaria del Gasto por unidades primarias, </a:t>
                      </a:r>
                      <a:r>
                        <a:rPr lang="es-SV" sz="1200" baseline="0" dirty="0">
                          <a:latin typeface="Museo Sans 300" panose="02000000000000000000" pitchFamily="50" charset="0"/>
                          <a:cs typeface="Arial" panose="020B0604020202020204" pitchFamily="34" charset="0"/>
                        </a:rPr>
                        <a:t>2017 – 2022 </a:t>
                      </a:r>
                      <a:endParaRPr lang="es-SV" sz="1200" dirty="0">
                        <a:latin typeface="Museo Sans 300" panose="02000000000000000000" pitchFamily="50" charset="0"/>
                        <a:cs typeface="Arial" panose="020B0604020202020204" pitchFamily="34" charset="0"/>
                      </a:endParaRPr>
                    </a:p>
                  </a:txBody>
                  <a:tcPr marL="91433" marR="91433" marT="45727" marB="45727"/>
                </a:tc>
                <a:tc>
                  <a:txBody>
                    <a:bodyPr/>
                    <a:lstStyle/>
                    <a:p>
                      <a:pPr algn="ctr"/>
                      <a:r>
                        <a:rPr lang="es-SV" sz="1200" dirty="0">
                          <a:latin typeface="Museo Sans 300" panose="02000000000000000000" pitchFamily="50" charset="0"/>
                          <a:cs typeface="Arial" panose="020B0604020202020204" pitchFamily="34" charset="0"/>
                        </a:rPr>
                        <a:t>49</a:t>
                      </a:r>
                    </a:p>
                  </a:txBody>
                  <a:tcPr marL="91433" marR="91433" marT="45727" marB="45727"/>
                </a:tc>
                <a:extLst>
                  <a:ext uri="{0D108BD9-81ED-4DB2-BD59-A6C34878D82A}">
                    <a16:rowId xmlns:a16="http://schemas.microsoft.com/office/drawing/2014/main" val="10011"/>
                  </a:ext>
                </a:extLst>
              </a:tr>
              <a:tr h="274362">
                <a:tc>
                  <a:txBody>
                    <a:bodyPr/>
                    <a:lstStyle/>
                    <a:p>
                      <a:pPr marL="0" marR="0" lvl="0" indent="0" algn="l" defTabSz="914400" rtl="0" eaLnBrk="1" fontAlgn="auto" latinLnBrk="0" hangingPunct="1">
                        <a:lnSpc>
                          <a:spcPct val="100000"/>
                        </a:lnSpc>
                        <a:spcBef>
                          <a:spcPts val="0"/>
                        </a:spcBef>
                        <a:spcAft>
                          <a:spcPts val="0"/>
                        </a:spcAft>
                        <a:buClrTx/>
                        <a:buSzTx/>
                        <a:buFont typeface="+mj-lt"/>
                        <a:buNone/>
                        <a:tabLst/>
                        <a:defRPr/>
                      </a:pPr>
                      <a:r>
                        <a:rPr lang="es-SV" sz="1200" dirty="0">
                          <a:latin typeface="Museo Sans 300" panose="02000000000000000000" pitchFamily="50" charset="0"/>
                          <a:cs typeface="Arial" panose="020B0604020202020204" pitchFamily="34" charset="0"/>
                        </a:rPr>
                        <a:t>Ejecución Presupuestaria del Gasto por unidades primarias, a diciembre 2021 – 2022</a:t>
                      </a:r>
                    </a:p>
                  </a:txBody>
                  <a:tcPr marL="91433" marR="91433" marT="45727" marB="45727"/>
                </a:tc>
                <a:tc>
                  <a:txBody>
                    <a:bodyPr/>
                    <a:lstStyle/>
                    <a:p>
                      <a:pPr algn="ctr"/>
                      <a:r>
                        <a:rPr lang="es-SV" sz="1200" dirty="0">
                          <a:latin typeface="Museo Sans 300" panose="02000000000000000000" pitchFamily="50" charset="0"/>
                          <a:cs typeface="Arial" panose="020B0604020202020204" pitchFamily="34" charset="0"/>
                        </a:rPr>
                        <a:t>50</a:t>
                      </a:r>
                    </a:p>
                  </a:txBody>
                  <a:tcPr marL="91433" marR="91433" marT="45727" marB="45727"/>
                </a:tc>
                <a:extLst>
                  <a:ext uri="{0D108BD9-81ED-4DB2-BD59-A6C34878D82A}">
                    <a16:rowId xmlns:a16="http://schemas.microsoft.com/office/drawing/2014/main" val="10012"/>
                  </a:ext>
                </a:extLst>
              </a:tr>
              <a:tr h="274362">
                <a:tc>
                  <a:txBody>
                    <a:bodyPr/>
                    <a:lstStyle/>
                    <a:p>
                      <a:pPr marL="0" marR="0" lvl="0" indent="0" algn="l" defTabSz="914400" rtl="0" eaLnBrk="1" fontAlgn="auto" latinLnBrk="0" hangingPunct="1">
                        <a:lnSpc>
                          <a:spcPct val="100000"/>
                        </a:lnSpc>
                        <a:spcBef>
                          <a:spcPts val="0"/>
                        </a:spcBef>
                        <a:spcAft>
                          <a:spcPts val="0"/>
                        </a:spcAft>
                        <a:buClrTx/>
                        <a:buSzTx/>
                        <a:buFont typeface="+mj-lt"/>
                        <a:buNone/>
                        <a:tabLst/>
                        <a:defRPr/>
                      </a:pPr>
                      <a:r>
                        <a:rPr lang="es-SV" sz="1200" dirty="0">
                          <a:latin typeface="Museo Sans 300" panose="02000000000000000000" pitchFamily="50" charset="0"/>
                          <a:cs typeface="Arial" panose="020B0604020202020204" pitchFamily="34" charset="0"/>
                        </a:rPr>
                        <a:t>Subsidios y Devoluciones de Impuestos, 2017 – 2022</a:t>
                      </a:r>
                    </a:p>
                  </a:txBody>
                  <a:tcPr marL="91433" marR="91433" marT="45727" marB="45727"/>
                </a:tc>
                <a:tc>
                  <a:txBody>
                    <a:bodyPr/>
                    <a:lstStyle/>
                    <a:p>
                      <a:pPr algn="ctr"/>
                      <a:r>
                        <a:rPr lang="es-SV" sz="1200" dirty="0">
                          <a:latin typeface="Museo Sans 300" panose="02000000000000000000" pitchFamily="50" charset="0"/>
                          <a:cs typeface="Arial" panose="020B0604020202020204" pitchFamily="34" charset="0"/>
                        </a:rPr>
                        <a:t>51</a:t>
                      </a:r>
                    </a:p>
                  </a:txBody>
                  <a:tcPr marL="91433" marR="91433" marT="45727" marB="45727"/>
                </a:tc>
                <a:extLst>
                  <a:ext uri="{0D108BD9-81ED-4DB2-BD59-A6C34878D82A}">
                    <a16:rowId xmlns:a16="http://schemas.microsoft.com/office/drawing/2014/main" val="10013"/>
                  </a:ext>
                </a:extLst>
              </a:tr>
              <a:tr h="274362">
                <a:tc>
                  <a:txBody>
                    <a:bodyPr/>
                    <a:lstStyle/>
                    <a:p>
                      <a:r>
                        <a:rPr lang="es-SV" sz="1200" dirty="0">
                          <a:latin typeface="Museo Sans 300" panose="02000000000000000000" pitchFamily="50" charset="0"/>
                          <a:cs typeface="Arial" panose="020B0604020202020204" pitchFamily="34" charset="0"/>
                        </a:rPr>
                        <a:t>Notas de Crédito del Tesoro Público (NCTP), 2017 – 2022</a:t>
                      </a:r>
                    </a:p>
                  </a:txBody>
                  <a:tcPr marL="91433" marR="91433" marT="45727" marB="45727"/>
                </a:tc>
                <a:tc>
                  <a:txBody>
                    <a:bodyPr/>
                    <a:lstStyle/>
                    <a:p>
                      <a:pPr algn="ctr"/>
                      <a:r>
                        <a:rPr lang="es-SV" sz="1200" dirty="0">
                          <a:latin typeface="Museo Sans 300" panose="02000000000000000000" pitchFamily="50" charset="0"/>
                          <a:cs typeface="Arial" panose="020B0604020202020204" pitchFamily="34" charset="0"/>
                        </a:rPr>
                        <a:t>52</a:t>
                      </a:r>
                    </a:p>
                  </a:txBody>
                  <a:tcPr marL="91433" marR="91433" marT="45727" marB="45727"/>
                </a:tc>
                <a:extLst>
                  <a:ext uri="{0D108BD9-81ED-4DB2-BD59-A6C34878D82A}">
                    <a16:rowId xmlns:a16="http://schemas.microsoft.com/office/drawing/2014/main" val="10014"/>
                  </a:ext>
                </a:extLst>
              </a:tr>
              <a:tr h="274362">
                <a:tc>
                  <a:txBody>
                    <a:bodyPr/>
                    <a:lstStyle/>
                    <a:p>
                      <a:pPr marL="285750" indent="-285750">
                        <a:buFont typeface="+mj-lt"/>
                        <a:buAutoNum type="romanUcPeriod" startAt="4"/>
                      </a:pPr>
                      <a:r>
                        <a:rPr lang="es-SV" sz="1200" b="1" dirty="0">
                          <a:latin typeface="Museo Sans 300" panose="02000000000000000000" pitchFamily="50" charset="0"/>
                          <a:cs typeface="Arial" panose="020B0604020202020204" pitchFamily="34" charset="0"/>
                        </a:rPr>
                        <a:t>Ejecución de la Inversión Pública SPNF</a:t>
                      </a:r>
                    </a:p>
                  </a:txBody>
                  <a:tcPr marL="91433" marR="91433" marT="45727" marB="45727"/>
                </a:tc>
                <a:tc>
                  <a:txBody>
                    <a:bodyPr/>
                    <a:lstStyle/>
                    <a:p>
                      <a:pPr algn="ctr"/>
                      <a:r>
                        <a:rPr lang="es-SV" sz="1200" b="1" dirty="0">
                          <a:latin typeface="Museo Sans 300" panose="02000000000000000000" pitchFamily="50" charset="0"/>
                          <a:cs typeface="Arial" panose="020B0604020202020204" pitchFamily="34" charset="0"/>
                        </a:rPr>
                        <a:t>53</a:t>
                      </a:r>
                    </a:p>
                  </a:txBody>
                  <a:tcPr marL="91433" marR="91433" marT="45727" marB="45727"/>
                </a:tc>
                <a:extLst>
                  <a:ext uri="{0D108BD9-81ED-4DB2-BD59-A6C34878D82A}">
                    <a16:rowId xmlns:a16="http://schemas.microsoft.com/office/drawing/2014/main" val="10015"/>
                  </a:ext>
                </a:extLst>
              </a:tr>
              <a:tr h="293266">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SV" sz="1200" dirty="0">
                          <a:latin typeface="Museo Sans 300" panose="02000000000000000000" pitchFamily="50" charset="0"/>
                          <a:cs typeface="Arial" panose="020B0604020202020204" pitchFamily="34" charset="0"/>
                        </a:rPr>
                        <a:t>Inversión Pública Bruta del SPNF, 2017 – 2022 (Gráfico)</a:t>
                      </a:r>
                    </a:p>
                  </a:txBody>
                  <a:tcPr marL="91433" marR="91433" marT="45727" marB="45727"/>
                </a:tc>
                <a:tc>
                  <a:txBody>
                    <a:bodyPr/>
                    <a:lstStyle/>
                    <a:p>
                      <a:pPr algn="ctr"/>
                      <a:r>
                        <a:rPr lang="es-SV" sz="1200" dirty="0">
                          <a:latin typeface="Museo Sans 300" panose="02000000000000000000" pitchFamily="50" charset="0"/>
                          <a:cs typeface="Arial" panose="020B0604020202020204" pitchFamily="34" charset="0"/>
                        </a:rPr>
                        <a:t>54</a:t>
                      </a:r>
                    </a:p>
                  </a:txBody>
                  <a:tcPr marL="91433" marR="91433" marT="45727" marB="45727"/>
                </a:tc>
                <a:extLst>
                  <a:ext uri="{0D108BD9-81ED-4DB2-BD59-A6C34878D82A}">
                    <a16:rowId xmlns:a16="http://schemas.microsoft.com/office/drawing/2014/main" val="10016"/>
                  </a:ext>
                </a:extLst>
              </a:tr>
            </a:tbl>
          </a:graphicData>
        </a:graphic>
      </p:graphicFrame>
    </p:spTree>
    <p:extLst>
      <p:ext uri="{BB962C8B-B14F-4D97-AF65-F5344CB8AC3E}">
        <p14:creationId xmlns:p14="http://schemas.microsoft.com/office/powerpoint/2010/main" val="3133610459"/>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a:extLst>
              <a:ext uri="{FF2B5EF4-FFF2-40B4-BE49-F238E27FC236}">
                <a16:creationId xmlns:a16="http://schemas.microsoft.com/office/drawing/2014/main" id="{890DCE84-68B1-43A2-8768-5FEAA3D3E25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61" y="0"/>
            <a:ext cx="9142477" cy="6858000"/>
          </a:xfrm>
          <a:prstGeom prst="rect">
            <a:avLst/>
          </a:prstGeom>
        </p:spPr>
      </p:pic>
      <p:sp>
        <p:nvSpPr>
          <p:cNvPr id="5" name="Rectángulo 4">
            <a:extLst>
              <a:ext uri="{FF2B5EF4-FFF2-40B4-BE49-F238E27FC236}">
                <a16:creationId xmlns:a16="http://schemas.microsoft.com/office/drawing/2014/main" id="{02A7EB63-A8CC-9248-851E-BD12DCE8E9EC}"/>
              </a:ext>
            </a:extLst>
          </p:cNvPr>
          <p:cNvSpPr/>
          <p:nvPr/>
        </p:nvSpPr>
        <p:spPr>
          <a:xfrm>
            <a:off x="0" y="156340"/>
            <a:ext cx="9144000" cy="553998"/>
          </a:xfrm>
          <a:prstGeom prst="rect">
            <a:avLst/>
          </a:prstGeom>
        </p:spPr>
        <p:txBody>
          <a:bodyPr wrap="square">
            <a:spAutoFit/>
          </a:bodyPr>
          <a:lstStyle/>
          <a:p>
            <a:pPr algn="ctr">
              <a:lnSpc>
                <a:spcPct val="100000"/>
              </a:lnSpc>
              <a:spcBef>
                <a:spcPct val="0"/>
              </a:spcBef>
              <a:buFontTx/>
              <a:buNone/>
            </a:pPr>
            <a:r>
              <a:rPr lang="es-ES" altLang="es-SV" sz="1600" dirty="0">
                <a:solidFill>
                  <a:srgbClr val="111E60"/>
                </a:solidFill>
                <a:latin typeface="Museo Sans 900" panose="02000000000000000000" pitchFamily="2" charset="77"/>
                <a:cs typeface="Arial" panose="020B0604020202020204" pitchFamily="34" charset="0"/>
              </a:rPr>
              <a:t>Ejecución Presupuestaria de Gastos por Unidades Primarias,  a diciembre  2021 – 2022</a:t>
            </a:r>
          </a:p>
          <a:p>
            <a:pPr algn="ctr">
              <a:lnSpc>
                <a:spcPct val="100000"/>
              </a:lnSpc>
              <a:spcBef>
                <a:spcPct val="0"/>
              </a:spcBef>
              <a:buFontTx/>
              <a:buNone/>
            </a:pPr>
            <a:r>
              <a:rPr lang="es-ES" altLang="es-SV" sz="1400" dirty="0">
                <a:solidFill>
                  <a:srgbClr val="111E60"/>
                </a:solidFill>
                <a:latin typeface="Museo Sans 900" panose="02000000000000000000" pitchFamily="2" charset="77"/>
                <a:cs typeface="Arial" panose="020B0604020202020204" pitchFamily="34" charset="0"/>
              </a:rPr>
              <a:t>En millones US$ y porcentajes de ejecución</a:t>
            </a:r>
          </a:p>
        </p:txBody>
      </p:sp>
      <p:cxnSp>
        <p:nvCxnSpPr>
          <p:cNvPr id="7" name="Conector recto 6">
            <a:extLst>
              <a:ext uri="{FF2B5EF4-FFF2-40B4-BE49-F238E27FC236}">
                <a16:creationId xmlns:a16="http://schemas.microsoft.com/office/drawing/2014/main" id="{5D675D84-A9E4-B14A-AE1E-BBDE406FFF35}"/>
              </a:ext>
            </a:extLst>
          </p:cNvPr>
          <p:cNvCxnSpPr>
            <a:cxnSpLocks/>
          </p:cNvCxnSpPr>
          <p:nvPr/>
        </p:nvCxnSpPr>
        <p:spPr>
          <a:xfrm>
            <a:off x="1766236" y="886398"/>
            <a:ext cx="5611528" cy="0"/>
          </a:xfrm>
          <a:prstGeom prst="line">
            <a:avLst/>
          </a:prstGeom>
          <a:ln>
            <a:solidFill>
              <a:srgbClr val="111E60"/>
            </a:solidFill>
          </a:ln>
        </p:spPr>
        <p:style>
          <a:lnRef idx="1">
            <a:schemeClr val="accent1"/>
          </a:lnRef>
          <a:fillRef idx="0">
            <a:schemeClr val="accent1"/>
          </a:fillRef>
          <a:effectRef idx="0">
            <a:schemeClr val="accent1"/>
          </a:effectRef>
          <a:fontRef idx="minor">
            <a:schemeClr val="tx1"/>
          </a:fontRef>
        </p:style>
      </p:cxnSp>
      <p:sp>
        <p:nvSpPr>
          <p:cNvPr id="8" name="Marcador de número de diapositiva 1">
            <a:extLst>
              <a:ext uri="{FF2B5EF4-FFF2-40B4-BE49-F238E27FC236}">
                <a16:creationId xmlns:a16="http://schemas.microsoft.com/office/drawing/2014/main" id="{EC31705E-DC52-F741-A512-8B592F15D333}"/>
              </a:ext>
            </a:extLst>
          </p:cNvPr>
          <p:cNvSpPr>
            <a:spLocks noGrp="1"/>
          </p:cNvSpPr>
          <p:nvPr>
            <p:ph type="sldNum" sz="quarter" idx="12"/>
          </p:nvPr>
        </p:nvSpPr>
        <p:spPr>
          <a:xfrm>
            <a:off x="4380886" y="6313997"/>
            <a:ext cx="382229" cy="365125"/>
          </a:xfrm>
        </p:spPr>
        <p:txBody>
          <a:bodyPr/>
          <a:lstStyle/>
          <a:p>
            <a:fld id="{66E27207-3E83-1943-8402-EB2215809602}" type="slidenum">
              <a:rPr lang="es-SV" sz="1050" smtClean="0">
                <a:solidFill>
                  <a:srgbClr val="111E60"/>
                </a:solidFill>
                <a:latin typeface="Museo Sans 500" panose="02000000000000000000" pitchFamily="2" charset="77"/>
              </a:rPr>
              <a:t>50</a:t>
            </a:fld>
            <a:endParaRPr lang="es-SV" sz="1050" dirty="0">
              <a:solidFill>
                <a:srgbClr val="111E60"/>
              </a:solidFill>
              <a:latin typeface="Museo Sans 500" panose="02000000000000000000" pitchFamily="2" charset="77"/>
            </a:endParaRPr>
          </a:p>
        </p:txBody>
      </p:sp>
      <p:graphicFrame>
        <p:nvGraphicFramePr>
          <p:cNvPr id="9" name="Objeto 6">
            <a:extLst>
              <a:ext uri="{FF2B5EF4-FFF2-40B4-BE49-F238E27FC236}">
                <a16:creationId xmlns:a16="http://schemas.microsoft.com/office/drawing/2014/main" id="{926BCDCD-DA0D-4D7A-8B68-C1D9664593B0}"/>
              </a:ext>
            </a:extLst>
          </p:cNvPr>
          <p:cNvGraphicFramePr>
            <a:graphicFrameLocks noChangeAspect="1"/>
          </p:cNvGraphicFramePr>
          <p:nvPr>
            <p:extLst>
              <p:ext uri="{D42A27DB-BD31-4B8C-83A1-F6EECF244321}">
                <p14:modId xmlns:p14="http://schemas.microsoft.com/office/powerpoint/2010/main" val="3788353756"/>
              </p:ext>
            </p:extLst>
          </p:nvPr>
        </p:nvGraphicFramePr>
        <p:xfrm>
          <a:off x="847725" y="858689"/>
          <a:ext cx="7450138" cy="5563376"/>
        </p:xfrm>
        <a:graphic>
          <a:graphicData uri="http://schemas.openxmlformats.org/presentationml/2006/ole">
            <mc:AlternateContent xmlns:mc="http://schemas.openxmlformats.org/markup-compatibility/2006">
              <mc:Choice xmlns:v="urn:schemas-microsoft-com:vml" Requires="v">
                <p:oleObj spid="_x0000_s33877" name="Worksheet" r:id="rId4" imgW="11163325" imgH="8610464" progId="Excel.Sheet.12">
                  <p:embed/>
                </p:oleObj>
              </mc:Choice>
              <mc:Fallback>
                <p:oleObj name="Worksheet" r:id="rId4" imgW="11163325" imgH="8610464" progId="Excel.Sheet.12">
                  <p:embed/>
                  <p:pic>
                    <p:nvPicPr>
                      <p:cNvPr id="54278" name="Objeto 6">
                        <a:extLst>
                          <a:ext uri="{FF2B5EF4-FFF2-40B4-BE49-F238E27FC236}">
                            <a16:creationId xmlns:a16="http://schemas.microsoft.com/office/drawing/2014/main" id="{0AF6441B-F525-4936-A6F9-EAA72844CFA2}"/>
                          </a:ext>
                        </a:extLst>
                      </p:cNvPr>
                      <p:cNvPicPr>
                        <a:picLocks noChangeAspect="1" noChangeArrowheads="1"/>
                      </p:cNvPicPr>
                      <p:nvPr/>
                    </p:nvPicPr>
                    <p:blipFill>
                      <a:blip r:embed="rId5"/>
                      <a:srcRect/>
                      <a:stretch>
                        <a:fillRect/>
                      </a:stretch>
                    </p:blipFill>
                    <p:spPr bwMode="auto">
                      <a:xfrm>
                        <a:off x="847725" y="858689"/>
                        <a:ext cx="7450138" cy="5563376"/>
                      </a:xfrm>
                      <a:prstGeom prst="rect">
                        <a:avLst/>
                      </a:prstGeom>
                      <a:noFill/>
                      <a:ln>
                        <a:noFill/>
                      </a:ln>
                      <a:extLst/>
                    </p:spPr>
                  </p:pic>
                </p:oleObj>
              </mc:Fallback>
            </mc:AlternateContent>
          </a:graphicData>
        </a:graphic>
      </p:graphicFrame>
    </p:spTree>
    <p:extLst>
      <p:ext uri="{BB962C8B-B14F-4D97-AF65-F5344CB8AC3E}">
        <p14:creationId xmlns:p14="http://schemas.microsoft.com/office/powerpoint/2010/main" val="734559750"/>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a:extLst>
              <a:ext uri="{FF2B5EF4-FFF2-40B4-BE49-F238E27FC236}">
                <a16:creationId xmlns:a16="http://schemas.microsoft.com/office/drawing/2014/main" id="{890DCE84-68B1-43A2-8768-5FEAA3D3E25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61" y="0"/>
            <a:ext cx="9142477" cy="6858000"/>
          </a:xfrm>
          <a:prstGeom prst="rect">
            <a:avLst/>
          </a:prstGeom>
        </p:spPr>
      </p:pic>
      <p:sp>
        <p:nvSpPr>
          <p:cNvPr id="5" name="Rectángulo 4">
            <a:extLst>
              <a:ext uri="{FF2B5EF4-FFF2-40B4-BE49-F238E27FC236}">
                <a16:creationId xmlns:a16="http://schemas.microsoft.com/office/drawing/2014/main" id="{02A7EB63-A8CC-9248-851E-BD12DCE8E9EC}"/>
              </a:ext>
            </a:extLst>
          </p:cNvPr>
          <p:cNvSpPr/>
          <p:nvPr/>
        </p:nvSpPr>
        <p:spPr>
          <a:xfrm>
            <a:off x="0" y="301622"/>
            <a:ext cx="9144000" cy="584775"/>
          </a:xfrm>
          <a:prstGeom prst="rect">
            <a:avLst/>
          </a:prstGeom>
        </p:spPr>
        <p:txBody>
          <a:bodyPr wrap="square">
            <a:spAutoFit/>
          </a:bodyPr>
          <a:lstStyle/>
          <a:p>
            <a:pPr algn="ctr">
              <a:lnSpc>
                <a:spcPct val="100000"/>
              </a:lnSpc>
              <a:spcBef>
                <a:spcPct val="0"/>
              </a:spcBef>
              <a:buFontTx/>
              <a:buNone/>
            </a:pPr>
            <a:r>
              <a:rPr lang="es-ES" altLang="es-SV" dirty="0">
                <a:solidFill>
                  <a:srgbClr val="111E60"/>
                </a:solidFill>
                <a:latin typeface="Museo Sans 900" panose="02000000000000000000" pitchFamily="2" charset="77"/>
                <a:cs typeface="Arial" panose="020B0604020202020204" pitchFamily="34" charset="0"/>
              </a:rPr>
              <a:t>Subsidios y devoluciones de impuestos, 2017 – 2022</a:t>
            </a:r>
          </a:p>
          <a:p>
            <a:pPr algn="ctr">
              <a:lnSpc>
                <a:spcPct val="100000"/>
              </a:lnSpc>
              <a:spcBef>
                <a:spcPct val="0"/>
              </a:spcBef>
              <a:buFontTx/>
              <a:buNone/>
            </a:pPr>
            <a:r>
              <a:rPr lang="es-ES" altLang="es-SV" sz="1400" dirty="0">
                <a:solidFill>
                  <a:srgbClr val="111E60"/>
                </a:solidFill>
                <a:latin typeface="Museo Sans 900" panose="02000000000000000000" pitchFamily="2" charset="77"/>
                <a:cs typeface="Arial" panose="020B0604020202020204" pitchFamily="34" charset="0"/>
              </a:rPr>
              <a:t>En millones US$</a:t>
            </a:r>
          </a:p>
        </p:txBody>
      </p:sp>
      <p:cxnSp>
        <p:nvCxnSpPr>
          <p:cNvPr id="7" name="Conector recto 6">
            <a:extLst>
              <a:ext uri="{FF2B5EF4-FFF2-40B4-BE49-F238E27FC236}">
                <a16:creationId xmlns:a16="http://schemas.microsoft.com/office/drawing/2014/main" id="{5D675D84-A9E4-B14A-AE1E-BBDE406FFF35}"/>
              </a:ext>
            </a:extLst>
          </p:cNvPr>
          <p:cNvCxnSpPr>
            <a:cxnSpLocks/>
          </p:cNvCxnSpPr>
          <p:nvPr/>
        </p:nvCxnSpPr>
        <p:spPr>
          <a:xfrm>
            <a:off x="1766236" y="886398"/>
            <a:ext cx="5611528" cy="0"/>
          </a:xfrm>
          <a:prstGeom prst="line">
            <a:avLst/>
          </a:prstGeom>
          <a:ln>
            <a:solidFill>
              <a:srgbClr val="111E60"/>
            </a:solidFill>
          </a:ln>
        </p:spPr>
        <p:style>
          <a:lnRef idx="1">
            <a:schemeClr val="accent1"/>
          </a:lnRef>
          <a:fillRef idx="0">
            <a:schemeClr val="accent1"/>
          </a:fillRef>
          <a:effectRef idx="0">
            <a:schemeClr val="accent1"/>
          </a:effectRef>
          <a:fontRef idx="minor">
            <a:schemeClr val="tx1"/>
          </a:fontRef>
        </p:style>
      </p:cxnSp>
      <p:sp>
        <p:nvSpPr>
          <p:cNvPr id="8" name="Marcador de número de diapositiva 1">
            <a:extLst>
              <a:ext uri="{FF2B5EF4-FFF2-40B4-BE49-F238E27FC236}">
                <a16:creationId xmlns:a16="http://schemas.microsoft.com/office/drawing/2014/main" id="{EC31705E-DC52-F741-A512-8B592F15D333}"/>
              </a:ext>
            </a:extLst>
          </p:cNvPr>
          <p:cNvSpPr>
            <a:spLocks noGrp="1"/>
          </p:cNvSpPr>
          <p:nvPr>
            <p:ph type="sldNum" sz="quarter" idx="12"/>
          </p:nvPr>
        </p:nvSpPr>
        <p:spPr>
          <a:xfrm>
            <a:off x="4380886" y="6313997"/>
            <a:ext cx="382229" cy="365125"/>
          </a:xfrm>
        </p:spPr>
        <p:txBody>
          <a:bodyPr/>
          <a:lstStyle/>
          <a:p>
            <a:fld id="{66E27207-3E83-1943-8402-EB2215809602}" type="slidenum">
              <a:rPr lang="es-SV" sz="1050" smtClean="0">
                <a:solidFill>
                  <a:srgbClr val="111E60"/>
                </a:solidFill>
                <a:latin typeface="Museo Sans 500" panose="02000000000000000000" pitchFamily="2" charset="77"/>
              </a:rPr>
              <a:t>51</a:t>
            </a:fld>
            <a:endParaRPr lang="es-SV" sz="1050" dirty="0">
              <a:solidFill>
                <a:srgbClr val="111E60"/>
              </a:solidFill>
              <a:latin typeface="Museo Sans 500" panose="02000000000000000000" pitchFamily="2" charset="77"/>
            </a:endParaRPr>
          </a:p>
        </p:txBody>
      </p:sp>
      <p:graphicFrame>
        <p:nvGraphicFramePr>
          <p:cNvPr id="10" name="Objeto 8">
            <a:extLst>
              <a:ext uri="{FF2B5EF4-FFF2-40B4-BE49-F238E27FC236}">
                <a16:creationId xmlns:a16="http://schemas.microsoft.com/office/drawing/2014/main" id="{5998A0D5-EDC3-45D0-B613-063A99FB1900}"/>
              </a:ext>
            </a:extLst>
          </p:cNvPr>
          <p:cNvGraphicFramePr>
            <a:graphicFrameLocks noChangeAspect="1"/>
          </p:cNvGraphicFramePr>
          <p:nvPr>
            <p:extLst>
              <p:ext uri="{D42A27DB-BD31-4B8C-83A1-F6EECF244321}">
                <p14:modId xmlns:p14="http://schemas.microsoft.com/office/powerpoint/2010/main" val="1832027755"/>
              </p:ext>
            </p:extLst>
          </p:nvPr>
        </p:nvGraphicFramePr>
        <p:xfrm>
          <a:off x="719138" y="906463"/>
          <a:ext cx="7713662" cy="5113337"/>
        </p:xfrm>
        <a:graphic>
          <a:graphicData uri="http://schemas.openxmlformats.org/presentationml/2006/ole">
            <mc:AlternateContent xmlns:mc="http://schemas.openxmlformats.org/markup-compatibility/2006">
              <mc:Choice xmlns:v="urn:schemas-microsoft-com:vml" Requires="v">
                <p:oleObj spid="_x0000_s34899" name="Worksheet" r:id="rId4" imgW="7134155" imgH="5105536" progId="Excel.Sheet.12">
                  <p:embed/>
                </p:oleObj>
              </mc:Choice>
              <mc:Fallback>
                <p:oleObj name="Worksheet" r:id="rId4" imgW="7134155" imgH="5105536" progId="Excel.Sheet.12">
                  <p:embed/>
                  <p:pic>
                    <p:nvPicPr>
                      <p:cNvPr id="55302" name="Objeto 8">
                        <a:extLst>
                          <a:ext uri="{FF2B5EF4-FFF2-40B4-BE49-F238E27FC236}">
                            <a16:creationId xmlns:a16="http://schemas.microsoft.com/office/drawing/2014/main" id="{48B80A5F-C264-4C27-93D2-574988F7CBB9}"/>
                          </a:ext>
                        </a:extLst>
                      </p:cNvPr>
                      <p:cNvPicPr>
                        <a:picLocks noChangeAspect="1" noChangeArrowheads="1"/>
                      </p:cNvPicPr>
                      <p:nvPr/>
                    </p:nvPicPr>
                    <p:blipFill>
                      <a:blip r:embed="rId5"/>
                      <a:srcRect/>
                      <a:stretch>
                        <a:fillRect/>
                      </a:stretch>
                    </p:blipFill>
                    <p:spPr bwMode="auto">
                      <a:xfrm>
                        <a:off x="719138" y="906463"/>
                        <a:ext cx="7713662" cy="5113337"/>
                      </a:xfrm>
                      <a:prstGeom prst="rect">
                        <a:avLst/>
                      </a:prstGeom>
                      <a:noFill/>
                      <a:ln>
                        <a:noFill/>
                      </a:ln>
                      <a:extLst/>
                    </p:spPr>
                  </p:pic>
                </p:oleObj>
              </mc:Fallback>
            </mc:AlternateContent>
          </a:graphicData>
        </a:graphic>
      </p:graphicFrame>
    </p:spTree>
    <p:extLst>
      <p:ext uri="{BB962C8B-B14F-4D97-AF65-F5344CB8AC3E}">
        <p14:creationId xmlns:p14="http://schemas.microsoft.com/office/powerpoint/2010/main" val="1676926229"/>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a:extLst>
              <a:ext uri="{FF2B5EF4-FFF2-40B4-BE49-F238E27FC236}">
                <a16:creationId xmlns:a16="http://schemas.microsoft.com/office/drawing/2014/main" id="{890DCE84-68B1-43A2-8768-5FEAA3D3E25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61" y="0"/>
            <a:ext cx="9142477" cy="6858000"/>
          </a:xfrm>
          <a:prstGeom prst="rect">
            <a:avLst/>
          </a:prstGeom>
        </p:spPr>
      </p:pic>
      <p:sp>
        <p:nvSpPr>
          <p:cNvPr id="5" name="Rectángulo 4">
            <a:extLst>
              <a:ext uri="{FF2B5EF4-FFF2-40B4-BE49-F238E27FC236}">
                <a16:creationId xmlns:a16="http://schemas.microsoft.com/office/drawing/2014/main" id="{02A7EB63-A8CC-9248-851E-BD12DCE8E9EC}"/>
              </a:ext>
            </a:extLst>
          </p:cNvPr>
          <p:cNvSpPr/>
          <p:nvPr/>
        </p:nvSpPr>
        <p:spPr>
          <a:xfrm>
            <a:off x="0" y="301622"/>
            <a:ext cx="9144000" cy="584775"/>
          </a:xfrm>
          <a:prstGeom prst="rect">
            <a:avLst/>
          </a:prstGeom>
        </p:spPr>
        <p:txBody>
          <a:bodyPr wrap="square">
            <a:spAutoFit/>
          </a:bodyPr>
          <a:lstStyle/>
          <a:p>
            <a:pPr algn="ctr">
              <a:lnSpc>
                <a:spcPct val="100000"/>
              </a:lnSpc>
              <a:spcBef>
                <a:spcPct val="0"/>
              </a:spcBef>
              <a:buFontTx/>
              <a:buNone/>
            </a:pPr>
            <a:r>
              <a:rPr lang="es-ES" altLang="es-SV" dirty="0">
                <a:solidFill>
                  <a:srgbClr val="111E60"/>
                </a:solidFill>
                <a:latin typeface="Museo Sans 900" panose="02000000000000000000" pitchFamily="2" charset="77"/>
                <a:cs typeface="Arial" panose="020B0604020202020204" pitchFamily="34" charset="0"/>
              </a:rPr>
              <a:t>Notas de Crédito del Tesoro Publico (NCTP), 2017 – 2022</a:t>
            </a:r>
          </a:p>
          <a:p>
            <a:pPr algn="ctr">
              <a:lnSpc>
                <a:spcPct val="100000"/>
              </a:lnSpc>
              <a:spcBef>
                <a:spcPct val="0"/>
              </a:spcBef>
              <a:buFontTx/>
              <a:buNone/>
            </a:pPr>
            <a:r>
              <a:rPr lang="es-ES" altLang="es-SV" sz="1400" dirty="0">
                <a:solidFill>
                  <a:srgbClr val="111E60"/>
                </a:solidFill>
                <a:latin typeface="Museo Sans 900" panose="02000000000000000000" pitchFamily="2" charset="77"/>
                <a:cs typeface="Arial" panose="020B0604020202020204" pitchFamily="34" charset="0"/>
              </a:rPr>
              <a:t>En millones US$</a:t>
            </a:r>
          </a:p>
        </p:txBody>
      </p:sp>
      <p:cxnSp>
        <p:nvCxnSpPr>
          <p:cNvPr id="7" name="Conector recto 6">
            <a:extLst>
              <a:ext uri="{FF2B5EF4-FFF2-40B4-BE49-F238E27FC236}">
                <a16:creationId xmlns:a16="http://schemas.microsoft.com/office/drawing/2014/main" id="{5D675D84-A9E4-B14A-AE1E-BBDE406FFF35}"/>
              </a:ext>
            </a:extLst>
          </p:cNvPr>
          <p:cNvCxnSpPr>
            <a:cxnSpLocks/>
          </p:cNvCxnSpPr>
          <p:nvPr/>
        </p:nvCxnSpPr>
        <p:spPr>
          <a:xfrm>
            <a:off x="1766236" y="886398"/>
            <a:ext cx="5611528" cy="0"/>
          </a:xfrm>
          <a:prstGeom prst="line">
            <a:avLst/>
          </a:prstGeom>
          <a:ln>
            <a:solidFill>
              <a:srgbClr val="111E60"/>
            </a:solidFill>
          </a:ln>
        </p:spPr>
        <p:style>
          <a:lnRef idx="1">
            <a:schemeClr val="accent1"/>
          </a:lnRef>
          <a:fillRef idx="0">
            <a:schemeClr val="accent1"/>
          </a:fillRef>
          <a:effectRef idx="0">
            <a:schemeClr val="accent1"/>
          </a:effectRef>
          <a:fontRef idx="minor">
            <a:schemeClr val="tx1"/>
          </a:fontRef>
        </p:style>
      </p:cxnSp>
      <p:sp>
        <p:nvSpPr>
          <p:cNvPr id="8" name="Marcador de número de diapositiva 1">
            <a:extLst>
              <a:ext uri="{FF2B5EF4-FFF2-40B4-BE49-F238E27FC236}">
                <a16:creationId xmlns:a16="http://schemas.microsoft.com/office/drawing/2014/main" id="{EC31705E-DC52-F741-A512-8B592F15D333}"/>
              </a:ext>
            </a:extLst>
          </p:cNvPr>
          <p:cNvSpPr>
            <a:spLocks noGrp="1"/>
          </p:cNvSpPr>
          <p:nvPr>
            <p:ph type="sldNum" sz="quarter" idx="12"/>
          </p:nvPr>
        </p:nvSpPr>
        <p:spPr>
          <a:xfrm>
            <a:off x="4380886" y="6313997"/>
            <a:ext cx="382229" cy="365125"/>
          </a:xfrm>
        </p:spPr>
        <p:txBody>
          <a:bodyPr/>
          <a:lstStyle/>
          <a:p>
            <a:fld id="{66E27207-3E83-1943-8402-EB2215809602}" type="slidenum">
              <a:rPr lang="es-SV" sz="1050" smtClean="0">
                <a:solidFill>
                  <a:srgbClr val="111E60"/>
                </a:solidFill>
                <a:latin typeface="Museo Sans 500" panose="02000000000000000000" pitchFamily="2" charset="77"/>
              </a:rPr>
              <a:t>52</a:t>
            </a:fld>
            <a:endParaRPr lang="es-SV" sz="1050" dirty="0">
              <a:solidFill>
                <a:srgbClr val="111E60"/>
              </a:solidFill>
              <a:latin typeface="Museo Sans 500" panose="02000000000000000000" pitchFamily="2" charset="77"/>
            </a:endParaRPr>
          </a:p>
        </p:txBody>
      </p:sp>
      <p:graphicFrame>
        <p:nvGraphicFramePr>
          <p:cNvPr id="9" name="Objeto 6">
            <a:extLst>
              <a:ext uri="{FF2B5EF4-FFF2-40B4-BE49-F238E27FC236}">
                <a16:creationId xmlns:a16="http://schemas.microsoft.com/office/drawing/2014/main" id="{676D9502-514E-4FF6-BF09-5DA22A28D3BD}"/>
              </a:ext>
            </a:extLst>
          </p:cNvPr>
          <p:cNvGraphicFramePr>
            <a:graphicFrameLocks noChangeAspect="1"/>
          </p:cNvGraphicFramePr>
          <p:nvPr>
            <p:extLst>
              <p:ext uri="{D42A27DB-BD31-4B8C-83A1-F6EECF244321}">
                <p14:modId xmlns:p14="http://schemas.microsoft.com/office/powerpoint/2010/main" val="3001241066"/>
              </p:ext>
            </p:extLst>
          </p:nvPr>
        </p:nvGraphicFramePr>
        <p:xfrm>
          <a:off x="304800" y="1285875"/>
          <a:ext cx="8482013" cy="2973388"/>
        </p:xfrm>
        <a:graphic>
          <a:graphicData uri="http://schemas.openxmlformats.org/presentationml/2006/ole">
            <mc:AlternateContent xmlns:mc="http://schemas.openxmlformats.org/markup-compatibility/2006">
              <mc:Choice xmlns:v="urn:schemas-microsoft-com:vml" Requires="v">
                <p:oleObj spid="_x0000_s35923" name="Worksheet" r:id="rId4" imgW="7848549" imgH="2752691" progId="Excel.Sheet.12">
                  <p:embed/>
                </p:oleObj>
              </mc:Choice>
              <mc:Fallback>
                <p:oleObj name="Worksheet" r:id="rId4" imgW="7848549" imgH="2752691" progId="Excel.Sheet.12">
                  <p:embed/>
                  <p:pic>
                    <p:nvPicPr>
                      <p:cNvPr id="56326" name="Objeto 6">
                        <a:extLst>
                          <a:ext uri="{FF2B5EF4-FFF2-40B4-BE49-F238E27FC236}">
                            <a16:creationId xmlns:a16="http://schemas.microsoft.com/office/drawing/2014/main" id="{28981455-B67F-4295-9124-15A37E49641B}"/>
                          </a:ext>
                        </a:extLst>
                      </p:cNvPr>
                      <p:cNvPicPr>
                        <a:picLocks noChangeAspect="1" noChangeArrowheads="1"/>
                      </p:cNvPicPr>
                      <p:nvPr/>
                    </p:nvPicPr>
                    <p:blipFill>
                      <a:blip r:embed="rId5"/>
                      <a:srcRect/>
                      <a:stretch>
                        <a:fillRect/>
                      </a:stretch>
                    </p:blipFill>
                    <p:spPr bwMode="auto">
                      <a:xfrm>
                        <a:off x="304800" y="1285875"/>
                        <a:ext cx="8482013" cy="2973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10" name="CuadroTexto 9">
            <a:extLst>
              <a:ext uri="{FF2B5EF4-FFF2-40B4-BE49-F238E27FC236}">
                <a16:creationId xmlns:a16="http://schemas.microsoft.com/office/drawing/2014/main" id="{E18DB0DA-0E4C-447F-8C45-5EDD9CE36E13}"/>
              </a:ext>
            </a:extLst>
          </p:cNvPr>
          <p:cNvSpPr txBox="1">
            <a:spLocks noChangeArrowheads="1"/>
          </p:cNvSpPr>
          <p:nvPr/>
        </p:nvSpPr>
        <p:spPr bwMode="auto">
          <a:xfrm>
            <a:off x="337599" y="5629010"/>
            <a:ext cx="8335452" cy="5539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just">
              <a:lnSpc>
                <a:spcPct val="100000"/>
              </a:lnSpc>
              <a:spcBef>
                <a:spcPct val="0"/>
              </a:spcBef>
              <a:buNone/>
            </a:pPr>
            <a:r>
              <a:rPr lang="es-SV" altLang="es-SV" sz="1000" b="1" dirty="0">
                <a:latin typeface="Museo Sans 100" panose="02000000000000000000" pitchFamily="50" charset="0"/>
                <a:cs typeface="Arial" panose="020B0604020202020204" pitchFamily="34" charset="0"/>
              </a:rPr>
              <a:t>(*) </a:t>
            </a:r>
            <a:r>
              <a:rPr lang="es-ES" altLang="es-SV" sz="1000" b="1" dirty="0">
                <a:latin typeface="Museo Sans 100" panose="02000000000000000000" pitchFamily="50" charset="0"/>
                <a:cs typeface="Arial" panose="020B0604020202020204" pitchFamily="34" charset="0"/>
              </a:rPr>
              <a:t>Otros: incluye el pago de Deuda a Distribuidoras de Energía Eléctrica.</a:t>
            </a:r>
            <a:endParaRPr lang="es-SV" altLang="es-SV" sz="1000" b="1" dirty="0">
              <a:latin typeface="Museo Sans 100" panose="02000000000000000000" pitchFamily="50" charset="0"/>
              <a:cs typeface="Arial" panose="020B0604020202020204" pitchFamily="34" charset="0"/>
            </a:endParaRPr>
          </a:p>
          <a:p>
            <a:pPr algn="just">
              <a:lnSpc>
                <a:spcPct val="100000"/>
              </a:lnSpc>
              <a:spcBef>
                <a:spcPct val="0"/>
              </a:spcBef>
              <a:buNone/>
            </a:pPr>
            <a:endParaRPr lang="es-SV" altLang="es-SV" sz="1000" b="1" dirty="0">
              <a:latin typeface="Museo Sans 100" panose="02000000000000000000" pitchFamily="50" charset="0"/>
              <a:cs typeface="Arial" panose="020B0604020202020204" pitchFamily="34" charset="0"/>
            </a:endParaRPr>
          </a:p>
          <a:p>
            <a:pPr algn="just">
              <a:lnSpc>
                <a:spcPct val="100000"/>
              </a:lnSpc>
              <a:spcBef>
                <a:spcPct val="0"/>
              </a:spcBef>
              <a:buNone/>
            </a:pPr>
            <a:r>
              <a:rPr lang="es-SV" altLang="es-SV" sz="1000" b="1" dirty="0">
                <a:latin typeface="Museo Sans 100" panose="02000000000000000000" pitchFamily="50" charset="0"/>
                <a:cs typeface="Arial" panose="020B0604020202020204" pitchFamily="34" charset="0"/>
              </a:rPr>
              <a:t>Fuente</a:t>
            </a:r>
            <a:r>
              <a:rPr lang="es-SV" altLang="es-SV" sz="1000" dirty="0">
                <a:latin typeface="Museo Sans 100" panose="02000000000000000000" pitchFamily="50" charset="0"/>
                <a:cs typeface="Arial" panose="020B0604020202020204" pitchFamily="34" charset="0"/>
              </a:rPr>
              <a:t>: Dirección General de Tesorería</a:t>
            </a:r>
            <a:r>
              <a:rPr lang="es-ES" altLang="es-SV" sz="1000" dirty="0">
                <a:latin typeface="Museo Sans 100" panose="02000000000000000000" pitchFamily="50" charset="0"/>
                <a:cs typeface="Arial" panose="020B0604020202020204" pitchFamily="34" charset="0"/>
              </a:rPr>
              <a:t>.</a:t>
            </a:r>
            <a:endParaRPr lang="es-SV" altLang="es-SV" sz="1000" dirty="0">
              <a:latin typeface="Museo Sans 100" panose="02000000000000000000" pitchFamily="50" charset="0"/>
              <a:cs typeface="Arial" panose="020B0604020202020204" pitchFamily="34" charset="0"/>
            </a:endParaRPr>
          </a:p>
        </p:txBody>
      </p:sp>
    </p:spTree>
    <p:extLst>
      <p:ext uri="{BB962C8B-B14F-4D97-AF65-F5344CB8AC3E}">
        <p14:creationId xmlns:p14="http://schemas.microsoft.com/office/powerpoint/2010/main" val="3106180682"/>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a:extLst>
              <a:ext uri="{FF2B5EF4-FFF2-40B4-BE49-F238E27FC236}">
                <a16:creationId xmlns:a16="http://schemas.microsoft.com/office/drawing/2014/main" id="{890DCE84-68B1-43A2-8768-5FEAA3D3E25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61" y="0"/>
            <a:ext cx="9142477" cy="6858000"/>
          </a:xfrm>
          <a:prstGeom prst="rect">
            <a:avLst/>
          </a:prstGeom>
        </p:spPr>
      </p:pic>
      <p:sp>
        <p:nvSpPr>
          <p:cNvPr id="4" name="Rectángulo 3">
            <a:extLst>
              <a:ext uri="{FF2B5EF4-FFF2-40B4-BE49-F238E27FC236}">
                <a16:creationId xmlns:a16="http://schemas.microsoft.com/office/drawing/2014/main" id="{0E77FAFE-909A-8246-95CB-E1AAC3C16B80}"/>
              </a:ext>
            </a:extLst>
          </p:cNvPr>
          <p:cNvSpPr/>
          <p:nvPr/>
        </p:nvSpPr>
        <p:spPr>
          <a:xfrm>
            <a:off x="0" y="2736502"/>
            <a:ext cx="9144000" cy="1200329"/>
          </a:xfrm>
          <a:prstGeom prst="rect">
            <a:avLst/>
          </a:prstGeom>
          <a:ln>
            <a:noFill/>
          </a:ln>
        </p:spPr>
        <p:txBody>
          <a:bodyPr wrap="square">
            <a:spAutoFit/>
          </a:bodyPr>
          <a:lstStyle/>
          <a:p>
            <a:pPr marL="514350" indent="-514350" algn="ctr">
              <a:lnSpc>
                <a:spcPct val="100000"/>
              </a:lnSpc>
              <a:spcBef>
                <a:spcPct val="0"/>
              </a:spcBef>
              <a:buFont typeface="+mj-lt"/>
              <a:buAutoNum type="romanUcPeriod" startAt="4"/>
            </a:pPr>
            <a:r>
              <a:rPr lang="es-SV" altLang="es-SV" sz="2400" b="1" dirty="0">
                <a:solidFill>
                  <a:srgbClr val="111E60"/>
                </a:solidFill>
                <a:latin typeface="Bembo Std" panose="02020605060306020A03" pitchFamily="18" charset="0"/>
                <a:cs typeface="Arial" panose="020B0604020202020204" pitchFamily="34" charset="0"/>
              </a:rPr>
              <a:t>Ejecución de la Inversión</a:t>
            </a:r>
          </a:p>
          <a:p>
            <a:pPr algn="ctr">
              <a:lnSpc>
                <a:spcPct val="100000"/>
              </a:lnSpc>
              <a:spcBef>
                <a:spcPct val="0"/>
              </a:spcBef>
            </a:pPr>
            <a:r>
              <a:rPr lang="es-ES" altLang="es-SV" sz="2400" b="1" dirty="0">
                <a:solidFill>
                  <a:srgbClr val="111E60"/>
                </a:solidFill>
                <a:latin typeface="Bembo Std" panose="02020605060306020A03" pitchFamily="18" charset="0"/>
                <a:cs typeface="Arial" panose="020B0604020202020204" pitchFamily="34" charset="0"/>
              </a:rPr>
              <a:t>Del SPNF</a:t>
            </a:r>
            <a:endParaRPr lang="es-SV" altLang="es-SV" sz="2400" b="1" dirty="0">
              <a:solidFill>
                <a:srgbClr val="111E60"/>
              </a:solidFill>
              <a:latin typeface="Bembo Std" panose="02020605060306020A03" pitchFamily="18" charset="0"/>
              <a:cs typeface="Arial" panose="020B0604020202020204" pitchFamily="34" charset="0"/>
            </a:endParaRPr>
          </a:p>
          <a:p>
            <a:pPr algn="ctr">
              <a:lnSpc>
                <a:spcPct val="100000"/>
              </a:lnSpc>
              <a:spcBef>
                <a:spcPct val="0"/>
              </a:spcBef>
              <a:buFontTx/>
              <a:buNone/>
            </a:pPr>
            <a:endParaRPr lang="es-SV" altLang="es-SV" sz="2400" dirty="0">
              <a:solidFill>
                <a:srgbClr val="313945"/>
              </a:solidFill>
              <a:latin typeface="Bembo Std" panose="02020605060306020A03" pitchFamily="18" charset="0"/>
              <a:cs typeface="Arial" panose="020B0604020202020204" pitchFamily="34" charset="0"/>
            </a:endParaRPr>
          </a:p>
        </p:txBody>
      </p:sp>
      <p:sp>
        <p:nvSpPr>
          <p:cNvPr id="5" name="Rectángulo 5">
            <a:extLst>
              <a:ext uri="{FF2B5EF4-FFF2-40B4-BE49-F238E27FC236}">
                <a16:creationId xmlns:a16="http://schemas.microsoft.com/office/drawing/2014/main" id="{5AC0B00D-B9FC-41B0-9DFB-CE1BC3978359}"/>
              </a:ext>
            </a:extLst>
          </p:cNvPr>
          <p:cNvSpPr>
            <a:spLocks noChangeArrowheads="1"/>
          </p:cNvSpPr>
          <p:nvPr/>
        </p:nvSpPr>
        <p:spPr bwMode="auto">
          <a:xfrm>
            <a:off x="9525" y="4879975"/>
            <a:ext cx="9144000" cy="172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eaLnBrk="1" hangingPunct="1">
              <a:lnSpc>
                <a:spcPct val="100000"/>
              </a:lnSpc>
              <a:spcBef>
                <a:spcPct val="0"/>
              </a:spcBef>
              <a:buFontTx/>
              <a:buNone/>
            </a:pPr>
            <a:endParaRPr lang="es-SV" altLang="es-SV" sz="1800" b="1" dirty="0">
              <a:latin typeface="Bembo Std"/>
              <a:cs typeface="Arial" panose="020B0604020202020204" pitchFamily="34" charset="0"/>
            </a:endParaRPr>
          </a:p>
          <a:p>
            <a:pPr eaLnBrk="1" hangingPunct="1">
              <a:lnSpc>
                <a:spcPct val="100000"/>
              </a:lnSpc>
              <a:spcBef>
                <a:spcPct val="0"/>
              </a:spcBef>
              <a:buFontTx/>
              <a:buNone/>
            </a:pPr>
            <a:endParaRPr lang="es-SV" altLang="es-SV" sz="1800" dirty="0">
              <a:latin typeface="Bembo Std"/>
              <a:cs typeface="Arial" panose="020B0604020202020204" pitchFamily="34" charset="0"/>
            </a:endParaRPr>
          </a:p>
          <a:p>
            <a:pPr eaLnBrk="1" hangingPunct="1">
              <a:lnSpc>
                <a:spcPct val="100000"/>
              </a:lnSpc>
              <a:spcBef>
                <a:spcPct val="0"/>
              </a:spcBef>
              <a:buFontTx/>
              <a:buNone/>
            </a:pPr>
            <a:r>
              <a:rPr lang="es-SV" altLang="es-SV" sz="1400" dirty="0">
                <a:latin typeface="Bembo Std"/>
                <a:cs typeface="Arial" panose="020B0604020202020204" pitchFamily="34" charset="0"/>
              </a:rPr>
              <a:t>Nota:</a:t>
            </a:r>
          </a:p>
          <a:p>
            <a:pPr eaLnBrk="1" hangingPunct="1">
              <a:lnSpc>
                <a:spcPct val="100000"/>
              </a:lnSpc>
              <a:spcBef>
                <a:spcPct val="0"/>
              </a:spcBef>
              <a:buFontTx/>
              <a:buNone/>
            </a:pPr>
            <a:endParaRPr lang="es-SV" altLang="es-SV" sz="1400" dirty="0">
              <a:latin typeface="Bembo Std"/>
              <a:cs typeface="Arial" panose="020B0604020202020204" pitchFamily="34" charset="0"/>
            </a:endParaRPr>
          </a:p>
          <a:p>
            <a:pPr eaLnBrk="1" hangingPunct="1">
              <a:lnSpc>
                <a:spcPct val="100000"/>
              </a:lnSpc>
              <a:spcBef>
                <a:spcPct val="0"/>
              </a:spcBef>
              <a:buFontTx/>
              <a:buNone/>
            </a:pPr>
            <a:r>
              <a:rPr lang="es-SV" altLang="es-SV" sz="1400" dirty="0">
                <a:latin typeface="Bembo Std"/>
                <a:cs typeface="Arial" panose="020B0604020202020204" pitchFamily="34" charset="0"/>
              </a:rPr>
              <a:t>Las cifras fiscales con el criterio devengado se registran independientemente de la percepción en efectivo del pago de las obligaciones adquiridas.</a:t>
            </a:r>
          </a:p>
          <a:p>
            <a:pPr eaLnBrk="1" hangingPunct="1">
              <a:lnSpc>
                <a:spcPct val="100000"/>
              </a:lnSpc>
              <a:spcBef>
                <a:spcPct val="0"/>
              </a:spcBef>
              <a:buFontTx/>
              <a:buNone/>
            </a:pPr>
            <a:endParaRPr lang="es-SV" altLang="es-SV" sz="1400" dirty="0">
              <a:latin typeface="Bembo Std"/>
              <a:cs typeface="Arial" panose="020B0604020202020204" pitchFamily="34" charset="0"/>
            </a:endParaRPr>
          </a:p>
        </p:txBody>
      </p:sp>
    </p:spTree>
    <p:extLst>
      <p:ext uri="{BB962C8B-B14F-4D97-AF65-F5344CB8AC3E}">
        <p14:creationId xmlns:p14="http://schemas.microsoft.com/office/powerpoint/2010/main" val="3337885574"/>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a:extLst>
              <a:ext uri="{FF2B5EF4-FFF2-40B4-BE49-F238E27FC236}">
                <a16:creationId xmlns:a16="http://schemas.microsoft.com/office/drawing/2014/main" id="{890DCE84-68B1-43A2-8768-5FEAA3D3E25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61" y="0"/>
            <a:ext cx="9142477" cy="6858000"/>
          </a:xfrm>
          <a:prstGeom prst="rect">
            <a:avLst/>
          </a:prstGeom>
        </p:spPr>
      </p:pic>
      <p:sp>
        <p:nvSpPr>
          <p:cNvPr id="5" name="Rectángulo 4">
            <a:extLst>
              <a:ext uri="{FF2B5EF4-FFF2-40B4-BE49-F238E27FC236}">
                <a16:creationId xmlns:a16="http://schemas.microsoft.com/office/drawing/2014/main" id="{02A7EB63-A8CC-9248-851E-BD12DCE8E9EC}"/>
              </a:ext>
            </a:extLst>
          </p:cNvPr>
          <p:cNvSpPr/>
          <p:nvPr/>
        </p:nvSpPr>
        <p:spPr>
          <a:xfrm>
            <a:off x="0" y="301622"/>
            <a:ext cx="9144000" cy="584775"/>
          </a:xfrm>
          <a:prstGeom prst="rect">
            <a:avLst/>
          </a:prstGeom>
        </p:spPr>
        <p:txBody>
          <a:bodyPr wrap="square">
            <a:spAutoFit/>
          </a:bodyPr>
          <a:lstStyle/>
          <a:p>
            <a:pPr algn="ctr">
              <a:lnSpc>
                <a:spcPct val="100000"/>
              </a:lnSpc>
              <a:spcBef>
                <a:spcPct val="0"/>
              </a:spcBef>
              <a:buFontTx/>
              <a:buNone/>
            </a:pPr>
            <a:r>
              <a:rPr lang="es-ES" altLang="es-SV" dirty="0">
                <a:solidFill>
                  <a:srgbClr val="111E60"/>
                </a:solidFill>
                <a:latin typeface="Museo Sans 900" panose="02000000000000000000" pitchFamily="2" charset="77"/>
                <a:cs typeface="Arial" panose="020B0604020202020204" pitchFamily="34" charset="0"/>
              </a:rPr>
              <a:t>Inversión Pública Bruta del SPNF (base caja), 2017 – 2022</a:t>
            </a:r>
          </a:p>
          <a:p>
            <a:pPr algn="ctr">
              <a:lnSpc>
                <a:spcPct val="100000"/>
              </a:lnSpc>
              <a:spcBef>
                <a:spcPct val="0"/>
              </a:spcBef>
              <a:buFontTx/>
              <a:buNone/>
            </a:pPr>
            <a:r>
              <a:rPr lang="es-ES" altLang="es-SV" sz="1400" dirty="0">
                <a:solidFill>
                  <a:srgbClr val="111E60"/>
                </a:solidFill>
                <a:latin typeface="Museo Sans 900" panose="02000000000000000000" pitchFamily="2" charset="77"/>
                <a:cs typeface="Arial" panose="020B0604020202020204" pitchFamily="34" charset="0"/>
              </a:rPr>
              <a:t>En millones de US$ y en porcentajes del PIB en eje secundario</a:t>
            </a:r>
          </a:p>
        </p:txBody>
      </p:sp>
      <p:cxnSp>
        <p:nvCxnSpPr>
          <p:cNvPr id="7" name="Conector recto 6">
            <a:extLst>
              <a:ext uri="{FF2B5EF4-FFF2-40B4-BE49-F238E27FC236}">
                <a16:creationId xmlns:a16="http://schemas.microsoft.com/office/drawing/2014/main" id="{5D675D84-A9E4-B14A-AE1E-BBDE406FFF35}"/>
              </a:ext>
            </a:extLst>
          </p:cNvPr>
          <p:cNvCxnSpPr>
            <a:cxnSpLocks/>
          </p:cNvCxnSpPr>
          <p:nvPr/>
        </p:nvCxnSpPr>
        <p:spPr>
          <a:xfrm>
            <a:off x="1766236" y="886398"/>
            <a:ext cx="5611528" cy="0"/>
          </a:xfrm>
          <a:prstGeom prst="line">
            <a:avLst/>
          </a:prstGeom>
          <a:ln>
            <a:solidFill>
              <a:srgbClr val="111E60"/>
            </a:solidFill>
          </a:ln>
        </p:spPr>
        <p:style>
          <a:lnRef idx="1">
            <a:schemeClr val="accent1"/>
          </a:lnRef>
          <a:fillRef idx="0">
            <a:schemeClr val="accent1"/>
          </a:fillRef>
          <a:effectRef idx="0">
            <a:schemeClr val="accent1"/>
          </a:effectRef>
          <a:fontRef idx="minor">
            <a:schemeClr val="tx1"/>
          </a:fontRef>
        </p:style>
      </p:cxnSp>
      <p:sp>
        <p:nvSpPr>
          <p:cNvPr id="8" name="Marcador de número de diapositiva 1">
            <a:extLst>
              <a:ext uri="{FF2B5EF4-FFF2-40B4-BE49-F238E27FC236}">
                <a16:creationId xmlns:a16="http://schemas.microsoft.com/office/drawing/2014/main" id="{EC31705E-DC52-F741-A512-8B592F15D333}"/>
              </a:ext>
            </a:extLst>
          </p:cNvPr>
          <p:cNvSpPr>
            <a:spLocks noGrp="1"/>
          </p:cNvSpPr>
          <p:nvPr>
            <p:ph type="sldNum" sz="quarter" idx="12"/>
          </p:nvPr>
        </p:nvSpPr>
        <p:spPr>
          <a:xfrm>
            <a:off x="4380886" y="6313997"/>
            <a:ext cx="382229" cy="365125"/>
          </a:xfrm>
        </p:spPr>
        <p:txBody>
          <a:bodyPr/>
          <a:lstStyle/>
          <a:p>
            <a:fld id="{66E27207-3E83-1943-8402-EB2215809602}" type="slidenum">
              <a:rPr lang="es-SV" sz="1050" smtClean="0">
                <a:solidFill>
                  <a:srgbClr val="111E60"/>
                </a:solidFill>
                <a:latin typeface="Museo Sans 500" panose="02000000000000000000" pitchFamily="2" charset="77"/>
              </a:rPr>
              <a:t>54</a:t>
            </a:fld>
            <a:endParaRPr lang="es-SV" sz="1050" dirty="0">
              <a:solidFill>
                <a:srgbClr val="111E60"/>
              </a:solidFill>
              <a:latin typeface="Museo Sans 500" panose="02000000000000000000" pitchFamily="2" charset="77"/>
            </a:endParaRPr>
          </a:p>
        </p:txBody>
      </p:sp>
      <p:graphicFrame>
        <p:nvGraphicFramePr>
          <p:cNvPr id="10" name="Marcador de contenido 7">
            <a:extLst>
              <a:ext uri="{FF2B5EF4-FFF2-40B4-BE49-F238E27FC236}">
                <a16:creationId xmlns:a16="http://schemas.microsoft.com/office/drawing/2014/main" id="{81A48CD6-5031-42C4-B41D-2F6BA7DFE7F4}"/>
              </a:ext>
            </a:extLst>
          </p:cNvPr>
          <p:cNvGraphicFramePr>
            <a:graphicFrameLocks/>
          </p:cNvGraphicFramePr>
          <p:nvPr>
            <p:extLst>
              <p:ext uri="{D42A27DB-BD31-4B8C-83A1-F6EECF244321}">
                <p14:modId xmlns:p14="http://schemas.microsoft.com/office/powerpoint/2010/main" val="1684673173"/>
              </p:ext>
            </p:extLst>
          </p:nvPr>
        </p:nvGraphicFramePr>
        <p:xfrm>
          <a:off x="450850" y="1119188"/>
          <a:ext cx="8108950" cy="4608512"/>
        </p:xfrm>
        <a:graphic>
          <a:graphicData uri="http://schemas.openxmlformats.org/drawingml/2006/chart">
            <c:chart xmlns:c="http://schemas.openxmlformats.org/drawingml/2006/chart" xmlns:r="http://schemas.openxmlformats.org/officeDocument/2006/relationships" r:id="rId3"/>
          </a:graphicData>
        </a:graphic>
      </p:graphicFrame>
      <p:sp>
        <p:nvSpPr>
          <p:cNvPr id="11" name="CuadroTexto 10">
            <a:extLst>
              <a:ext uri="{FF2B5EF4-FFF2-40B4-BE49-F238E27FC236}">
                <a16:creationId xmlns:a16="http://schemas.microsoft.com/office/drawing/2014/main" id="{FEAF846A-3FFC-4C3D-9D1B-52C9AADEC712}"/>
              </a:ext>
            </a:extLst>
          </p:cNvPr>
          <p:cNvSpPr txBox="1">
            <a:spLocks noChangeArrowheads="1"/>
          </p:cNvSpPr>
          <p:nvPr/>
        </p:nvSpPr>
        <p:spPr bwMode="auto">
          <a:xfrm>
            <a:off x="337599" y="6067776"/>
            <a:ext cx="8335452"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just" eaLnBrk="1" hangingPunct="1">
              <a:lnSpc>
                <a:spcPct val="100000"/>
              </a:lnSpc>
              <a:spcBef>
                <a:spcPct val="0"/>
              </a:spcBef>
              <a:buFontTx/>
              <a:buNone/>
            </a:pPr>
            <a:r>
              <a:rPr lang="es-SV" altLang="es-SV" sz="1000" b="1" dirty="0">
                <a:latin typeface="Museo Sans 100" panose="02000000000000000000" pitchFamily="50" charset="0"/>
                <a:cs typeface="Arial" panose="020B0604020202020204" pitchFamily="34" charset="0"/>
              </a:rPr>
              <a:t>Fuente</a:t>
            </a:r>
            <a:r>
              <a:rPr lang="es-SV" altLang="es-SV" sz="1000" dirty="0">
                <a:latin typeface="Museo Sans 100" panose="02000000000000000000" pitchFamily="50" charset="0"/>
                <a:cs typeface="Arial" panose="020B0604020202020204" pitchFamily="34" charset="0"/>
              </a:rPr>
              <a:t>: elaborado con base  a datos de la Dirección General de Inversión y Crédito Público y la Dirección General de Tesorería.</a:t>
            </a:r>
          </a:p>
        </p:txBody>
      </p:sp>
    </p:spTree>
    <p:extLst>
      <p:ext uri="{BB962C8B-B14F-4D97-AF65-F5344CB8AC3E}">
        <p14:creationId xmlns:p14="http://schemas.microsoft.com/office/powerpoint/2010/main" val="3175406102"/>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a:extLst>
              <a:ext uri="{FF2B5EF4-FFF2-40B4-BE49-F238E27FC236}">
                <a16:creationId xmlns:a16="http://schemas.microsoft.com/office/drawing/2014/main" id="{890DCE84-68B1-43A2-8768-5FEAA3D3E25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61" y="0"/>
            <a:ext cx="9142477" cy="6858000"/>
          </a:xfrm>
          <a:prstGeom prst="rect">
            <a:avLst/>
          </a:prstGeom>
        </p:spPr>
      </p:pic>
      <p:sp>
        <p:nvSpPr>
          <p:cNvPr id="5" name="Rectángulo 4">
            <a:extLst>
              <a:ext uri="{FF2B5EF4-FFF2-40B4-BE49-F238E27FC236}">
                <a16:creationId xmlns:a16="http://schemas.microsoft.com/office/drawing/2014/main" id="{02A7EB63-A8CC-9248-851E-BD12DCE8E9EC}"/>
              </a:ext>
            </a:extLst>
          </p:cNvPr>
          <p:cNvSpPr/>
          <p:nvPr/>
        </p:nvSpPr>
        <p:spPr>
          <a:xfrm>
            <a:off x="0" y="301622"/>
            <a:ext cx="9144000" cy="584775"/>
          </a:xfrm>
          <a:prstGeom prst="rect">
            <a:avLst/>
          </a:prstGeom>
        </p:spPr>
        <p:txBody>
          <a:bodyPr wrap="square">
            <a:spAutoFit/>
          </a:bodyPr>
          <a:lstStyle/>
          <a:p>
            <a:pPr algn="ctr">
              <a:lnSpc>
                <a:spcPct val="100000"/>
              </a:lnSpc>
              <a:spcBef>
                <a:spcPct val="0"/>
              </a:spcBef>
              <a:buFontTx/>
              <a:buNone/>
            </a:pPr>
            <a:r>
              <a:rPr lang="es-ES" altLang="es-SV" dirty="0">
                <a:solidFill>
                  <a:srgbClr val="111E60"/>
                </a:solidFill>
                <a:latin typeface="Museo Sans 900" panose="02000000000000000000" pitchFamily="2" charset="77"/>
                <a:cs typeface="Arial" panose="020B0604020202020204" pitchFamily="34" charset="0"/>
              </a:rPr>
              <a:t>Inversión Pública del SPNF por Instituciones, a diciembre 2021 – 2022</a:t>
            </a:r>
          </a:p>
          <a:p>
            <a:pPr algn="ctr">
              <a:lnSpc>
                <a:spcPct val="100000"/>
              </a:lnSpc>
              <a:spcBef>
                <a:spcPct val="0"/>
              </a:spcBef>
              <a:buFontTx/>
              <a:buNone/>
            </a:pPr>
            <a:r>
              <a:rPr lang="es-ES" altLang="es-SV" sz="1400" dirty="0">
                <a:solidFill>
                  <a:srgbClr val="111E60"/>
                </a:solidFill>
                <a:latin typeface="Museo Sans 900" panose="02000000000000000000" pitchFamily="2" charset="77"/>
                <a:cs typeface="Arial" panose="020B0604020202020204" pitchFamily="34" charset="0"/>
              </a:rPr>
              <a:t>En millones de US$ y en porcentajes del PIB</a:t>
            </a:r>
          </a:p>
        </p:txBody>
      </p:sp>
      <p:cxnSp>
        <p:nvCxnSpPr>
          <p:cNvPr id="7" name="Conector recto 6">
            <a:extLst>
              <a:ext uri="{FF2B5EF4-FFF2-40B4-BE49-F238E27FC236}">
                <a16:creationId xmlns:a16="http://schemas.microsoft.com/office/drawing/2014/main" id="{5D675D84-A9E4-B14A-AE1E-BBDE406FFF35}"/>
              </a:ext>
            </a:extLst>
          </p:cNvPr>
          <p:cNvCxnSpPr>
            <a:cxnSpLocks/>
          </p:cNvCxnSpPr>
          <p:nvPr/>
        </p:nvCxnSpPr>
        <p:spPr>
          <a:xfrm>
            <a:off x="1766236" y="886398"/>
            <a:ext cx="5611528" cy="0"/>
          </a:xfrm>
          <a:prstGeom prst="line">
            <a:avLst/>
          </a:prstGeom>
          <a:ln>
            <a:solidFill>
              <a:srgbClr val="111E60"/>
            </a:solidFill>
          </a:ln>
        </p:spPr>
        <p:style>
          <a:lnRef idx="1">
            <a:schemeClr val="accent1"/>
          </a:lnRef>
          <a:fillRef idx="0">
            <a:schemeClr val="accent1"/>
          </a:fillRef>
          <a:effectRef idx="0">
            <a:schemeClr val="accent1"/>
          </a:effectRef>
          <a:fontRef idx="minor">
            <a:schemeClr val="tx1"/>
          </a:fontRef>
        </p:style>
      </p:cxnSp>
      <p:sp>
        <p:nvSpPr>
          <p:cNvPr id="8" name="Marcador de número de diapositiva 1">
            <a:extLst>
              <a:ext uri="{FF2B5EF4-FFF2-40B4-BE49-F238E27FC236}">
                <a16:creationId xmlns:a16="http://schemas.microsoft.com/office/drawing/2014/main" id="{EC31705E-DC52-F741-A512-8B592F15D333}"/>
              </a:ext>
            </a:extLst>
          </p:cNvPr>
          <p:cNvSpPr>
            <a:spLocks noGrp="1"/>
          </p:cNvSpPr>
          <p:nvPr>
            <p:ph type="sldNum" sz="quarter" idx="12"/>
          </p:nvPr>
        </p:nvSpPr>
        <p:spPr>
          <a:xfrm>
            <a:off x="4380886" y="6313997"/>
            <a:ext cx="382229" cy="365125"/>
          </a:xfrm>
        </p:spPr>
        <p:txBody>
          <a:bodyPr/>
          <a:lstStyle/>
          <a:p>
            <a:fld id="{66E27207-3E83-1943-8402-EB2215809602}" type="slidenum">
              <a:rPr lang="es-SV" sz="1050" smtClean="0">
                <a:solidFill>
                  <a:srgbClr val="111E60"/>
                </a:solidFill>
                <a:latin typeface="Museo Sans 500" panose="02000000000000000000" pitchFamily="2" charset="77"/>
              </a:rPr>
              <a:t>55</a:t>
            </a:fld>
            <a:endParaRPr lang="es-SV" sz="1050" dirty="0">
              <a:solidFill>
                <a:srgbClr val="111E60"/>
              </a:solidFill>
              <a:latin typeface="Museo Sans 500" panose="02000000000000000000" pitchFamily="2" charset="77"/>
            </a:endParaRPr>
          </a:p>
        </p:txBody>
      </p:sp>
      <p:graphicFrame>
        <p:nvGraphicFramePr>
          <p:cNvPr id="9" name="Objeto 6">
            <a:extLst>
              <a:ext uri="{FF2B5EF4-FFF2-40B4-BE49-F238E27FC236}">
                <a16:creationId xmlns:a16="http://schemas.microsoft.com/office/drawing/2014/main" id="{58EFA690-66EE-4832-B318-5858EE190B6A}"/>
              </a:ext>
            </a:extLst>
          </p:cNvPr>
          <p:cNvGraphicFramePr>
            <a:graphicFrameLocks noChangeAspect="1"/>
          </p:cNvGraphicFramePr>
          <p:nvPr>
            <p:extLst>
              <p:ext uri="{D42A27DB-BD31-4B8C-83A1-F6EECF244321}">
                <p14:modId xmlns:p14="http://schemas.microsoft.com/office/powerpoint/2010/main" val="210259604"/>
              </p:ext>
            </p:extLst>
          </p:nvPr>
        </p:nvGraphicFramePr>
        <p:xfrm>
          <a:off x="2304538" y="884942"/>
          <a:ext cx="4548188" cy="5548313"/>
        </p:xfrm>
        <a:graphic>
          <a:graphicData uri="http://schemas.openxmlformats.org/presentationml/2006/ole">
            <mc:AlternateContent xmlns:mc="http://schemas.openxmlformats.org/markup-compatibility/2006">
              <mc:Choice xmlns:v="urn:schemas-microsoft-com:vml" Requires="v">
                <p:oleObj spid="_x0000_s36948" name="Worksheet" r:id="rId4" imgW="7286759" imgH="10344252" progId="Excel.Sheet.12">
                  <p:embed/>
                </p:oleObj>
              </mc:Choice>
              <mc:Fallback>
                <p:oleObj name="Worksheet" r:id="rId4" imgW="7286759" imgH="10344252" progId="Excel.Sheet.12">
                  <p:embed/>
                  <p:pic>
                    <p:nvPicPr>
                      <p:cNvPr id="59398" name="Objeto 6">
                        <a:extLst>
                          <a:ext uri="{FF2B5EF4-FFF2-40B4-BE49-F238E27FC236}">
                            <a16:creationId xmlns:a16="http://schemas.microsoft.com/office/drawing/2014/main" id="{2AF63F28-9445-4925-A962-E1D38FC5FCB1}"/>
                          </a:ext>
                        </a:extLst>
                      </p:cNvPr>
                      <p:cNvPicPr>
                        <a:picLocks noChangeAspect="1" noChangeArrowheads="1"/>
                      </p:cNvPicPr>
                      <p:nvPr/>
                    </p:nvPicPr>
                    <p:blipFill>
                      <a:blip r:embed="rId5"/>
                      <a:srcRect/>
                      <a:stretch>
                        <a:fillRect/>
                      </a:stretch>
                    </p:blipFill>
                    <p:spPr bwMode="auto">
                      <a:xfrm>
                        <a:off x="2304538" y="884942"/>
                        <a:ext cx="4548188" cy="5548313"/>
                      </a:xfrm>
                      <a:prstGeom prst="rect">
                        <a:avLst/>
                      </a:prstGeom>
                      <a:noFill/>
                      <a:ln>
                        <a:noFill/>
                      </a:ln>
                      <a:extLst/>
                    </p:spPr>
                  </p:pic>
                </p:oleObj>
              </mc:Fallback>
            </mc:AlternateContent>
          </a:graphicData>
        </a:graphic>
      </p:graphicFrame>
    </p:spTree>
    <p:extLst>
      <p:ext uri="{BB962C8B-B14F-4D97-AF65-F5344CB8AC3E}">
        <p14:creationId xmlns:p14="http://schemas.microsoft.com/office/powerpoint/2010/main" val="1466453603"/>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a:extLst>
              <a:ext uri="{FF2B5EF4-FFF2-40B4-BE49-F238E27FC236}">
                <a16:creationId xmlns:a16="http://schemas.microsoft.com/office/drawing/2014/main" id="{890DCE84-68B1-43A2-8768-5FEAA3D3E25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61" y="0"/>
            <a:ext cx="9142477" cy="6858000"/>
          </a:xfrm>
          <a:prstGeom prst="rect">
            <a:avLst/>
          </a:prstGeom>
        </p:spPr>
      </p:pic>
      <p:sp>
        <p:nvSpPr>
          <p:cNvPr id="5" name="Rectángulo 4">
            <a:extLst>
              <a:ext uri="{FF2B5EF4-FFF2-40B4-BE49-F238E27FC236}">
                <a16:creationId xmlns:a16="http://schemas.microsoft.com/office/drawing/2014/main" id="{02A7EB63-A8CC-9248-851E-BD12DCE8E9EC}"/>
              </a:ext>
            </a:extLst>
          </p:cNvPr>
          <p:cNvSpPr/>
          <p:nvPr/>
        </p:nvSpPr>
        <p:spPr>
          <a:xfrm>
            <a:off x="0" y="301622"/>
            <a:ext cx="9144000" cy="584775"/>
          </a:xfrm>
          <a:prstGeom prst="rect">
            <a:avLst/>
          </a:prstGeom>
        </p:spPr>
        <p:txBody>
          <a:bodyPr wrap="square">
            <a:spAutoFit/>
          </a:bodyPr>
          <a:lstStyle/>
          <a:p>
            <a:pPr algn="ctr">
              <a:lnSpc>
                <a:spcPct val="100000"/>
              </a:lnSpc>
              <a:spcBef>
                <a:spcPct val="0"/>
              </a:spcBef>
              <a:buFontTx/>
              <a:buNone/>
            </a:pPr>
            <a:r>
              <a:rPr lang="es-ES" altLang="es-SV" dirty="0">
                <a:solidFill>
                  <a:srgbClr val="111E60"/>
                </a:solidFill>
                <a:latin typeface="Museo Sans 900" panose="02000000000000000000" pitchFamily="2" charset="77"/>
                <a:cs typeface="Arial" panose="020B0604020202020204" pitchFamily="34" charset="0"/>
              </a:rPr>
              <a:t>Inversión Pública del SPNF por Actividad , a diciembre 2021 – 2022</a:t>
            </a:r>
          </a:p>
          <a:p>
            <a:pPr algn="ctr">
              <a:lnSpc>
                <a:spcPct val="100000"/>
              </a:lnSpc>
              <a:spcBef>
                <a:spcPct val="0"/>
              </a:spcBef>
              <a:buFontTx/>
              <a:buNone/>
            </a:pPr>
            <a:r>
              <a:rPr lang="es-ES" altLang="es-SV" sz="1400" dirty="0">
                <a:solidFill>
                  <a:srgbClr val="111E60"/>
                </a:solidFill>
                <a:latin typeface="Museo Sans 900" panose="02000000000000000000" pitchFamily="2" charset="77"/>
                <a:cs typeface="Arial" panose="020B0604020202020204" pitchFamily="34" charset="0"/>
              </a:rPr>
              <a:t>En millones de US$ y porcentajes de participación</a:t>
            </a:r>
          </a:p>
        </p:txBody>
      </p:sp>
      <p:cxnSp>
        <p:nvCxnSpPr>
          <p:cNvPr id="7" name="Conector recto 6">
            <a:extLst>
              <a:ext uri="{FF2B5EF4-FFF2-40B4-BE49-F238E27FC236}">
                <a16:creationId xmlns:a16="http://schemas.microsoft.com/office/drawing/2014/main" id="{5D675D84-A9E4-B14A-AE1E-BBDE406FFF35}"/>
              </a:ext>
            </a:extLst>
          </p:cNvPr>
          <p:cNvCxnSpPr>
            <a:cxnSpLocks/>
          </p:cNvCxnSpPr>
          <p:nvPr/>
        </p:nvCxnSpPr>
        <p:spPr>
          <a:xfrm>
            <a:off x="1766236" y="886398"/>
            <a:ext cx="5611528" cy="0"/>
          </a:xfrm>
          <a:prstGeom prst="line">
            <a:avLst/>
          </a:prstGeom>
          <a:ln>
            <a:solidFill>
              <a:srgbClr val="111E60"/>
            </a:solidFill>
          </a:ln>
        </p:spPr>
        <p:style>
          <a:lnRef idx="1">
            <a:schemeClr val="accent1"/>
          </a:lnRef>
          <a:fillRef idx="0">
            <a:schemeClr val="accent1"/>
          </a:fillRef>
          <a:effectRef idx="0">
            <a:schemeClr val="accent1"/>
          </a:effectRef>
          <a:fontRef idx="minor">
            <a:schemeClr val="tx1"/>
          </a:fontRef>
        </p:style>
      </p:cxnSp>
      <p:sp>
        <p:nvSpPr>
          <p:cNvPr id="8" name="Marcador de número de diapositiva 1">
            <a:extLst>
              <a:ext uri="{FF2B5EF4-FFF2-40B4-BE49-F238E27FC236}">
                <a16:creationId xmlns:a16="http://schemas.microsoft.com/office/drawing/2014/main" id="{EC31705E-DC52-F741-A512-8B592F15D333}"/>
              </a:ext>
            </a:extLst>
          </p:cNvPr>
          <p:cNvSpPr>
            <a:spLocks noGrp="1"/>
          </p:cNvSpPr>
          <p:nvPr>
            <p:ph type="sldNum" sz="quarter" idx="12"/>
          </p:nvPr>
        </p:nvSpPr>
        <p:spPr>
          <a:xfrm>
            <a:off x="4380886" y="6313997"/>
            <a:ext cx="382229" cy="365125"/>
          </a:xfrm>
        </p:spPr>
        <p:txBody>
          <a:bodyPr/>
          <a:lstStyle/>
          <a:p>
            <a:fld id="{66E27207-3E83-1943-8402-EB2215809602}" type="slidenum">
              <a:rPr lang="es-SV" sz="1050" smtClean="0">
                <a:solidFill>
                  <a:srgbClr val="111E60"/>
                </a:solidFill>
                <a:latin typeface="Museo Sans 500" panose="02000000000000000000" pitchFamily="2" charset="77"/>
              </a:rPr>
              <a:t>56</a:t>
            </a:fld>
            <a:endParaRPr lang="es-SV" sz="1050" dirty="0">
              <a:solidFill>
                <a:srgbClr val="111E60"/>
              </a:solidFill>
              <a:latin typeface="Museo Sans 500" panose="02000000000000000000" pitchFamily="2" charset="77"/>
            </a:endParaRPr>
          </a:p>
        </p:txBody>
      </p:sp>
      <p:graphicFrame>
        <p:nvGraphicFramePr>
          <p:cNvPr id="10" name="Objeto 8">
            <a:extLst>
              <a:ext uri="{FF2B5EF4-FFF2-40B4-BE49-F238E27FC236}">
                <a16:creationId xmlns:a16="http://schemas.microsoft.com/office/drawing/2014/main" id="{744844E6-94E4-40DA-A9AB-20F72D1F0E81}"/>
              </a:ext>
            </a:extLst>
          </p:cNvPr>
          <p:cNvGraphicFramePr>
            <a:graphicFrameLocks noChangeAspect="1"/>
          </p:cNvGraphicFramePr>
          <p:nvPr>
            <p:extLst>
              <p:ext uri="{D42A27DB-BD31-4B8C-83A1-F6EECF244321}">
                <p14:modId xmlns:p14="http://schemas.microsoft.com/office/powerpoint/2010/main" val="2382067286"/>
              </p:ext>
            </p:extLst>
          </p:nvPr>
        </p:nvGraphicFramePr>
        <p:xfrm>
          <a:off x="2160588" y="858838"/>
          <a:ext cx="4794250" cy="5030787"/>
        </p:xfrm>
        <a:graphic>
          <a:graphicData uri="http://schemas.openxmlformats.org/presentationml/2006/ole">
            <mc:AlternateContent xmlns:mc="http://schemas.openxmlformats.org/markup-compatibility/2006">
              <mc:Choice xmlns:v="urn:schemas-microsoft-com:vml" Requires="v">
                <p:oleObj spid="_x0000_s37964" name="Worksheet" r:id="rId4" imgW="5743594" imgH="6029223" progId="Excel.Sheet.12">
                  <p:embed/>
                </p:oleObj>
              </mc:Choice>
              <mc:Fallback>
                <p:oleObj name="Worksheet" r:id="rId4" imgW="5743594" imgH="6029223" progId="Excel.Sheet.12">
                  <p:embed/>
                  <p:pic>
                    <p:nvPicPr>
                      <p:cNvPr id="60422" name="Objeto 8">
                        <a:extLst>
                          <a:ext uri="{FF2B5EF4-FFF2-40B4-BE49-F238E27FC236}">
                            <a16:creationId xmlns:a16="http://schemas.microsoft.com/office/drawing/2014/main" id="{A00AA000-8F0E-4D5B-9558-72318A4A8AD3}"/>
                          </a:ext>
                        </a:extLst>
                      </p:cNvPr>
                      <p:cNvPicPr>
                        <a:picLocks noChangeAspect="1" noChangeArrowheads="1"/>
                      </p:cNvPicPr>
                      <p:nvPr/>
                    </p:nvPicPr>
                    <p:blipFill>
                      <a:blip r:embed="rId5"/>
                      <a:srcRect/>
                      <a:stretch>
                        <a:fillRect/>
                      </a:stretch>
                    </p:blipFill>
                    <p:spPr bwMode="auto">
                      <a:xfrm>
                        <a:off x="2160588" y="858838"/>
                        <a:ext cx="4794250" cy="5030787"/>
                      </a:xfrm>
                      <a:prstGeom prst="rect">
                        <a:avLst/>
                      </a:prstGeom>
                      <a:noFill/>
                      <a:ln>
                        <a:noFill/>
                      </a:ln>
                      <a:extLst/>
                    </p:spPr>
                  </p:pic>
                </p:oleObj>
              </mc:Fallback>
            </mc:AlternateContent>
          </a:graphicData>
        </a:graphic>
      </p:graphicFrame>
      <p:sp>
        <p:nvSpPr>
          <p:cNvPr id="9" name="CuadroTexto 8">
            <a:extLst>
              <a:ext uri="{FF2B5EF4-FFF2-40B4-BE49-F238E27FC236}">
                <a16:creationId xmlns:a16="http://schemas.microsoft.com/office/drawing/2014/main" id="{45230B40-1158-40A0-B69A-81271152D004}"/>
              </a:ext>
            </a:extLst>
          </p:cNvPr>
          <p:cNvSpPr txBox="1">
            <a:spLocks noChangeArrowheads="1"/>
          </p:cNvSpPr>
          <p:nvPr/>
        </p:nvSpPr>
        <p:spPr bwMode="auto">
          <a:xfrm>
            <a:off x="337599" y="6067776"/>
            <a:ext cx="8335452"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just" eaLnBrk="1" hangingPunct="1">
              <a:lnSpc>
                <a:spcPct val="100000"/>
              </a:lnSpc>
              <a:spcBef>
                <a:spcPct val="0"/>
              </a:spcBef>
              <a:buFontTx/>
              <a:buNone/>
            </a:pPr>
            <a:r>
              <a:rPr lang="es-SV" altLang="es-SV" sz="1000" b="1" dirty="0">
                <a:latin typeface="Museo Sans 100" panose="02000000000000000000" pitchFamily="50" charset="0"/>
                <a:cs typeface="Arial" panose="020B0604020202020204" pitchFamily="34" charset="0"/>
              </a:rPr>
              <a:t>Fuente</a:t>
            </a:r>
            <a:r>
              <a:rPr lang="es-SV" altLang="es-SV" sz="1000" dirty="0">
                <a:latin typeface="Museo Sans 100" panose="02000000000000000000" pitchFamily="50" charset="0"/>
                <a:cs typeface="Arial" panose="020B0604020202020204" pitchFamily="34" charset="0"/>
              </a:rPr>
              <a:t>: Dirección General de Inversión y Crédito Público y Dirección General de Tesorería.</a:t>
            </a:r>
          </a:p>
        </p:txBody>
      </p:sp>
    </p:spTree>
    <p:extLst>
      <p:ext uri="{BB962C8B-B14F-4D97-AF65-F5344CB8AC3E}">
        <p14:creationId xmlns:p14="http://schemas.microsoft.com/office/powerpoint/2010/main" val="2965619012"/>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a:extLst>
              <a:ext uri="{FF2B5EF4-FFF2-40B4-BE49-F238E27FC236}">
                <a16:creationId xmlns:a16="http://schemas.microsoft.com/office/drawing/2014/main" id="{890DCE84-68B1-43A2-8768-5FEAA3D3E25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61" y="0"/>
            <a:ext cx="9142477" cy="6858000"/>
          </a:xfrm>
          <a:prstGeom prst="rect">
            <a:avLst/>
          </a:prstGeom>
        </p:spPr>
      </p:pic>
      <p:sp>
        <p:nvSpPr>
          <p:cNvPr id="4" name="Rectángulo 3">
            <a:extLst>
              <a:ext uri="{FF2B5EF4-FFF2-40B4-BE49-F238E27FC236}">
                <a16:creationId xmlns:a16="http://schemas.microsoft.com/office/drawing/2014/main" id="{0E77FAFE-909A-8246-95CB-E1AAC3C16B80}"/>
              </a:ext>
            </a:extLst>
          </p:cNvPr>
          <p:cNvSpPr/>
          <p:nvPr/>
        </p:nvSpPr>
        <p:spPr>
          <a:xfrm>
            <a:off x="0" y="2736502"/>
            <a:ext cx="9144000" cy="1200329"/>
          </a:xfrm>
          <a:prstGeom prst="rect">
            <a:avLst/>
          </a:prstGeom>
          <a:ln>
            <a:noFill/>
          </a:ln>
        </p:spPr>
        <p:txBody>
          <a:bodyPr wrap="square">
            <a:spAutoFit/>
          </a:bodyPr>
          <a:lstStyle/>
          <a:p>
            <a:pPr marL="514350" indent="-514350" algn="ctr">
              <a:lnSpc>
                <a:spcPct val="100000"/>
              </a:lnSpc>
              <a:spcBef>
                <a:spcPct val="0"/>
              </a:spcBef>
              <a:buFont typeface="+mj-lt"/>
              <a:buAutoNum type="romanUcPeriod" startAt="5"/>
            </a:pPr>
            <a:r>
              <a:rPr lang="es-SV" altLang="es-SV" sz="2400" b="1" dirty="0">
                <a:solidFill>
                  <a:srgbClr val="111E60"/>
                </a:solidFill>
                <a:latin typeface="Bembo Std" panose="02020605060306020A03" pitchFamily="18" charset="0"/>
                <a:cs typeface="Arial" panose="020B0604020202020204" pitchFamily="34" charset="0"/>
              </a:rPr>
              <a:t>Deuda Pública</a:t>
            </a:r>
          </a:p>
          <a:p>
            <a:pPr algn="ctr">
              <a:lnSpc>
                <a:spcPct val="100000"/>
              </a:lnSpc>
              <a:spcBef>
                <a:spcPct val="0"/>
              </a:spcBef>
            </a:pPr>
            <a:r>
              <a:rPr lang="es-SV" altLang="es-SV" sz="2400" b="1" dirty="0">
                <a:solidFill>
                  <a:srgbClr val="111E60"/>
                </a:solidFill>
                <a:latin typeface="Bembo Std" panose="02020605060306020A03" pitchFamily="18" charset="0"/>
                <a:cs typeface="Arial" panose="020B0604020202020204" pitchFamily="34" charset="0"/>
              </a:rPr>
              <a:t>SPNF / GOES</a:t>
            </a:r>
          </a:p>
          <a:p>
            <a:pPr algn="ctr">
              <a:lnSpc>
                <a:spcPct val="100000"/>
              </a:lnSpc>
              <a:spcBef>
                <a:spcPct val="0"/>
              </a:spcBef>
              <a:buFontTx/>
              <a:buNone/>
            </a:pPr>
            <a:endParaRPr lang="es-SV" altLang="es-SV" sz="2400" dirty="0">
              <a:solidFill>
                <a:srgbClr val="313945"/>
              </a:solidFill>
              <a:latin typeface="Bembo Std" panose="02020605060306020A03" pitchFamily="18" charset="0"/>
              <a:cs typeface="Arial" panose="020B0604020202020204" pitchFamily="34" charset="0"/>
            </a:endParaRPr>
          </a:p>
        </p:txBody>
      </p:sp>
    </p:spTree>
    <p:extLst>
      <p:ext uri="{BB962C8B-B14F-4D97-AF65-F5344CB8AC3E}">
        <p14:creationId xmlns:p14="http://schemas.microsoft.com/office/powerpoint/2010/main" val="1855905065"/>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a:extLst>
              <a:ext uri="{FF2B5EF4-FFF2-40B4-BE49-F238E27FC236}">
                <a16:creationId xmlns:a16="http://schemas.microsoft.com/office/drawing/2014/main" id="{890DCE84-68B1-43A2-8768-5FEAA3D3E25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61" y="0"/>
            <a:ext cx="9142477" cy="6858000"/>
          </a:xfrm>
          <a:prstGeom prst="rect">
            <a:avLst/>
          </a:prstGeom>
        </p:spPr>
      </p:pic>
      <p:sp>
        <p:nvSpPr>
          <p:cNvPr id="5" name="Rectángulo 4">
            <a:extLst>
              <a:ext uri="{FF2B5EF4-FFF2-40B4-BE49-F238E27FC236}">
                <a16:creationId xmlns:a16="http://schemas.microsoft.com/office/drawing/2014/main" id="{02A7EB63-A8CC-9248-851E-BD12DCE8E9EC}"/>
              </a:ext>
            </a:extLst>
          </p:cNvPr>
          <p:cNvSpPr/>
          <p:nvPr/>
        </p:nvSpPr>
        <p:spPr>
          <a:xfrm>
            <a:off x="0" y="301622"/>
            <a:ext cx="9144000" cy="584775"/>
          </a:xfrm>
          <a:prstGeom prst="rect">
            <a:avLst/>
          </a:prstGeom>
        </p:spPr>
        <p:txBody>
          <a:bodyPr wrap="square">
            <a:spAutoFit/>
          </a:bodyPr>
          <a:lstStyle/>
          <a:p>
            <a:pPr algn="ctr">
              <a:lnSpc>
                <a:spcPct val="100000"/>
              </a:lnSpc>
              <a:spcBef>
                <a:spcPct val="0"/>
              </a:spcBef>
              <a:buFontTx/>
              <a:buNone/>
            </a:pPr>
            <a:r>
              <a:rPr lang="es-ES" altLang="es-SV" dirty="0">
                <a:solidFill>
                  <a:srgbClr val="111E60"/>
                </a:solidFill>
                <a:latin typeface="Museo Sans 900" panose="02000000000000000000" pitchFamily="2" charset="77"/>
                <a:cs typeface="Arial" panose="020B0604020202020204" pitchFamily="34" charset="0"/>
              </a:rPr>
              <a:t>Saldo de la Deuda total del SPNF por deudor, 2017 – 2022</a:t>
            </a:r>
          </a:p>
          <a:p>
            <a:pPr algn="ctr">
              <a:lnSpc>
                <a:spcPct val="100000"/>
              </a:lnSpc>
              <a:spcBef>
                <a:spcPct val="0"/>
              </a:spcBef>
              <a:buFontTx/>
              <a:buNone/>
            </a:pPr>
            <a:r>
              <a:rPr lang="es-ES" altLang="es-SV" sz="1400" dirty="0">
                <a:solidFill>
                  <a:srgbClr val="111E60"/>
                </a:solidFill>
                <a:latin typeface="Museo Sans 900" panose="02000000000000000000" pitchFamily="2" charset="77"/>
                <a:cs typeface="Arial" panose="020B0604020202020204" pitchFamily="34" charset="0"/>
              </a:rPr>
              <a:t>En millones de US$ y porcentajes del PIB</a:t>
            </a:r>
          </a:p>
        </p:txBody>
      </p:sp>
      <p:cxnSp>
        <p:nvCxnSpPr>
          <p:cNvPr id="7" name="Conector recto 6">
            <a:extLst>
              <a:ext uri="{FF2B5EF4-FFF2-40B4-BE49-F238E27FC236}">
                <a16:creationId xmlns:a16="http://schemas.microsoft.com/office/drawing/2014/main" id="{5D675D84-A9E4-B14A-AE1E-BBDE406FFF35}"/>
              </a:ext>
            </a:extLst>
          </p:cNvPr>
          <p:cNvCxnSpPr>
            <a:cxnSpLocks/>
          </p:cNvCxnSpPr>
          <p:nvPr/>
        </p:nvCxnSpPr>
        <p:spPr>
          <a:xfrm>
            <a:off x="1766236" y="886398"/>
            <a:ext cx="5611528" cy="0"/>
          </a:xfrm>
          <a:prstGeom prst="line">
            <a:avLst/>
          </a:prstGeom>
          <a:ln>
            <a:solidFill>
              <a:srgbClr val="111E60"/>
            </a:solidFill>
          </a:ln>
        </p:spPr>
        <p:style>
          <a:lnRef idx="1">
            <a:schemeClr val="accent1"/>
          </a:lnRef>
          <a:fillRef idx="0">
            <a:schemeClr val="accent1"/>
          </a:fillRef>
          <a:effectRef idx="0">
            <a:schemeClr val="accent1"/>
          </a:effectRef>
          <a:fontRef idx="minor">
            <a:schemeClr val="tx1"/>
          </a:fontRef>
        </p:style>
      </p:cxnSp>
      <p:sp>
        <p:nvSpPr>
          <p:cNvPr id="8" name="Marcador de número de diapositiva 1">
            <a:extLst>
              <a:ext uri="{FF2B5EF4-FFF2-40B4-BE49-F238E27FC236}">
                <a16:creationId xmlns:a16="http://schemas.microsoft.com/office/drawing/2014/main" id="{EC31705E-DC52-F741-A512-8B592F15D333}"/>
              </a:ext>
            </a:extLst>
          </p:cNvPr>
          <p:cNvSpPr>
            <a:spLocks noGrp="1"/>
          </p:cNvSpPr>
          <p:nvPr>
            <p:ph type="sldNum" sz="quarter" idx="12"/>
          </p:nvPr>
        </p:nvSpPr>
        <p:spPr>
          <a:xfrm>
            <a:off x="4380886" y="6313997"/>
            <a:ext cx="382229" cy="365125"/>
          </a:xfrm>
        </p:spPr>
        <p:txBody>
          <a:bodyPr/>
          <a:lstStyle/>
          <a:p>
            <a:fld id="{66E27207-3E83-1943-8402-EB2215809602}" type="slidenum">
              <a:rPr lang="es-SV" sz="1050" smtClean="0">
                <a:solidFill>
                  <a:srgbClr val="111E60"/>
                </a:solidFill>
                <a:latin typeface="Museo Sans 500" panose="02000000000000000000" pitchFamily="2" charset="77"/>
              </a:rPr>
              <a:t>58</a:t>
            </a:fld>
            <a:endParaRPr lang="es-SV" sz="1050" dirty="0">
              <a:solidFill>
                <a:srgbClr val="111E60"/>
              </a:solidFill>
              <a:latin typeface="Museo Sans 500" panose="02000000000000000000" pitchFamily="2" charset="77"/>
            </a:endParaRPr>
          </a:p>
        </p:txBody>
      </p:sp>
      <p:graphicFrame>
        <p:nvGraphicFramePr>
          <p:cNvPr id="9" name="Marcador de contenido 3">
            <a:extLst>
              <a:ext uri="{FF2B5EF4-FFF2-40B4-BE49-F238E27FC236}">
                <a16:creationId xmlns:a16="http://schemas.microsoft.com/office/drawing/2014/main" id="{95CC8E2E-5FA4-4E3B-8AEA-F629867AB2BC}"/>
              </a:ext>
            </a:extLst>
          </p:cNvPr>
          <p:cNvGraphicFramePr>
            <a:graphicFrameLocks noChangeAspect="1"/>
          </p:cNvGraphicFramePr>
          <p:nvPr>
            <p:extLst>
              <p:ext uri="{D42A27DB-BD31-4B8C-83A1-F6EECF244321}">
                <p14:modId xmlns:p14="http://schemas.microsoft.com/office/powerpoint/2010/main" val="1402692766"/>
              </p:ext>
            </p:extLst>
          </p:nvPr>
        </p:nvGraphicFramePr>
        <p:xfrm>
          <a:off x="749300" y="969963"/>
          <a:ext cx="7632700" cy="4070350"/>
        </p:xfrm>
        <a:graphic>
          <a:graphicData uri="http://schemas.openxmlformats.org/presentationml/2006/ole">
            <mc:AlternateContent xmlns:mc="http://schemas.openxmlformats.org/markup-compatibility/2006">
              <mc:Choice xmlns:v="urn:schemas-microsoft-com:vml" Requires="v">
                <p:oleObj spid="_x0000_s38987" name="Worksheet" r:id="rId4" imgW="12230024" imgH="6524591" progId="Excel.Sheet.12">
                  <p:embed/>
                </p:oleObj>
              </mc:Choice>
              <mc:Fallback>
                <p:oleObj name="Worksheet" r:id="rId4" imgW="12230024" imgH="6524591" progId="Excel.Sheet.12">
                  <p:embed/>
                  <p:pic>
                    <p:nvPicPr>
                      <p:cNvPr id="62470" name="Marcador de contenido 3">
                        <a:extLst>
                          <a:ext uri="{FF2B5EF4-FFF2-40B4-BE49-F238E27FC236}">
                            <a16:creationId xmlns:a16="http://schemas.microsoft.com/office/drawing/2014/main" id="{C53FC14A-5A0B-4855-B85A-B0A107A14069}"/>
                          </a:ext>
                        </a:extLst>
                      </p:cNvPr>
                      <p:cNvPicPr>
                        <a:picLocks noGrp="1" noChangeAspect="1" noChangeArrowheads="1"/>
                      </p:cNvPicPr>
                      <p:nvPr/>
                    </p:nvPicPr>
                    <p:blipFill>
                      <a:blip r:embed="rId5"/>
                      <a:srcRect/>
                      <a:stretch>
                        <a:fillRect/>
                      </a:stretch>
                    </p:blipFill>
                    <p:spPr bwMode="auto">
                      <a:xfrm>
                        <a:off x="749300" y="969963"/>
                        <a:ext cx="7632700" cy="4070350"/>
                      </a:xfrm>
                      <a:prstGeom prst="rect">
                        <a:avLst/>
                      </a:prstGeom>
                      <a:noFill/>
                      <a:ln>
                        <a:noFill/>
                      </a:ln>
                      <a:extLst/>
                    </p:spPr>
                  </p:pic>
                </p:oleObj>
              </mc:Fallback>
            </mc:AlternateContent>
          </a:graphicData>
        </a:graphic>
      </p:graphicFrame>
    </p:spTree>
    <p:extLst>
      <p:ext uri="{BB962C8B-B14F-4D97-AF65-F5344CB8AC3E}">
        <p14:creationId xmlns:p14="http://schemas.microsoft.com/office/powerpoint/2010/main" val="4219473028"/>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a:extLst>
              <a:ext uri="{FF2B5EF4-FFF2-40B4-BE49-F238E27FC236}">
                <a16:creationId xmlns:a16="http://schemas.microsoft.com/office/drawing/2014/main" id="{890DCE84-68B1-43A2-8768-5FEAA3D3E25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61" y="0"/>
            <a:ext cx="9142477" cy="6858000"/>
          </a:xfrm>
          <a:prstGeom prst="rect">
            <a:avLst/>
          </a:prstGeom>
        </p:spPr>
      </p:pic>
      <p:sp>
        <p:nvSpPr>
          <p:cNvPr id="5" name="Rectángulo 4">
            <a:extLst>
              <a:ext uri="{FF2B5EF4-FFF2-40B4-BE49-F238E27FC236}">
                <a16:creationId xmlns:a16="http://schemas.microsoft.com/office/drawing/2014/main" id="{02A7EB63-A8CC-9248-851E-BD12DCE8E9EC}"/>
              </a:ext>
            </a:extLst>
          </p:cNvPr>
          <p:cNvSpPr/>
          <p:nvPr/>
        </p:nvSpPr>
        <p:spPr>
          <a:xfrm>
            <a:off x="0" y="301622"/>
            <a:ext cx="9144000" cy="584775"/>
          </a:xfrm>
          <a:prstGeom prst="rect">
            <a:avLst/>
          </a:prstGeom>
        </p:spPr>
        <p:txBody>
          <a:bodyPr wrap="square">
            <a:spAutoFit/>
          </a:bodyPr>
          <a:lstStyle/>
          <a:p>
            <a:pPr algn="ctr">
              <a:lnSpc>
                <a:spcPct val="100000"/>
              </a:lnSpc>
              <a:spcBef>
                <a:spcPct val="0"/>
              </a:spcBef>
              <a:buFontTx/>
              <a:buNone/>
            </a:pPr>
            <a:r>
              <a:rPr lang="es-ES" altLang="es-SV" dirty="0">
                <a:solidFill>
                  <a:srgbClr val="111E60"/>
                </a:solidFill>
                <a:latin typeface="Museo Sans 900" panose="02000000000000000000" pitchFamily="2" charset="77"/>
                <a:cs typeface="Arial" panose="020B0604020202020204" pitchFamily="34" charset="0"/>
              </a:rPr>
              <a:t>Saldo de la Deuda total del SPNF, a diciembre 2021 – 2022</a:t>
            </a:r>
          </a:p>
          <a:p>
            <a:pPr algn="ctr">
              <a:lnSpc>
                <a:spcPct val="100000"/>
              </a:lnSpc>
              <a:spcBef>
                <a:spcPct val="0"/>
              </a:spcBef>
              <a:buFontTx/>
              <a:buNone/>
            </a:pPr>
            <a:r>
              <a:rPr lang="es-ES" altLang="es-SV" sz="1400" dirty="0">
                <a:solidFill>
                  <a:srgbClr val="111E60"/>
                </a:solidFill>
                <a:latin typeface="Museo Sans 900" panose="02000000000000000000" pitchFamily="2" charset="77"/>
                <a:cs typeface="Arial" panose="020B0604020202020204" pitchFamily="34" charset="0"/>
              </a:rPr>
              <a:t>En millones de US$ y porcentajes del PIB</a:t>
            </a:r>
          </a:p>
        </p:txBody>
      </p:sp>
      <p:cxnSp>
        <p:nvCxnSpPr>
          <p:cNvPr id="7" name="Conector recto 6">
            <a:extLst>
              <a:ext uri="{FF2B5EF4-FFF2-40B4-BE49-F238E27FC236}">
                <a16:creationId xmlns:a16="http://schemas.microsoft.com/office/drawing/2014/main" id="{5D675D84-A9E4-B14A-AE1E-BBDE406FFF35}"/>
              </a:ext>
            </a:extLst>
          </p:cNvPr>
          <p:cNvCxnSpPr>
            <a:cxnSpLocks/>
          </p:cNvCxnSpPr>
          <p:nvPr/>
        </p:nvCxnSpPr>
        <p:spPr>
          <a:xfrm>
            <a:off x="1766236" y="886398"/>
            <a:ext cx="5611528" cy="0"/>
          </a:xfrm>
          <a:prstGeom prst="line">
            <a:avLst/>
          </a:prstGeom>
          <a:ln>
            <a:solidFill>
              <a:srgbClr val="111E60"/>
            </a:solidFill>
          </a:ln>
        </p:spPr>
        <p:style>
          <a:lnRef idx="1">
            <a:schemeClr val="accent1"/>
          </a:lnRef>
          <a:fillRef idx="0">
            <a:schemeClr val="accent1"/>
          </a:fillRef>
          <a:effectRef idx="0">
            <a:schemeClr val="accent1"/>
          </a:effectRef>
          <a:fontRef idx="minor">
            <a:schemeClr val="tx1"/>
          </a:fontRef>
        </p:style>
      </p:cxnSp>
      <p:sp>
        <p:nvSpPr>
          <p:cNvPr id="8" name="Marcador de número de diapositiva 1">
            <a:extLst>
              <a:ext uri="{FF2B5EF4-FFF2-40B4-BE49-F238E27FC236}">
                <a16:creationId xmlns:a16="http://schemas.microsoft.com/office/drawing/2014/main" id="{EC31705E-DC52-F741-A512-8B592F15D333}"/>
              </a:ext>
            </a:extLst>
          </p:cNvPr>
          <p:cNvSpPr>
            <a:spLocks noGrp="1"/>
          </p:cNvSpPr>
          <p:nvPr>
            <p:ph type="sldNum" sz="quarter" idx="12"/>
          </p:nvPr>
        </p:nvSpPr>
        <p:spPr>
          <a:xfrm>
            <a:off x="4380886" y="6313997"/>
            <a:ext cx="382229" cy="365125"/>
          </a:xfrm>
        </p:spPr>
        <p:txBody>
          <a:bodyPr/>
          <a:lstStyle/>
          <a:p>
            <a:fld id="{66E27207-3E83-1943-8402-EB2215809602}" type="slidenum">
              <a:rPr lang="es-SV" sz="1050" smtClean="0">
                <a:solidFill>
                  <a:srgbClr val="111E60"/>
                </a:solidFill>
                <a:latin typeface="Museo Sans 500" panose="02000000000000000000" pitchFamily="2" charset="77"/>
              </a:rPr>
              <a:t>59</a:t>
            </a:fld>
            <a:endParaRPr lang="es-SV" sz="1050" dirty="0">
              <a:solidFill>
                <a:srgbClr val="111E60"/>
              </a:solidFill>
              <a:latin typeface="Museo Sans 500" panose="02000000000000000000" pitchFamily="2" charset="77"/>
            </a:endParaRPr>
          </a:p>
        </p:txBody>
      </p:sp>
      <p:graphicFrame>
        <p:nvGraphicFramePr>
          <p:cNvPr id="10" name="Marcador de contenido 4">
            <a:extLst>
              <a:ext uri="{FF2B5EF4-FFF2-40B4-BE49-F238E27FC236}">
                <a16:creationId xmlns:a16="http://schemas.microsoft.com/office/drawing/2014/main" id="{0CFF36DA-ED42-4E7E-AF74-A5C66F5DEDA5}"/>
              </a:ext>
            </a:extLst>
          </p:cNvPr>
          <p:cNvGraphicFramePr>
            <a:graphicFrameLocks noChangeAspect="1"/>
          </p:cNvGraphicFramePr>
          <p:nvPr>
            <p:extLst>
              <p:ext uri="{D42A27DB-BD31-4B8C-83A1-F6EECF244321}">
                <p14:modId xmlns:p14="http://schemas.microsoft.com/office/powerpoint/2010/main" val="831953982"/>
              </p:ext>
            </p:extLst>
          </p:nvPr>
        </p:nvGraphicFramePr>
        <p:xfrm>
          <a:off x="2489200" y="893763"/>
          <a:ext cx="4208463" cy="5524500"/>
        </p:xfrm>
        <a:graphic>
          <a:graphicData uri="http://schemas.openxmlformats.org/presentationml/2006/ole">
            <mc:AlternateContent xmlns:mc="http://schemas.openxmlformats.org/markup-compatibility/2006">
              <mc:Choice xmlns:v="urn:schemas-microsoft-com:vml" Requires="v">
                <p:oleObj spid="_x0000_s40008" name="Worksheet" r:id="rId4" imgW="6934149" imgH="9191557" progId="Excel.Sheet.12">
                  <p:embed/>
                </p:oleObj>
              </mc:Choice>
              <mc:Fallback>
                <p:oleObj name="Worksheet" r:id="rId4" imgW="6934149" imgH="9191557" progId="Excel.Sheet.12">
                  <p:embed/>
                  <p:pic>
                    <p:nvPicPr>
                      <p:cNvPr id="63494" name="Marcador de contenido 4">
                        <a:extLst>
                          <a:ext uri="{FF2B5EF4-FFF2-40B4-BE49-F238E27FC236}">
                            <a16:creationId xmlns:a16="http://schemas.microsoft.com/office/drawing/2014/main" id="{70D61152-1E0F-4528-BAAD-5AD3E90B0214}"/>
                          </a:ext>
                        </a:extLst>
                      </p:cNvPr>
                      <p:cNvPicPr>
                        <a:picLocks noGrp="1" noChangeAspect="1" noChangeArrowheads="1"/>
                      </p:cNvPicPr>
                      <p:nvPr/>
                    </p:nvPicPr>
                    <p:blipFill>
                      <a:blip r:embed="rId5"/>
                      <a:srcRect/>
                      <a:stretch>
                        <a:fillRect/>
                      </a:stretch>
                    </p:blipFill>
                    <p:spPr bwMode="auto">
                      <a:xfrm>
                        <a:off x="2489200" y="893763"/>
                        <a:ext cx="4208463" cy="5524500"/>
                      </a:xfrm>
                      <a:prstGeom prst="rect">
                        <a:avLst/>
                      </a:prstGeom>
                      <a:noFill/>
                      <a:ln>
                        <a:noFill/>
                      </a:ln>
                      <a:extLst/>
                    </p:spPr>
                  </p:pic>
                </p:oleObj>
              </mc:Fallback>
            </mc:AlternateContent>
          </a:graphicData>
        </a:graphic>
      </p:graphicFrame>
    </p:spTree>
    <p:extLst>
      <p:ext uri="{BB962C8B-B14F-4D97-AF65-F5344CB8AC3E}">
        <p14:creationId xmlns:p14="http://schemas.microsoft.com/office/powerpoint/2010/main" val="186484262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a:extLst>
              <a:ext uri="{FF2B5EF4-FFF2-40B4-BE49-F238E27FC236}">
                <a16:creationId xmlns:a16="http://schemas.microsoft.com/office/drawing/2014/main" id="{890DCE84-68B1-43A2-8768-5FEAA3D3E25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61" y="0"/>
            <a:ext cx="9142477" cy="6858000"/>
          </a:xfrm>
          <a:prstGeom prst="rect">
            <a:avLst/>
          </a:prstGeom>
        </p:spPr>
      </p:pic>
      <p:sp>
        <p:nvSpPr>
          <p:cNvPr id="5" name="Rectángulo 4">
            <a:extLst>
              <a:ext uri="{FF2B5EF4-FFF2-40B4-BE49-F238E27FC236}">
                <a16:creationId xmlns:a16="http://schemas.microsoft.com/office/drawing/2014/main" id="{02A7EB63-A8CC-9248-851E-BD12DCE8E9EC}"/>
              </a:ext>
            </a:extLst>
          </p:cNvPr>
          <p:cNvSpPr/>
          <p:nvPr/>
        </p:nvSpPr>
        <p:spPr>
          <a:xfrm>
            <a:off x="0" y="355809"/>
            <a:ext cx="9144000" cy="523220"/>
          </a:xfrm>
          <a:prstGeom prst="rect">
            <a:avLst/>
          </a:prstGeom>
        </p:spPr>
        <p:txBody>
          <a:bodyPr wrap="square">
            <a:spAutoFit/>
          </a:bodyPr>
          <a:lstStyle/>
          <a:p>
            <a:pPr algn="ctr">
              <a:lnSpc>
                <a:spcPct val="100000"/>
              </a:lnSpc>
              <a:spcBef>
                <a:spcPct val="0"/>
              </a:spcBef>
              <a:buFontTx/>
              <a:buNone/>
            </a:pPr>
            <a:r>
              <a:rPr lang="es-SV" altLang="es-SV" sz="2800" dirty="0">
                <a:solidFill>
                  <a:srgbClr val="111E60"/>
                </a:solidFill>
                <a:latin typeface="Museo Sans 900" panose="02000000000000000000" pitchFamily="2" charset="77"/>
                <a:cs typeface="Arial" panose="020B0604020202020204" pitchFamily="34" charset="0"/>
              </a:rPr>
              <a:t>Índice</a:t>
            </a:r>
            <a:endParaRPr lang="es-SV" altLang="es-SV" sz="2000" dirty="0">
              <a:solidFill>
                <a:srgbClr val="111E60"/>
              </a:solidFill>
              <a:latin typeface="Museo Sans 900" panose="02000000000000000000" pitchFamily="2" charset="77"/>
              <a:cs typeface="Arial" panose="020B0604020202020204" pitchFamily="34" charset="0"/>
            </a:endParaRPr>
          </a:p>
        </p:txBody>
      </p:sp>
      <p:cxnSp>
        <p:nvCxnSpPr>
          <p:cNvPr id="7" name="Conector recto 6">
            <a:extLst>
              <a:ext uri="{FF2B5EF4-FFF2-40B4-BE49-F238E27FC236}">
                <a16:creationId xmlns:a16="http://schemas.microsoft.com/office/drawing/2014/main" id="{5D675D84-A9E4-B14A-AE1E-BBDE406FFF35}"/>
              </a:ext>
            </a:extLst>
          </p:cNvPr>
          <p:cNvCxnSpPr>
            <a:cxnSpLocks/>
          </p:cNvCxnSpPr>
          <p:nvPr/>
        </p:nvCxnSpPr>
        <p:spPr>
          <a:xfrm>
            <a:off x="1766236" y="886398"/>
            <a:ext cx="5611528" cy="0"/>
          </a:xfrm>
          <a:prstGeom prst="line">
            <a:avLst/>
          </a:prstGeom>
          <a:ln>
            <a:solidFill>
              <a:srgbClr val="111E60"/>
            </a:solidFill>
          </a:ln>
        </p:spPr>
        <p:style>
          <a:lnRef idx="1">
            <a:schemeClr val="accent1"/>
          </a:lnRef>
          <a:fillRef idx="0">
            <a:schemeClr val="accent1"/>
          </a:fillRef>
          <a:effectRef idx="0">
            <a:schemeClr val="accent1"/>
          </a:effectRef>
          <a:fontRef idx="minor">
            <a:schemeClr val="tx1"/>
          </a:fontRef>
        </p:style>
      </p:cxnSp>
      <p:sp>
        <p:nvSpPr>
          <p:cNvPr id="8" name="Marcador de número de diapositiva 1">
            <a:extLst>
              <a:ext uri="{FF2B5EF4-FFF2-40B4-BE49-F238E27FC236}">
                <a16:creationId xmlns:a16="http://schemas.microsoft.com/office/drawing/2014/main" id="{EC31705E-DC52-F741-A512-8B592F15D333}"/>
              </a:ext>
            </a:extLst>
          </p:cNvPr>
          <p:cNvSpPr>
            <a:spLocks noGrp="1"/>
          </p:cNvSpPr>
          <p:nvPr>
            <p:ph type="sldNum" sz="quarter" idx="12"/>
          </p:nvPr>
        </p:nvSpPr>
        <p:spPr>
          <a:xfrm>
            <a:off x="4380886" y="6313997"/>
            <a:ext cx="382229" cy="365125"/>
          </a:xfrm>
        </p:spPr>
        <p:txBody>
          <a:bodyPr/>
          <a:lstStyle/>
          <a:p>
            <a:fld id="{66E27207-3E83-1943-8402-EB2215809602}" type="slidenum">
              <a:rPr lang="es-SV" sz="1050" smtClean="0">
                <a:solidFill>
                  <a:srgbClr val="111E60"/>
                </a:solidFill>
                <a:latin typeface="Museo Sans 500" panose="02000000000000000000" pitchFamily="2" charset="77"/>
              </a:rPr>
              <a:t>6</a:t>
            </a:fld>
            <a:endParaRPr lang="es-SV" sz="1050" dirty="0">
              <a:solidFill>
                <a:srgbClr val="111E60"/>
              </a:solidFill>
              <a:latin typeface="Museo Sans 500" panose="02000000000000000000" pitchFamily="2" charset="77"/>
            </a:endParaRPr>
          </a:p>
        </p:txBody>
      </p:sp>
      <p:graphicFrame>
        <p:nvGraphicFramePr>
          <p:cNvPr id="9" name="Tabla 8">
            <a:extLst>
              <a:ext uri="{FF2B5EF4-FFF2-40B4-BE49-F238E27FC236}">
                <a16:creationId xmlns:a16="http://schemas.microsoft.com/office/drawing/2014/main" id="{8490DA94-5A60-47D4-A28B-3DA072E3AFAE}"/>
              </a:ext>
            </a:extLst>
          </p:cNvPr>
          <p:cNvGraphicFramePr>
            <a:graphicFrameLocks noGrp="1"/>
          </p:cNvGraphicFramePr>
          <p:nvPr>
            <p:extLst>
              <p:ext uri="{D42A27DB-BD31-4B8C-83A1-F6EECF244321}">
                <p14:modId xmlns:p14="http://schemas.microsoft.com/office/powerpoint/2010/main" val="1492598395"/>
              </p:ext>
            </p:extLst>
          </p:nvPr>
        </p:nvGraphicFramePr>
        <p:xfrm>
          <a:off x="763588" y="914400"/>
          <a:ext cx="7650162" cy="3100387"/>
        </p:xfrm>
        <a:graphic>
          <a:graphicData uri="http://schemas.openxmlformats.org/drawingml/2006/table">
            <a:tbl>
              <a:tblPr firstRow="1" bandRow="1">
                <a:tableStyleId>{F5AB1C69-6EDB-4FF4-983F-18BD219EF322}</a:tableStyleId>
              </a:tblPr>
              <a:tblGrid>
                <a:gridCol w="6534514">
                  <a:extLst>
                    <a:ext uri="{9D8B030D-6E8A-4147-A177-3AD203B41FA5}">
                      <a16:colId xmlns:a16="http://schemas.microsoft.com/office/drawing/2014/main" val="20000"/>
                    </a:ext>
                  </a:extLst>
                </a:gridCol>
                <a:gridCol w="1115648">
                  <a:extLst>
                    <a:ext uri="{9D8B030D-6E8A-4147-A177-3AD203B41FA5}">
                      <a16:colId xmlns:a16="http://schemas.microsoft.com/office/drawing/2014/main" val="20001"/>
                    </a:ext>
                  </a:extLst>
                </a:gridCol>
              </a:tblGrid>
              <a:tr h="356957">
                <a:tc>
                  <a:txBody>
                    <a:bodyPr/>
                    <a:lstStyle/>
                    <a:p>
                      <a:pPr algn="ctr"/>
                      <a:r>
                        <a:rPr lang="es-SV" sz="1200" b="1" dirty="0">
                          <a:solidFill>
                            <a:schemeClr val="tx1"/>
                          </a:solidFill>
                          <a:latin typeface="Museo Sans 300" panose="02000000000000000000" pitchFamily="50" charset="0"/>
                          <a:cs typeface="Arial" panose="020B0604020202020204" pitchFamily="34" charset="0"/>
                        </a:rPr>
                        <a:t>Contenido</a:t>
                      </a:r>
                    </a:p>
                  </a:txBody>
                  <a:tcPr marL="91433" marR="91433" marT="45724" marB="45724"/>
                </a:tc>
                <a:tc>
                  <a:txBody>
                    <a:bodyPr/>
                    <a:lstStyle/>
                    <a:p>
                      <a:pPr algn="ctr"/>
                      <a:r>
                        <a:rPr lang="es-SV" sz="1200" dirty="0">
                          <a:solidFill>
                            <a:schemeClr val="tx1"/>
                          </a:solidFill>
                          <a:latin typeface="Museo Sans 300" panose="02000000000000000000" pitchFamily="50" charset="0"/>
                          <a:cs typeface="Arial" panose="020B0604020202020204" pitchFamily="34" charset="0"/>
                        </a:rPr>
                        <a:t>Página</a:t>
                      </a:r>
                    </a:p>
                  </a:txBody>
                  <a:tcPr marL="91433" marR="91433" marT="45724" marB="45724"/>
                </a:tc>
                <a:extLst>
                  <a:ext uri="{0D108BD9-81ED-4DB2-BD59-A6C34878D82A}">
                    <a16:rowId xmlns:a16="http://schemas.microsoft.com/office/drawing/2014/main" val="10000"/>
                  </a:ext>
                </a:extLst>
              </a:tr>
              <a:tr h="274343">
                <a:tc>
                  <a:txBody>
                    <a:bodyPr/>
                    <a:lstStyle/>
                    <a:p>
                      <a:r>
                        <a:rPr lang="es-SV" sz="1200" dirty="0">
                          <a:latin typeface="Museo Sans 300" panose="02000000000000000000" pitchFamily="50" charset="0"/>
                          <a:cs typeface="Arial" panose="020B0604020202020204" pitchFamily="34" charset="0"/>
                        </a:rPr>
                        <a:t>Inversión Pública Bruta del SPNF por instituciones, a diciembre 2021 – 2022</a:t>
                      </a:r>
                    </a:p>
                  </a:txBody>
                  <a:tcPr marL="91433" marR="91433" marT="45724" marB="45724"/>
                </a:tc>
                <a:tc>
                  <a:txBody>
                    <a:bodyPr/>
                    <a:lstStyle/>
                    <a:p>
                      <a:pPr algn="ctr"/>
                      <a:r>
                        <a:rPr lang="es-SV" sz="1200" b="0" dirty="0">
                          <a:latin typeface="Museo Sans 300" panose="02000000000000000000" pitchFamily="50" charset="0"/>
                          <a:cs typeface="Arial" panose="020B0604020202020204" pitchFamily="34" charset="0"/>
                        </a:rPr>
                        <a:t>55</a:t>
                      </a:r>
                    </a:p>
                  </a:txBody>
                  <a:tcPr marL="91433" marR="91433" marT="45724" marB="45724"/>
                </a:tc>
                <a:extLst>
                  <a:ext uri="{0D108BD9-81ED-4DB2-BD59-A6C34878D82A}">
                    <a16:rowId xmlns:a16="http://schemas.microsoft.com/office/drawing/2014/main" val="10001"/>
                  </a:ext>
                </a:extLst>
              </a:tr>
              <a:tr h="274343">
                <a:tc>
                  <a:txBody>
                    <a:bodyPr/>
                    <a:lstStyle/>
                    <a:p>
                      <a:r>
                        <a:rPr lang="es-SV" sz="1200" dirty="0">
                          <a:latin typeface="Museo Sans 300" panose="02000000000000000000" pitchFamily="50" charset="0"/>
                          <a:cs typeface="Arial" panose="020B0604020202020204" pitchFamily="34" charset="0"/>
                        </a:rPr>
                        <a:t>Inversión Pública Bruta del SPNF por actividad, a diciembre 2021 – 2022</a:t>
                      </a:r>
                    </a:p>
                  </a:txBody>
                  <a:tcPr marL="91433" marR="91433" marT="45724" marB="45724"/>
                </a:tc>
                <a:tc>
                  <a:txBody>
                    <a:bodyPr/>
                    <a:lstStyle/>
                    <a:p>
                      <a:pPr algn="ctr"/>
                      <a:r>
                        <a:rPr lang="es-SV" sz="1200" b="0" dirty="0">
                          <a:latin typeface="Museo Sans 300" panose="02000000000000000000" pitchFamily="50" charset="0"/>
                          <a:cs typeface="Arial" panose="020B0604020202020204" pitchFamily="34" charset="0"/>
                        </a:rPr>
                        <a:t>56</a:t>
                      </a:r>
                    </a:p>
                  </a:txBody>
                  <a:tcPr marL="91433" marR="91433" marT="45724" marB="45724"/>
                </a:tc>
                <a:extLst>
                  <a:ext uri="{0D108BD9-81ED-4DB2-BD59-A6C34878D82A}">
                    <a16:rowId xmlns:a16="http://schemas.microsoft.com/office/drawing/2014/main" val="10002"/>
                  </a:ext>
                </a:extLst>
              </a:tr>
              <a:tr h="274343">
                <a:tc>
                  <a:txBody>
                    <a:bodyPr/>
                    <a:lstStyle/>
                    <a:p>
                      <a:pPr marL="285750" indent="-285750">
                        <a:buFont typeface="+mj-lt"/>
                        <a:buAutoNum type="romanUcPeriod" startAt="5"/>
                      </a:pPr>
                      <a:r>
                        <a:rPr lang="es-SV" sz="1200" b="1" dirty="0">
                          <a:latin typeface="Museo Sans 300" panose="02000000000000000000" pitchFamily="50" charset="0"/>
                          <a:cs typeface="Arial" panose="020B0604020202020204" pitchFamily="34" charset="0"/>
                        </a:rPr>
                        <a:t>Deuda Pública total SPNF</a:t>
                      </a:r>
                    </a:p>
                  </a:txBody>
                  <a:tcPr marL="91433" marR="91433" marT="45724" marB="45724"/>
                </a:tc>
                <a:tc>
                  <a:txBody>
                    <a:bodyPr/>
                    <a:lstStyle/>
                    <a:p>
                      <a:pPr algn="ctr"/>
                      <a:r>
                        <a:rPr lang="es-SV" sz="1200" b="1" dirty="0">
                          <a:latin typeface="Museo Sans 300" panose="02000000000000000000" pitchFamily="50" charset="0"/>
                          <a:cs typeface="Arial" panose="020B0604020202020204" pitchFamily="34" charset="0"/>
                        </a:rPr>
                        <a:t>57</a:t>
                      </a:r>
                    </a:p>
                  </a:txBody>
                  <a:tcPr marL="91433" marR="91433" marT="45724" marB="45724"/>
                </a:tc>
                <a:extLst>
                  <a:ext uri="{0D108BD9-81ED-4DB2-BD59-A6C34878D82A}">
                    <a16:rowId xmlns:a16="http://schemas.microsoft.com/office/drawing/2014/main" val="10003"/>
                  </a:ext>
                </a:extLst>
              </a:tr>
              <a:tr h="274343">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SV" sz="1200" dirty="0">
                          <a:latin typeface="Museo Sans 300" panose="02000000000000000000" pitchFamily="50" charset="0"/>
                          <a:cs typeface="Arial" panose="020B0604020202020204" pitchFamily="34" charset="0"/>
                        </a:rPr>
                        <a:t>Saldo de la Deuda total del SPNF por Deudor,</a:t>
                      </a:r>
                      <a:r>
                        <a:rPr lang="es-SV" sz="1200" baseline="0" dirty="0">
                          <a:latin typeface="Museo Sans 300" panose="02000000000000000000" pitchFamily="50" charset="0"/>
                          <a:cs typeface="Arial" panose="020B0604020202020204" pitchFamily="34" charset="0"/>
                        </a:rPr>
                        <a:t> 2017 – 2022</a:t>
                      </a:r>
                      <a:endParaRPr lang="es-SV" sz="1200" dirty="0">
                        <a:latin typeface="Museo Sans 300" panose="02000000000000000000" pitchFamily="50" charset="0"/>
                        <a:cs typeface="Arial" panose="020B0604020202020204" pitchFamily="34" charset="0"/>
                      </a:endParaRPr>
                    </a:p>
                  </a:txBody>
                  <a:tcPr marL="91433" marR="91433" marT="45724" marB="45724"/>
                </a:tc>
                <a:tc>
                  <a:txBody>
                    <a:bodyPr/>
                    <a:lstStyle/>
                    <a:p>
                      <a:pPr algn="ctr"/>
                      <a:r>
                        <a:rPr lang="es-SV" sz="1200" dirty="0">
                          <a:latin typeface="Museo Sans 300" panose="02000000000000000000" pitchFamily="50" charset="0"/>
                          <a:cs typeface="Arial" panose="020B0604020202020204" pitchFamily="34" charset="0"/>
                        </a:rPr>
                        <a:t>58</a:t>
                      </a:r>
                    </a:p>
                  </a:txBody>
                  <a:tcPr marL="91433" marR="91433" marT="45724" marB="45724"/>
                </a:tc>
                <a:extLst>
                  <a:ext uri="{0D108BD9-81ED-4DB2-BD59-A6C34878D82A}">
                    <a16:rowId xmlns:a16="http://schemas.microsoft.com/office/drawing/2014/main" val="10004"/>
                  </a:ext>
                </a:extLst>
              </a:tr>
              <a:tr h="274343">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SV" sz="1200" dirty="0">
                          <a:latin typeface="Museo Sans 300" panose="02000000000000000000" pitchFamily="50" charset="0"/>
                          <a:cs typeface="Arial" panose="020B0604020202020204" pitchFamily="34" charset="0"/>
                        </a:rPr>
                        <a:t>Saldo de la Deuda total del SPNF, a diciembre 2021 –</a:t>
                      </a:r>
                      <a:r>
                        <a:rPr lang="es-SV" sz="1200" baseline="0" dirty="0">
                          <a:latin typeface="Museo Sans 300" panose="02000000000000000000" pitchFamily="50" charset="0"/>
                          <a:cs typeface="Arial" panose="020B0604020202020204" pitchFamily="34" charset="0"/>
                        </a:rPr>
                        <a:t> 2022</a:t>
                      </a:r>
                      <a:endParaRPr lang="es-SV" sz="1200" dirty="0">
                        <a:latin typeface="Museo Sans 300" panose="02000000000000000000" pitchFamily="50" charset="0"/>
                        <a:cs typeface="Arial" panose="020B0604020202020204" pitchFamily="34" charset="0"/>
                      </a:endParaRPr>
                    </a:p>
                  </a:txBody>
                  <a:tcPr marL="91433" marR="91433" marT="45724" marB="45724"/>
                </a:tc>
                <a:tc>
                  <a:txBody>
                    <a:bodyPr/>
                    <a:lstStyle/>
                    <a:p>
                      <a:pPr algn="ctr"/>
                      <a:r>
                        <a:rPr lang="es-SV" sz="1200" dirty="0">
                          <a:latin typeface="Museo Sans 300" panose="02000000000000000000" pitchFamily="50" charset="0"/>
                          <a:cs typeface="Arial" panose="020B0604020202020204" pitchFamily="34" charset="0"/>
                        </a:rPr>
                        <a:t>59</a:t>
                      </a:r>
                    </a:p>
                  </a:txBody>
                  <a:tcPr marL="91433" marR="91433" marT="45724" marB="45724"/>
                </a:tc>
                <a:extLst>
                  <a:ext uri="{0D108BD9-81ED-4DB2-BD59-A6C34878D82A}">
                    <a16:rowId xmlns:a16="http://schemas.microsoft.com/office/drawing/2014/main" val="10005"/>
                  </a:ext>
                </a:extLst>
              </a:tr>
              <a:tr h="274343">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SV" sz="1200" dirty="0">
                          <a:latin typeface="Museo Sans 300" panose="02000000000000000000" pitchFamily="50" charset="0"/>
                          <a:cs typeface="Arial" panose="020B0604020202020204" pitchFamily="34" charset="0"/>
                        </a:rPr>
                        <a:t>Tendencia de la Deuda total SPNF, 2017 – 2022 (Gráfico)</a:t>
                      </a:r>
                    </a:p>
                  </a:txBody>
                  <a:tcPr marL="91433" marR="91433" marT="45724" marB="45724"/>
                </a:tc>
                <a:tc>
                  <a:txBody>
                    <a:bodyPr/>
                    <a:lstStyle/>
                    <a:p>
                      <a:pPr algn="ctr"/>
                      <a:r>
                        <a:rPr lang="es-SV" sz="1200" b="0" dirty="0">
                          <a:latin typeface="Museo Sans 300" panose="02000000000000000000" pitchFamily="50" charset="0"/>
                          <a:cs typeface="Arial" panose="020B0604020202020204" pitchFamily="34" charset="0"/>
                        </a:rPr>
                        <a:t>60</a:t>
                      </a:r>
                    </a:p>
                  </a:txBody>
                  <a:tcPr marL="91433" marR="91433" marT="45724" marB="45724"/>
                </a:tc>
                <a:extLst>
                  <a:ext uri="{0D108BD9-81ED-4DB2-BD59-A6C34878D82A}">
                    <a16:rowId xmlns:a16="http://schemas.microsoft.com/office/drawing/2014/main" val="10006"/>
                  </a:ext>
                </a:extLst>
              </a:tr>
              <a:tr h="274343">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SV" sz="1200" dirty="0">
                          <a:latin typeface="Museo Sans 300" panose="02000000000000000000" pitchFamily="50" charset="0"/>
                          <a:cs typeface="Arial" panose="020B0604020202020204" pitchFamily="34" charset="0"/>
                        </a:rPr>
                        <a:t>Perfil de la Deuda del SPNF, a diciembre 2022 (Gráfico)</a:t>
                      </a:r>
                    </a:p>
                  </a:txBody>
                  <a:tcPr marL="91433" marR="91433" marT="45724" marB="45724"/>
                </a:tc>
                <a:tc>
                  <a:txBody>
                    <a:bodyPr/>
                    <a:lstStyle/>
                    <a:p>
                      <a:pPr algn="ctr"/>
                      <a:r>
                        <a:rPr lang="es-SV" sz="1200" dirty="0">
                          <a:latin typeface="Museo Sans 300" panose="02000000000000000000" pitchFamily="50" charset="0"/>
                          <a:cs typeface="Arial" panose="020B0604020202020204" pitchFamily="34" charset="0"/>
                        </a:rPr>
                        <a:t>61</a:t>
                      </a:r>
                    </a:p>
                  </a:txBody>
                  <a:tcPr marL="91433" marR="91433" marT="45724" marB="45724"/>
                </a:tc>
                <a:extLst>
                  <a:ext uri="{0D108BD9-81ED-4DB2-BD59-A6C34878D82A}">
                    <a16:rowId xmlns:a16="http://schemas.microsoft.com/office/drawing/2014/main" val="10007"/>
                  </a:ext>
                </a:extLst>
              </a:tr>
              <a:tr h="274343">
                <a:tc>
                  <a:txBody>
                    <a:bodyPr/>
                    <a:lstStyle/>
                    <a:p>
                      <a:pPr marL="0" marR="0" lvl="0" indent="0" algn="l" defTabSz="914400" rtl="0" eaLnBrk="1" fontAlgn="auto" latinLnBrk="0" hangingPunct="1">
                        <a:lnSpc>
                          <a:spcPct val="100000"/>
                        </a:lnSpc>
                        <a:spcBef>
                          <a:spcPts val="0"/>
                        </a:spcBef>
                        <a:spcAft>
                          <a:spcPts val="0"/>
                        </a:spcAft>
                        <a:buClrTx/>
                        <a:buSzTx/>
                        <a:buFont typeface="+mj-lt"/>
                        <a:buNone/>
                        <a:tabLst/>
                        <a:defRPr/>
                      </a:pPr>
                      <a:r>
                        <a:rPr lang="es-SV" sz="1200" dirty="0">
                          <a:latin typeface="Museo Sans 300" panose="02000000000000000000" pitchFamily="50" charset="0"/>
                          <a:cs typeface="Arial" panose="020B0604020202020204" pitchFamily="34" charset="0"/>
                        </a:rPr>
                        <a:t>Saldo, colocación y pagos de LETES, de enero 2021 a diciembre 2022</a:t>
                      </a:r>
                    </a:p>
                  </a:txBody>
                  <a:tcPr marL="91433" marR="91433" marT="45724" marB="45724"/>
                </a:tc>
                <a:tc>
                  <a:txBody>
                    <a:bodyPr/>
                    <a:lstStyle/>
                    <a:p>
                      <a:pPr algn="ctr"/>
                      <a:r>
                        <a:rPr lang="es-SV" sz="1200" dirty="0">
                          <a:latin typeface="Museo Sans 300" panose="02000000000000000000" pitchFamily="50" charset="0"/>
                          <a:cs typeface="Arial" panose="020B0604020202020204" pitchFamily="34" charset="0"/>
                        </a:rPr>
                        <a:t>62</a:t>
                      </a:r>
                    </a:p>
                  </a:txBody>
                  <a:tcPr marL="91433" marR="91433" marT="45724" marB="45724"/>
                </a:tc>
                <a:extLst>
                  <a:ext uri="{0D108BD9-81ED-4DB2-BD59-A6C34878D82A}">
                    <a16:rowId xmlns:a16="http://schemas.microsoft.com/office/drawing/2014/main" val="10008"/>
                  </a:ext>
                </a:extLst>
              </a:tr>
              <a:tr h="274343">
                <a:tc>
                  <a:txBody>
                    <a:bodyPr/>
                    <a:lstStyle/>
                    <a:p>
                      <a:pPr marL="0" marR="0" lvl="0" indent="0" algn="l" defTabSz="914400" rtl="0" eaLnBrk="1" fontAlgn="auto" latinLnBrk="0" hangingPunct="1">
                        <a:lnSpc>
                          <a:spcPct val="100000"/>
                        </a:lnSpc>
                        <a:spcBef>
                          <a:spcPts val="0"/>
                        </a:spcBef>
                        <a:spcAft>
                          <a:spcPts val="0"/>
                        </a:spcAft>
                        <a:buClrTx/>
                        <a:buSzTx/>
                        <a:buFont typeface="+mj-lt"/>
                        <a:buNone/>
                        <a:tabLst/>
                        <a:defRPr/>
                      </a:pPr>
                      <a:r>
                        <a:rPr lang="es-SV" sz="1200" dirty="0">
                          <a:latin typeface="Museo Sans 300" panose="02000000000000000000" pitchFamily="50" charset="0"/>
                          <a:cs typeface="Arial" panose="020B0604020202020204" pitchFamily="34" charset="0"/>
                        </a:rPr>
                        <a:t>Características de las emisiones de Eurobonos por la República de El Salvador</a:t>
                      </a:r>
                    </a:p>
                  </a:txBody>
                  <a:tcPr marL="91433" marR="91433" marT="45724" marB="45724"/>
                </a:tc>
                <a:tc>
                  <a:txBody>
                    <a:bodyPr/>
                    <a:lstStyle/>
                    <a:p>
                      <a:pPr algn="ctr"/>
                      <a:r>
                        <a:rPr lang="es-SV" sz="1200" dirty="0">
                          <a:latin typeface="Museo Sans 300" panose="02000000000000000000" pitchFamily="50" charset="0"/>
                          <a:cs typeface="Arial" panose="020B0604020202020204" pitchFamily="34" charset="0"/>
                        </a:rPr>
                        <a:t>63</a:t>
                      </a:r>
                    </a:p>
                  </a:txBody>
                  <a:tcPr marL="91433" marR="91433" marT="45724" marB="45724"/>
                </a:tc>
                <a:extLst>
                  <a:ext uri="{0D108BD9-81ED-4DB2-BD59-A6C34878D82A}">
                    <a16:rowId xmlns:a16="http://schemas.microsoft.com/office/drawing/2014/main" val="10009"/>
                  </a:ext>
                </a:extLst>
              </a:tr>
              <a:tr h="274343">
                <a:tc>
                  <a:txBody>
                    <a:bodyPr/>
                    <a:lstStyle/>
                    <a:p>
                      <a:pPr marL="0" marR="0" lvl="0" indent="0" algn="l" defTabSz="914400" rtl="0" eaLnBrk="1" fontAlgn="auto" latinLnBrk="0" hangingPunct="1">
                        <a:lnSpc>
                          <a:spcPct val="100000"/>
                        </a:lnSpc>
                        <a:spcBef>
                          <a:spcPts val="0"/>
                        </a:spcBef>
                        <a:spcAft>
                          <a:spcPts val="0"/>
                        </a:spcAft>
                        <a:buClrTx/>
                        <a:buSzTx/>
                        <a:buFont typeface="+mj-lt"/>
                        <a:buNone/>
                        <a:tabLst/>
                        <a:defRPr/>
                      </a:pPr>
                      <a:endParaRPr lang="es-SV" sz="1200" dirty="0">
                        <a:latin typeface="Museo Sans 300" panose="02000000000000000000" pitchFamily="50" charset="0"/>
                        <a:cs typeface="Arial" panose="020B0604020202020204" pitchFamily="34" charset="0"/>
                      </a:endParaRPr>
                    </a:p>
                  </a:txBody>
                  <a:tcPr marL="91433" marR="91433" marT="45724" marB="45724"/>
                </a:tc>
                <a:tc>
                  <a:txBody>
                    <a:bodyPr/>
                    <a:lstStyle/>
                    <a:p>
                      <a:pPr algn="ctr"/>
                      <a:endParaRPr lang="es-SV" sz="1200" dirty="0">
                        <a:latin typeface="Museo Sans 300" panose="02000000000000000000" pitchFamily="50" charset="0"/>
                        <a:cs typeface="Arial" panose="020B0604020202020204" pitchFamily="34" charset="0"/>
                      </a:endParaRPr>
                    </a:p>
                  </a:txBody>
                  <a:tcPr marL="91433" marR="91433" marT="45724" marB="45724"/>
                </a:tc>
                <a:extLst>
                  <a:ext uri="{0D108BD9-81ED-4DB2-BD59-A6C34878D82A}">
                    <a16:rowId xmlns:a16="http://schemas.microsoft.com/office/drawing/2014/main" val="10010"/>
                  </a:ext>
                </a:extLst>
              </a:tr>
            </a:tbl>
          </a:graphicData>
        </a:graphic>
      </p:graphicFrame>
    </p:spTree>
    <p:extLst>
      <p:ext uri="{BB962C8B-B14F-4D97-AF65-F5344CB8AC3E}">
        <p14:creationId xmlns:p14="http://schemas.microsoft.com/office/powerpoint/2010/main" val="240826168"/>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a:extLst>
              <a:ext uri="{FF2B5EF4-FFF2-40B4-BE49-F238E27FC236}">
                <a16:creationId xmlns:a16="http://schemas.microsoft.com/office/drawing/2014/main" id="{890DCE84-68B1-43A2-8768-5FEAA3D3E25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61" y="0"/>
            <a:ext cx="9142477" cy="6858000"/>
          </a:xfrm>
          <a:prstGeom prst="rect">
            <a:avLst/>
          </a:prstGeom>
        </p:spPr>
      </p:pic>
      <p:sp>
        <p:nvSpPr>
          <p:cNvPr id="5" name="Rectángulo 4">
            <a:extLst>
              <a:ext uri="{FF2B5EF4-FFF2-40B4-BE49-F238E27FC236}">
                <a16:creationId xmlns:a16="http://schemas.microsoft.com/office/drawing/2014/main" id="{02A7EB63-A8CC-9248-851E-BD12DCE8E9EC}"/>
              </a:ext>
            </a:extLst>
          </p:cNvPr>
          <p:cNvSpPr/>
          <p:nvPr/>
        </p:nvSpPr>
        <p:spPr>
          <a:xfrm>
            <a:off x="0" y="301622"/>
            <a:ext cx="9144000" cy="584775"/>
          </a:xfrm>
          <a:prstGeom prst="rect">
            <a:avLst/>
          </a:prstGeom>
        </p:spPr>
        <p:txBody>
          <a:bodyPr wrap="square">
            <a:spAutoFit/>
          </a:bodyPr>
          <a:lstStyle/>
          <a:p>
            <a:pPr algn="ctr">
              <a:lnSpc>
                <a:spcPct val="100000"/>
              </a:lnSpc>
              <a:spcBef>
                <a:spcPct val="0"/>
              </a:spcBef>
              <a:buFontTx/>
              <a:buNone/>
            </a:pPr>
            <a:r>
              <a:rPr lang="es-ES" altLang="es-SV" dirty="0">
                <a:solidFill>
                  <a:srgbClr val="111E60"/>
                </a:solidFill>
                <a:latin typeface="Museo Sans 900" panose="02000000000000000000" pitchFamily="2" charset="77"/>
                <a:cs typeface="Arial" panose="020B0604020202020204" pitchFamily="34" charset="0"/>
              </a:rPr>
              <a:t>SPNF: Saldo de la Deuda, 2017 – 2022</a:t>
            </a:r>
          </a:p>
          <a:p>
            <a:pPr algn="ctr">
              <a:lnSpc>
                <a:spcPct val="100000"/>
              </a:lnSpc>
              <a:spcBef>
                <a:spcPct val="0"/>
              </a:spcBef>
              <a:buFontTx/>
              <a:buNone/>
            </a:pPr>
            <a:r>
              <a:rPr lang="es-ES" altLang="es-SV" sz="1400" dirty="0">
                <a:solidFill>
                  <a:srgbClr val="111E60"/>
                </a:solidFill>
                <a:latin typeface="Museo Sans 900" panose="02000000000000000000" pitchFamily="2" charset="77"/>
                <a:cs typeface="Arial" panose="020B0604020202020204" pitchFamily="34" charset="0"/>
              </a:rPr>
              <a:t>En millones de US$ y porcentajes del PIB en eje secundario</a:t>
            </a:r>
          </a:p>
        </p:txBody>
      </p:sp>
      <p:cxnSp>
        <p:nvCxnSpPr>
          <p:cNvPr id="7" name="Conector recto 6">
            <a:extLst>
              <a:ext uri="{FF2B5EF4-FFF2-40B4-BE49-F238E27FC236}">
                <a16:creationId xmlns:a16="http://schemas.microsoft.com/office/drawing/2014/main" id="{5D675D84-A9E4-B14A-AE1E-BBDE406FFF35}"/>
              </a:ext>
            </a:extLst>
          </p:cNvPr>
          <p:cNvCxnSpPr>
            <a:cxnSpLocks/>
          </p:cNvCxnSpPr>
          <p:nvPr/>
        </p:nvCxnSpPr>
        <p:spPr>
          <a:xfrm>
            <a:off x="1766236" y="886398"/>
            <a:ext cx="5611528" cy="0"/>
          </a:xfrm>
          <a:prstGeom prst="line">
            <a:avLst/>
          </a:prstGeom>
          <a:ln>
            <a:solidFill>
              <a:srgbClr val="111E60"/>
            </a:solidFill>
          </a:ln>
        </p:spPr>
        <p:style>
          <a:lnRef idx="1">
            <a:schemeClr val="accent1"/>
          </a:lnRef>
          <a:fillRef idx="0">
            <a:schemeClr val="accent1"/>
          </a:fillRef>
          <a:effectRef idx="0">
            <a:schemeClr val="accent1"/>
          </a:effectRef>
          <a:fontRef idx="minor">
            <a:schemeClr val="tx1"/>
          </a:fontRef>
        </p:style>
      </p:cxnSp>
      <p:sp>
        <p:nvSpPr>
          <p:cNvPr id="8" name="Marcador de número de diapositiva 1">
            <a:extLst>
              <a:ext uri="{FF2B5EF4-FFF2-40B4-BE49-F238E27FC236}">
                <a16:creationId xmlns:a16="http://schemas.microsoft.com/office/drawing/2014/main" id="{EC31705E-DC52-F741-A512-8B592F15D333}"/>
              </a:ext>
            </a:extLst>
          </p:cNvPr>
          <p:cNvSpPr>
            <a:spLocks noGrp="1"/>
          </p:cNvSpPr>
          <p:nvPr>
            <p:ph type="sldNum" sz="quarter" idx="12"/>
          </p:nvPr>
        </p:nvSpPr>
        <p:spPr>
          <a:xfrm>
            <a:off x="4380886" y="6313997"/>
            <a:ext cx="382229" cy="365125"/>
          </a:xfrm>
        </p:spPr>
        <p:txBody>
          <a:bodyPr/>
          <a:lstStyle/>
          <a:p>
            <a:fld id="{66E27207-3E83-1943-8402-EB2215809602}" type="slidenum">
              <a:rPr lang="es-SV" sz="1050" smtClean="0">
                <a:solidFill>
                  <a:srgbClr val="111E60"/>
                </a:solidFill>
                <a:latin typeface="Museo Sans 500" panose="02000000000000000000" pitchFamily="2" charset="77"/>
              </a:rPr>
              <a:t>60</a:t>
            </a:fld>
            <a:endParaRPr lang="es-SV" sz="1050" dirty="0">
              <a:solidFill>
                <a:srgbClr val="111E60"/>
              </a:solidFill>
              <a:latin typeface="Museo Sans 500" panose="02000000000000000000" pitchFamily="2" charset="77"/>
            </a:endParaRPr>
          </a:p>
        </p:txBody>
      </p:sp>
      <p:graphicFrame>
        <p:nvGraphicFramePr>
          <p:cNvPr id="9" name="Marcador de contenido 7">
            <a:extLst>
              <a:ext uri="{FF2B5EF4-FFF2-40B4-BE49-F238E27FC236}">
                <a16:creationId xmlns:a16="http://schemas.microsoft.com/office/drawing/2014/main" id="{A34804CD-B0C6-4175-BDE0-2B4E5A74F30D}"/>
              </a:ext>
            </a:extLst>
          </p:cNvPr>
          <p:cNvGraphicFramePr>
            <a:graphicFrameLocks/>
          </p:cNvGraphicFramePr>
          <p:nvPr>
            <p:extLst>
              <p:ext uri="{D42A27DB-BD31-4B8C-83A1-F6EECF244321}">
                <p14:modId xmlns:p14="http://schemas.microsoft.com/office/powerpoint/2010/main" val="1477753354"/>
              </p:ext>
            </p:extLst>
          </p:nvPr>
        </p:nvGraphicFramePr>
        <p:xfrm>
          <a:off x="384175" y="908050"/>
          <a:ext cx="8116888" cy="4860925"/>
        </p:xfrm>
        <a:graphic>
          <a:graphicData uri="http://schemas.openxmlformats.org/drawingml/2006/chart">
            <c:chart xmlns:c="http://schemas.openxmlformats.org/drawingml/2006/chart" xmlns:r="http://schemas.openxmlformats.org/officeDocument/2006/relationships" r:id="rId3"/>
          </a:graphicData>
        </a:graphic>
      </p:graphicFrame>
      <p:sp>
        <p:nvSpPr>
          <p:cNvPr id="11" name="CuadroTexto 9">
            <a:extLst>
              <a:ext uri="{FF2B5EF4-FFF2-40B4-BE49-F238E27FC236}">
                <a16:creationId xmlns:a16="http://schemas.microsoft.com/office/drawing/2014/main" id="{8D60C414-3850-4A49-BDB8-CE2BE4F753C2}"/>
              </a:ext>
            </a:extLst>
          </p:cNvPr>
          <p:cNvSpPr txBox="1">
            <a:spLocks noChangeArrowheads="1"/>
          </p:cNvSpPr>
          <p:nvPr/>
        </p:nvSpPr>
        <p:spPr bwMode="auto">
          <a:xfrm>
            <a:off x="787399" y="6035674"/>
            <a:ext cx="7569200" cy="277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just" eaLnBrk="1" hangingPunct="1">
              <a:lnSpc>
                <a:spcPct val="100000"/>
              </a:lnSpc>
              <a:spcBef>
                <a:spcPct val="0"/>
              </a:spcBef>
              <a:buFontTx/>
              <a:buNone/>
            </a:pPr>
            <a:r>
              <a:rPr lang="es-SV" altLang="es-SV" sz="1200" b="1" dirty="0">
                <a:latin typeface="Museo Sans 100" panose="02000000000000000000" pitchFamily="50" charset="0"/>
                <a:cs typeface="Arial" panose="020B0604020202020204" pitchFamily="34" charset="0"/>
              </a:rPr>
              <a:t>Fuente</a:t>
            </a:r>
            <a:r>
              <a:rPr lang="es-SV" altLang="es-SV" sz="1200" dirty="0">
                <a:latin typeface="Museo Sans 100" panose="02000000000000000000" pitchFamily="50" charset="0"/>
                <a:cs typeface="Arial" panose="020B0604020202020204" pitchFamily="34" charset="0"/>
              </a:rPr>
              <a:t>: Elaborado con base datos del Ministerio de Hacienda y Banco Central de Reserva de El Salvador.</a:t>
            </a:r>
          </a:p>
        </p:txBody>
      </p:sp>
    </p:spTree>
    <p:extLst>
      <p:ext uri="{BB962C8B-B14F-4D97-AF65-F5344CB8AC3E}">
        <p14:creationId xmlns:p14="http://schemas.microsoft.com/office/powerpoint/2010/main" val="2820974598"/>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a:extLst>
              <a:ext uri="{FF2B5EF4-FFF2-40B4-BE49-F238E27FC236}">
                <a16:creationId xmlns:a16="http://schemas.microsoft.com/office/drawing/2014/main" id="{890DCE84-68B1-43A2-8768-5FEAA3D3E25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61" y="0"/>
            <a:ext cx="9142477" cy="6858000"/>
          </a:xfrm>
          <a:prstGeom prst="rect">
            <a:avLst/>
          </a:prstGeom>
        </p:spPr>
      </p:pic>
      <p:sp>
        <p:nvSpPr>
          <p:cNvPr id="5" name="Rectángulo 4">
            <a:extLst>
              <a:ext uri="{FF2B5EF4-FFF2-40B4-BE49-F238E27FC236}">
                <a16:creationId xmlns:a16="http://schemas.microsoft.com/office/drawing/2014/main" id="{02A7EB63-A8CC-9248-851E-BD12DCE8E9EC}"/>
              </a:ext>
            </a:extLst>
          </p:cNvPr>
          <p:cNvSpPr/>
          <p:nvPr/>
        </p:nvSpPr>
        <p:spPr>
          <a:xfrm>
            <a:off x="0" y="301622"/>
            <a:ext cx="9144000" cy="584775"/>
          </a:xfrm>
          <a:prstGeom prst="rect">
            <a:avLst/>
          </a:prstGeom>
        </p:spPr>
        <p:txBody>
          <a:bodyPr wrap="square">
            <a:spAutoFit/>
          </a:bodyPr>
          <a:lstStyle/>
          <a:p>
            <a:pPr algn="ctr">
              <a:lnSpc>
                <a:spcPct val="100000"/>
              </a:lnSpc>
              <a:spcBef>
                <a:spcPct val="0"/>
              </a:spcBef>
              <a:buFontTx/>
              <a:buNone/>
            </a:pPr>
            <a:r>
              <a:rPr lang="es-ES" altLang="es-SV" dirty="0">
                <a:solidFill>
                  <a:srgbClr val="111E60"/>
                </a:solidFill>
                <a:latin typeface="Museo Sans 900" panose="02000000000000000000" pitchFamily="2" charset="77"/>
                <a:cs typeface="Arial" panose="020B0604020202020204" pitchFamily="34" charset="0"/>
              </a:rPr>
              <a:t>Perfil de la deuda del SPNF, a diciembre 2022</a:t>
            </a:r>
          </a:p>
          <a:p>
            <a:pPr algn="ctr">
              <a:lnSpc>
                <a:spcPct val="100000"/>
              </a:lnSpc>
              <a:spcBef>
                <a:spcPct val="0"/>
              </a:spcBef>
              <a:buFontTx/>
              <a:buNone/>
            </a:pPr>
            <a:r>
              <a:rPr lang="es-ES" altLang="es-SV" sz="1400" dirty="0">
                <a:solidFill>
                  <a:srgbClr val="111E60"/>
                </a:solidFill>
                <a:latin typeface="Museo Sans 900" panose="02000000000000000000" pitchFamily="2" charset="77"/>
                <a:cs typeface="Arial" panose="020B0604020202020204" pitchFamily="34" charset="0"/>
              </a:rPr>
              <a:t>En porcentajes de participación</a:t>
            </a:r>
          </a:p>
        </p:txBody>
      </p:sp>
      <p:cxnSp>
        <p:nvCxnSpPr>
          <p:cNvPr id="7" name="Conector recto 6">
            <a:extLst>
              <a:ext uri="{FF2B5EF4-FFF2-40B4-BE49-F238E27FC236}">
                <a16:creationId xmlns:a16="http://schemas.microsoft.com/office/drawing/2014/main" id="{5D675D84-A9E4-B14A-AE1E-BBDE406FFF35}"/>
              </a:ext>
            </a:extLst>
          </p:cNvPr>
          <p:cNvCxnSpPr>
            <a:cxnSpLocks/>
          </p:cNvCxnSpPr>
          <p:nvPr/>
        </p:nvCxnSpPr>
        <p:spPr>
          <a:xfrm>
            <a:off x="1766236" y="886398"/>
            <a:ext cx="5611528" cy="0"/>
          </a:xfrm>
          <a:prstGeom prst="line">
            <a:avLst/>
          </a:prstGeom>
          <a:ln>
            <a:solidFill>
              <a:srgbClr val="111E60"/>
            </a:solidFill>
          </a:ln>
        </p:spPr>
        <p:style>
          <a:lnRef idx="1">
            <a:schemeClr val="accent1"/>
          </a:lnRef>
          <a:fillRef idx="0">
            <a:schemeClr val="accent1"/>
          </a:fillRef>
          <a:effectRef idx="0">
            <a:schemeClr val="accent1"/>
          </a:effectRef>
          <a:fontRef idx="minor">
            <a:schemeClr val="tx1"/>
          </a:fontRef>
        </p:style>
      </p:cxnSp>
      <p:sp>
        <p:nvSpPr>
          <p:cNvPr id="8" name="Marcador de número de diapositiva 1">
            <a:extLst>
              <a:ext uri="{FF2B5EF4-FFF2-40B4-BE49-F238E27FC236}">
                <a16:creationId xmlns:a16="http://schemas.microsoft.com/office/drawing/2014/main" id="{EC31705E-DC52-F741-A512-8B592F15D333}"/>
              </a:ext>
            </a:extLst>
          </p:cNvPr>
          <p:cNvSpPr>
            <a:spLocks noGrp="1"/>
          </p:cNvSpPr>
          <p:nvPr>
            <p:ph type="sldNum" sz="quarter" idx="12"/>
          </p:nvPr>
        </p:nvSpPr>
        <p:spPr>
          <a:xfrm>
            <a:off x="4380886" y="6313997"/>
            <a:ext cx="382229" cy="365125"/>
          </a:xfrm>
        </p:spPr>
        <p:txBody>
          <a:bodyPr/>
          <a:lstStyle/>
          <a:p>
            <a:fld id="{66E27207-3E83-1943-8402-EB2215809602}" type="slidenum">
              <a:rPr lang="es-SV" sz="1050" smtClean="0">
                <a:solidFill>
                  <a:srgbClr val="111E60"/>
                </a:solidFill>
                <a:latin typeface="Museo Sans 500" panose="02000000000000000000" pitchFamily="2" charset="77"/>
              </a:rPr>
              <a:t>61</a:t>
            </a:fld>
            <a:endParaRPr lang="es-SV" sz="1050" dirty="0">
              <a:solidFill>
                <a:srgbClr val="111E60"/>
              </a:solidFill>
              <a:latin typeface="Museo Sans 500" panose="02000000000000000000" pitchFamily="2" charset="77"/>
            </a:endParaRPr>
          </a:p>
        </p:txBody>
      </p:sp>
      <p:graphicFrame>
        <p:nvGraphicFramePr>
          <p:cNvPr id="2" name="Marcador de contenido 14">
            <a:extLst>
              <a:ext uri="{FF2B5EF4-FFF2-40B4-BE49-F238E27FC236}">
                <a16:creationId xmlns:a16="http://schemas.microsoft.com/office/drawing/2014/main" id="{3473CF3F-D6AD-4AC2-9EF9-7C9880F42CB8}"/>
              </a:ext>
            </a:extLst>
          </p:cNvPr>
          <p:cNvGraphicFramePr>
            <a:graphicFrameLocks/>
          </p:cNvGraphicFramePr>
          <p:nvPr>
            <p:extLst>
              <p:ext uri="{D42A27DB-BD31-4B8C-83A1-F6EECF244321}">
                <p14:modId xmlns:p14="http://schemas.microsoft.com/office/powerpoint/2010/main" val="3194584358"/>
              </p:ext>
            </p:extLst>
          </p:nvPr>
        </p:nvGraphicFramePr>
        <p:xfrm>
          <a:off x="184150" y="905335"/>
          <a:ext cx="4287838" cy="2441575"/>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4" name="Marcador de contenido 14">
            <a:extLst>
              <a:ext uri="{FF2B5EF4-FFF2-40B4-BE49-F238E27FC236}">
                <a16:creationId xmlns:a16="http://schemas.microsoft.com/office/drawing/2014/main" id="{9EED7877-CDB1-4D98-8ADC-835EA75BC8DB}"/>
              </a:ext>
            </a:extLst>
          </p:cNvPr>
          <p:cNvGraphicFramePr>
            <a:graphicFrameLocks/>
          </p:cNvGraphicFramePr>
          <p:nvPr>
            <p:extLst>
              <p:ext uri="{D42A27DB-BD31-4B8C-83A1-F6EECF244321}">
                <p14:modId xmlns:p14="http://schemas.microsoft.com/office/powerpoint/2010/main" val="79539689"/>
              </p:ext>
            </p:extLst>
          </p:nvPr>
        </p:nvGraphicFramePr>
        <p:xfrm>
          <a:off x="4498975" y="905335"/>
          <a:ext cx="4518025" cy="2441575"/>
        </p:xfrm>
        <a:graphic>
          <a:graphicData uri="http://schemas.openxmlformats.org/drawingml/2006/chart">
            <c:chart xmlns:c="http://schemas.openxmlformats.org/drawingml/2006/chart" xmlns:r="http://schemas.openxmlformats.org/officeDocument/2006/relationships" r:id="rId4"/>
          </a:graphicData>
        </a:graphic>
      </p:graphicFrame>
      <p:sp>
        <p:nvSpPr>
          <p:cNvPr id="13" name="CuadroTexto 13">
            <a:extLst>
              <a:ext uri="{FF2B5EF4-FFF2-40B4-BE49-F238E27FC236}">
                <a16:creationId xmlns:a16="http://schemas.microsoft.com/office/drawing/2014/main" id="{BBC3C874-EF89-4123-98BD-3B7EE71B256B}"/>
              </a:ext>
            </a:extLst>
          </p:cNvPr>
          <p:cNvSpPr txBox="1">
            <a:spLocks noChangeArrowheads="1"/>
          </p:cNvSpPr>
          <p:nvPr/>
        </p:nvSpPr>
        <p:spPr bwMode="auto">
          <a:xfrm>
            <a:off x="290780" y="3422057"/>
            <a:ext cx="4202112"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eaLnBrk="1" hangingPunct="1">
              <a:lnSpc>
                <a:spcPct val="100000"/>
              </a:lnSpc>
              <a:spcBef>
                <a:spcPct val="0"/>
              </a:spcBef>
              <a:buFontTx/>
              <a:buNone/>
            </a:pPr>
            <a:r>
              <a:rPr lang="es-SV" altLang="es-SV" sz="1000" b="1" dirty="0">
                <a:latin typeface="Museo Sans 300" panose="02000000000000000000" pitchFamily="50" charset="0"/>
              </a:rPr>
              <a:t>1/ Incluye eurobonos y bonos emitidos en el mercado local</a:t>
            </a:r>
          </a:p>
        </p:txBody>
      </p:sp>
      <p:graphicFrame>
        <p:nvGraphicFramePr>
          <p:cNvPr id="6" name="Marcador de contenido 14">
            <a:extLst>
              <a:ext uri="{FF2B5EF4-FFF2-40B4-BE49-F238E27FC236}">
                <a16:creationId xmlns:a16="http://schemas.microsoft.com/office/drawing/2014/main" id="{3AD13A76-A095-4E0A-8BC2-45D3E8D22E9C}"/>
              </a:ext>
            </a:extLst>
          </p:cNvPr>
          <p:cNvGraphicFramePr>
            <a:graphicFrameLocks/>
          </p:cNvGraphicFramePr>
          <p:nvPr>
            <p:extLst>
              <p:ext uri="{D42A27DB-BD31-4B8C-83A1-F6EECF244321}">
                <p14:modId xmlns:p14="http://schemas.microsoft.com/office/powerpoint/2010/main" val="2411012912"/>
              </p:ext>
            </p:extLst>
          </p:nvPr>
        </p:nvGraphicFramePr>
        <p:xfrm>
          <a:off x="211138" y="3735133"/>
          <a:ext cx="4287837" cy="2468563"/>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9" name="Marcador de contenido 14">
            <a:extLst>
              <a:ext uri="{FF2B5EF4-FFF2-40B4-BE49-F238E27FC236}">
                <a16:creationId xmlns:a16="http://schemas.microsoft.com/office/drawing/2014/main" id="{B243722C-3345-4A68-B3C0-CF638C27ED65}"/>
              </a:ext>
            </a:extLst>
          </p:cNvPr>
          <p:cNvGraphicFramePr>
            <a:graphicFrameLocks/>
          </p:cNvGraphicFramePr>
          <p:nvPr>
            <p:extLst>
              <p:ext uri="{D42A27DB-BD31-4B8C-83A1-F6EECF244321}">
                <p14:modId xmlns:p14="http://schemas.microsoft.com/office/powerpoint/2010/main" val="2564686403"/>
              </p:ext>
            </p:extLst>
          </p:nvPr>
        </p:nvGraphicFramePr>
        <p:xfrm>
          <a:off x="4489450" y="3752212"/>
          <a:ext cx="4498975" cy="2468563"/>
        </p:xfrm>
        <a:graphic>
          <a:graphicData uri="http://schemas.openxmlformats.org/drawingml/2006/chart">
            <c:chart xmlns:c="http://schemas.openxmlformats.org/drawingml/2006/chart" xmlns:r="http://schemas.openxmlformats.org/officeDocument/2006/relationships" r:id="rId6"/>
          </a:graphicData>
        </a:graphic>
      </p:graphicFrame>
      <p:sp>
        <p:nvSpPr>
          <p:cNvPr id="16" name="CuadroTexto 9">
            <a:extLst>
              <a:ext uri="{FF2B5EF4-FFF2-40B4-BE49-F238E27FC236}">
                <a16:creationId xmlns:a16="http://schemas.microsoft.com/office/drawing/2014/main" id="{9108C2CE-D3DB-4EDF-99B7-788135CFF82E}"/>
              </a:ext>
            </a:extLst>
          </p:cNvPr>
          <p:cNvSpPr txBox="1">
            <a:spLocks noChangeArrowheads="1"/>
          </p:cNvSpPr>
          <p:nvPr/>
        </p:nvSpPr>
        <p:spPr bwMode="auto">
          <a:xfrm>
            <a:off x="250002" y="6113250"/>
            <a:ext cx="8643996"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just" eaLnBrk="1" hangingPunct="1">
              <a:lnSpc>
                <a:spcPct val="100000"/>
              </a:lnSpc>
              <a:spcBef>
                <a:spcPct val="0"/>
              </a:spcBef>
              <a:buFontTx/>
              <a:buNone/>
            </a:pPr>
            <a:r>
              <a:rPr lang="es-SV" altLang="es-SV" sz="1000" b="1" dirty="0">
                <a:latin typeface="Museo Sans 100" panose="02000000000000000000" pitchFamily="50" charset="0"/>
                <a:cs typeface="Arial" panose="020B0604020202020204" pitchFamily="34" charset="0"/>
              </a:rPr>
              <a:t>Fuente</a:t>
            </a:r>
            <a:r>
              <a:rPr lang="es-SV" altLang="es-SV" sz="1000" dirty="0">
                <a:latin typeface="Museo Sans 100" panose="02000000000000000000" pitchFamily="50" charset="0"/>
                <a:cs typeface="Arial" panose="020B0604020202020204" pitchFamily="34" charset="0"/>
              </a:rPr>
              <a:t>: Dirección General de Inversión y Crédito Público.</a:t>
            </a:r>
          </a:p>
          <a:p>
            <a:pPr algn="just" eaLnBrk="1" hangingPunct="1">
              <a:lnSpc>
                <a:spcPct val="100000"/>
              </a:lnSpc>
              <a:spcBef>
                <a:spcPct val="0"/>
              </a:spcBef>
              <a:buFontTx/>
              <a:buNone/>
            </a:pPr>
            <a:r>
              <a:rPr lang="es-ES" altLang="es-SV" sz="1000" dirty="0">
                <a:latin typeface="Museo Sans 100" panose="02000000000000000000" pitchFamily="50" charset="0"/>
                <a:cs typeface="Arial" panose="020B0604020202020204" pitchFamily="34" charset="0"/>
              </a:rPr>
              <a:t>Lo</a:t>
            </a:r>
            <a:r>
              <a:rPr lang="es-SV" altLang="es-SV" sz="1000" dirty="0">
                <a:latin typeface="Museo Sans 100" panose="02000000000000000000" pitchFamily="50" charset="0"/>
                <a:cs typeface="Arial" panose="020B0604020202020204" pitchFamily="34" charset="0"/>
              </a:rPr>
              <a:t>s porcentajes reportados por DGICP, son con base al monto total de US$15,376.5 millones, no incluye deuda previsional; LETES y CETES.  </a:t>
            </a:r>
          </a:p>
        </p:txBody>
      </p:sp>
    </p:spTree>
    <p:extLst>
      <p:ext uri="{BB962C8B-B14F-4D97-AF65-F5344CB8AC3E}">
        <p14:creationId xmlns:p14="http://schemas.microsoft.com/office/powerpoint/2010/main" val="4199857552"/>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a:extLst>
              <a:ext uri="{FF2B5EF4-FFF2-40B4-BE49-F238E27FC236}">
                <a16:creationId xmlns:a16="http://schemas.microsoft.com/office/drawing/2014/main" id="{890DCE84-68B1-43A2-8768-5FEAA3D3E25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61" y="0"/>
            <a:ext cx="9142477" cy="6858000"/>
          </a:xfrm>
          <a:prstGeom prst="rect">
            <a:avLst/>
          </a:prstGeom>
        </p:spPr>
      </p:pic>
      <p:sp>
        <p:nvSpPr>
          <p:cNvPr id="5" name="Rectángulo 4">
            <a:extLst>
              <a:ext uri="{FF2B5EF4-FFF2-40B4-BE49-F238E27FC236}">
                <a16:creationId xmlns:a16="http://schemas.microsoft.com/office/drawing/2014/main" id="{02A7EB63-A8CC-9248-851E-BD12DCE8E9EC}"/>
              </a:ext>
            </a:extLst>
          </p:cNvPr>
          <p:cNvSpPr/>
          <p:nvPr/>
        </p:nvSpPr>
        <p:spPr>
          <a:xfrm>
            <a:off x="0" y="301622"/>
            <a:ext cx="9144000" cy="584775"/>
          </a:xfrm>
          <a:prstGeom prst="rect">
            <a:avLst/>
          </a:prstGeom>
        </p:spPr>
        <p:txBody>
          <a:bodyPr wrap="square">
            <a:spAutoFit/>
          </a:bodyPr>
          <a:lstStyle/>
          <a:p>
            <a:pPr algn="ctr">
              <a:lnSpc>
                <a:spcPct val="100000"/>
              </a:lnSpc>
              <a:spcBef>
                <a:spcPct val="0"/>
              </a:spcBef>
              <a:buFontTx/>
              <a:buNone/>
            </a:pPr>
            <a:r>
              <a:rPr lang="es-ES" altLang="es-SV" dirty="0">
                <a:solidFill>
                  <a:srgbClr val="111E60"/>
                </a:solidFill>
                <a:latin typeface="Museo Sans 900" panose="02000000000000000000" pitchFamily="2" charset="77"/>
                <a:cs typeface="Arial" panose="020B0604020202020204" pitchFamily="34" charset="0"/>
              </a:rPr>
              <a:t>Saldo, colocación y pagos de LETES,  enero 2021 - diciembre 2022</a:t>
            </a:r>
          </a:p>
          <a:p>
            <a:pPr algn="ctr">
              <a:lnSpc>
                <a:spcPct val="100000"/>
              </a:lnSpc>
              <a:spcBef>
                <a:spcPct val="0"/>
              </a:spcBef>
              <a:buFontTx/>
              <a:buNone/>
            </a:pPr>
            <a:r>
              <a:rPr lang="es-ES" altLang="es-SV" sz="1400" dirty="0">
                <a:solidFill>
                  <a:srgbClr val="111E60"/>
                </a:solidFill>
                <a:latin typeface="Museo Sans 900" panose="02000000000000000000" pitchFamily="2" charset="77"/>
                <a:cs typeface="Arial" panose="020B0604020202020204" pitchFamily="34" charset="0"/>
              </a:rPr>
              <a:t>En millones de US$</a:t>
            </a:r>
          </a:p>
        </p:txBody>
      </p:sp>
      <p:cxnSp>
        <p:nvCxnSpPr>
          <p:cNvPr id="7" name="Conector recto 6">
            <a:extLst>
              <a:ext uri="{FF2B5EF4-FFF2-40B4-BE49-F238E27FC236}">
                <a16:creationId xmlns:a16="http://schemas.microsoft.com/office/drawing/2014/main" id="{5D675D84-A9E4-B14A-AE1E-BBDE406FFF35}"/>
              </a:ext>
            </a:extLst>
          </p:cNvPr>
          <p:cNvCxnSpPr>
            <a:cxnSpLocks/>
          </p:cNvCxnSpPr>
          <p:nvPr/>
        </p:nvCxnSpPr>
        <p:spPr>
          <a:xfrm>
            <a:off x="1766236" y="886398"/>
            <a:ext cx="5611528" cy="0"/>
          </a:xfrm>
          <a:prstGeom prst="line">
            <a:avLst/>
          </a:prstGeom>
          <a:ln>
            <a:solidFill>
              <a:srgbClr val="111E60"/>
            </a:solidFill>
          </a:ln>
        </p:spPr>
        <p:style>
          <a:lnRef idx="1">
            <a:schemeClr val="accent1"/>
          </a:lnRef>
          <a:fillRef idx="0">
            <a:schemeClr val="accent1"/>
          </a:fillRef>
          <a:effectRef idx="0">
            <a:schemeClr val="accent1"/>
          </a:effectRef>
          <a:fontRef idx="minor">
            <a:schemeClr val="tx1"/>
          </a:fontRef>
        </p:style>
      </p:cxnSp>
      <p:sp>
        <p:nvSpPr>
          <p:cNvPr id="8" name="Marcador de número de diapositiva 1">
            <a:extLst>
              <a:ext uri="{FF2B5EF4-FFF2-40B4-BE49-F238E27FC236}">
                <a16:creationId xmlns:a16="http://schemas.microsoft.com/office/drawing/2014/main" id="{EC31705E-DC52-F741-A512-8B592F15D333}"/>
              </a:ext>
            </a:extLst>
          </p:cNvPr>
          <p:cNvSpPr>
            <a:spLocks noGrp="1"/>
          </p:cNvSpPr>
          <p:nvPr>
            <p:ph type="sldNum" sz="quarter" idx="12"/>
          </p:nvPr>
        </p:nvSpPr>
        <p:spPr>
          <a:xfrm>
            <a:off x="4380886" y="6313997"/>
            <a:ext cx="382229" cy="365125"/>
          </a:xfrm>
        </p:spPr>
        <p:txBody>
          <a:bodyPr/>
          <a:lstStyle/>
          <a:p>
            <a:fld id="{66E27207-3E83-1943-8402-EB2215809602}" type="slidenum">
              <a:rPr lang="es-SV" sz="1050" smtClean="0">
                <a:solidFill>
                  <a:srgbClr val="111E60"/>
                </a:solidFill>
                <a:latin typeface="Museo Sans 500" panose="02000000000000000000" pitchFamily="2" charset="77"/>
              </a:rPr>
              <a:t>62</a:t>
            </a:fld>
            <a:endParaRPr lang="es-SV" sz="1050" dirty="0">
              <a:solidFill>
                <a:srgbClr val="111E60"/>
              </a:solidFill>
              <a:latin typeface="Museo Sans 500" panose="02000000000000000000" pitchFamily="2" charset="77"/>
            </a:endParaRPr>
          </a:p>
        </p:txBody>
      </p:sp>
      <p:graphicFrame>
        <p:nvGraphicFramePr>
          <p:cNvPr id="9" name="Objeto 9">
            <a:extLst>
              <a:ext uri="{FF2B5EF4-FFF2-40B4-BE49-F238E27FC236}">
                <a16:creationId xmlns:a16="http://schemas.microsoft.com/office/drawing/2014/main" id="{E084104B-8F64-407F-AA3E-DC3D45C6CDAB}"/>
              </a:ext>
            </a:extLst>
          </p:cNvPr>
          <p:cNvGraphicFramePr>
            <a:graphicFrameLocks noChangeAspect="1"/>
          </p:cNvGraphicFramePr>
          <p:nvPr>
            <p:extLst>
              <p:ext uri="{D42A27DB-BD31-4B8C-83A1-F6EECF244321}">
                <p14:modId xmlns:p14="http://schemas.microsoft.com/office/powerpoint/2010/main" val="878403254"/>
              </p:ext>
            </p:extLst>
          </p:nvPr>
        </p:nvGraphicFramePr>
        <p:xfrm>
          <a:off x="939800" y="904875"/>
          <a:ext cx="7248525" cy="5681663"/>
        </p:xfrm>
        <a:graphic>
          <a:graphicData uri="http://schemas.openxmlformats.org/presentationml/2006/ole">
            <mc:AlternateContent xmlns:mc="http://schemas.openxmlformats.org/markup-compatibility/2006">
              <mc:Choice xmlns:v="urn:schemas-microsoft-com:vml" Requires="v">
                <p:oleObj spid="_x0000_s42056" name="Worksheet" r:id="rId4" imgW="9048890" imgH="7458075" progId="Excel.Sheet.12">
                  <p:embed/>
                </p:oleObj>
              </mc:Choice>
              <mc:Fallback>
                <p:oleObj name="Worksheet" r:id="rId4" imgW="9048890" imgH="7458075" progId="Excel.Sheet.12">
                  <p:embed/>
                  <p:pic>
                    <p:nvPicPr>
                      <p:cNvPr id="66566" name="Objeto 9">
                        <a:extLst>
                          <a:ext uri="{FF2B5EF4-FFF2-40B4-BE49-F238E27FC236}">
                            <a16:creationId xmlns:a16="http://schemas.microsoft.com/office/drawing/2014/main" id="{81708CB7-9859-4844-AB76-BEFBA350628A}"/>
                          </a:ext>
                        </a:extLst>
                      </p:cNvPr>
                      <p:cNvPicPr>
                        <a:picLocks noChangeAspect="1" noChangeArrowheads="1"/>
                      </p:cNvPicPr>
                      <p:nvPr/>
                    </p:nvPicPr>
                    <p:blipFill>
                      <a:blip r:embed="rId5"/>
                      <a:srcRect/>
                      <a:stretch>
                        <a:fillRect/>
                      </a:stretch>
                    </p:blipFill>
                    <p:spPr bwMode="auto">
                      <a:xfrm>
                        <a:off x="939800" y="904875"/>
                        <a:ext cx="7248525" cy="5681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2180158505"/>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a:extLst>
              <a:ext uri="{FF2B5EF4-FFF2-40B4-BE49-F238E27FC236}">
                <a16:creationId xmlns:a16="http://schemas.microsoft.com/office/drawing/2014/main" id="{890DCE84-68B1-43A2-8768-5FEAA3D3E25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61" y="0"/>
            <a:ext cx="9142477" cy="6858000"/>
          </a:xfrm>
          <a:prstGeom prst="rect">
            <a:avLst/>
          </a:prstGeom>
        </p:spPr>
      </p:pic>
      <p:sp>
        <p:nvSpPr>
          <p:cNvPr id="5" name="Rectángulo 4">
            <a:extLst>
              <a:ext uri="{FF2B5EF4-FFF2-40B4-BE49-F238E27FC236}">
                <a16:creationId xmlns:a16="http://schemas.microsoft.com/office/drawing/2014/main" id="{02A7EB63-A8CC-9248-851E-BD12DCE8E9EC}"/>
              </a:ext>
            </a:extLst>
          </p:cNvPr>
          <p:cNvSpPr/>
          <p:nvPr/>
        </p:nvSpPr>
        <p:spPr>
          <a:xfrm>
            <a:off x="0" y="227191"/>
            <a:ext cx="9144000" cy="584775"/>
          </a:xfrm>
          <a:prstGeom prst="rect">
            <a:avLst/>
          </a:prstGeom>
        </p:spPr>
        <p:txBody>
          <a:bodyPr wrap="square">
            <a:spAutoFit/>
          </a:bodyPr>
          <a:lstStyle/>
          <a:p>
            <a:pPr algn="ctr">
              <a:lnSpc>
                <a:spcPct val="100000"/>
              </a:lnSpc>
              <a:spcBef>
                <a:spcPct val="0"/>
              </a:spcBef>
              <a:buFontTx/>
              <a:buNone/>
            </a:pPr>
            <a:r>
              <a:rPr lang="es-ES" altLang="es-SV" dirty="0">
                <a:solidFill>
                  <a:srgbClr val="111E60"/>
                </a:solidFill>
                <a:latin typeface="Museo Sans 900" panose="02000000000000000000" pitchFamily="2" charset="77"/>
                <a:cs typeface="Arial" panose="020B0604020202020204" pitchFamily="34" charset="0"/>
              </a:rPr>
              <a:t>Características de las emisiones de Eurobonos</a:t>
            </a:r>
          </a:p>
          <a:p>
            <a:pPr algn="ctr">
              <a:lnSpc>
                <a:spcPct val="100000"/>
              </a:lnSpc>
              <a:spcBef>
                <a:spcPct val="0"/>
              </a:spcBef>
              <a:buFontTx/>
              <a:buNone/>
            </a:pPr>
            <a:r>
              <a:rPr lang="es-ES" altLang="es-SV" sz="1400" dirty="0">
                <a:solidFill>
                  <a:srgbClr val="111E60"/>
                </a:solidFill>
                <a:latin typeface="Museo Sans 900" panose="02000000000000000000" pitchFamily="2" charset="77"/>
                <a:cs typeface="Arial" panose="020B0604020202020204" pitchFamily="34" charset="0"/>
              </a:rPr>
              <a:t>Datos de mercado a diciembre de 2022</a:t>
            </a:r>
          </a:p>
        </p:txBody>
      </p:sp>
      <p:cxnSp>
        <p:nvCxnSpPr>
          <p:cNvPr id="7" name="Conector recto 6">
            <a:extLst>
              <a:ext uri="{FF2B5EF4-FFF2-40B4-BE49-F238E27FC236}">
                <a16:creationId xmlns:a16="http://schemas.microsoft.com/office/drawing/2014/main" id="{5D675D84-A9E4-B14A-AE1E-BBDE406FFF35}"/>
              </a:ext>
            </a:extLst>
          </p:cNvPr>
          <p:cNvCxnSpPr>
            <a:cxnSpLocks/>
          </p:cNvCxnSpPr>
          <p:nvPr/>
        </p:nvCxnSpPr>
        <p:spPr>
          <a:xfrm>
            <a:off x="1766236" y="886398"/>
            <a:ext cx="5611528" cy="0"/>
          </a:xfrm>
          <a:prstGeom prst="line">
            <a:avLst/>
          </a:prstGeom>
          <a:ln>
            <a:solidFill>
              <a:srgbClr val="111E60"/>
            </a:solidFill>
          </a:ln>
        </p:spPr>
        <p:style>
          <a:lnRef idx="1">
            <a:schemeClr val="accent1"/>
          </a:lnRef>
          <a:fillRef idx="0">
            <a:schemeClr val="accent1"/>
          </a:fillRef>
          <a:effectRef idx="0">
            <a:schemeClr val="accent1"/>
          </a:effectRef>
          <a:fontRef idx="minor">
            <a:schemeClr val="tx1"/>
          </a:fontRef>
        </p:style>
      </p:cxnSp>
      <p:sp>
        <p:nvSpPr>
          <p:cNvPr id="8" name="Marcador de número de diapositiva 1">
            <a:extLst>
              <a:ext uri="{FF2B5EF4-FFF2-40B4-BE49-F238E27FC236}">
                <a16:creationId xmlns:a16="http://schemas.microsoft.com/office/drawing/2014/main" id="{EC31705E-DC52-F741-A512-8B592F15D333}"/>
              </a:ext>
            </a:extLst>
          </p:cNvPr>
          <p:cNvSpPr>
            <a:spLocks noGrp="1"/>
          </p:cNvSpPr>
          <p:nvPr>
            <p:ph type="sldNum" sz="quarter" idx="12"/>
          </p:nvPr>
        </p:nvSpPr>
        <p:spPr>
          <a:xfrm>
            <a:off x="4380886" y="6313997"/>
            <a:ext cx="382229" cy="365125"/>
          </a:xfrm>
        </p:spPr>
        <p:txBody>
          <a:bodyPr/>
          <a:lstStyle/>
          <a:p>
            <a:fld id="{66E27207-3E83-1943-8402-EB2215809602}" type="slidenum">
              <a:rPr lang="es-SV" sz="1050" smtClean="0">
                <a:solidFill>
                  <a:srgbClr val="111E60"/>
                </a:solidFill>
                <a:latin typeface="Museo Sans 500" panose="02000000000000000000" pitchFamily="2" charset="77"/>
              </a:rPr>
              <a:t>63</a:t>
            </a:fld>
            <a:endParaRPr lang="es-SV" sz="1050" dirty="0">
              <a:solidFill>
                <a:srgbClr val="111E60"/>
              </a:solidFill>
              <a:latin typeface="Museo Sans 500" panose="02000000000000000000" pitchFamily="2" charset="77"/>
            </a:endParaRPr>
          </a:p>
        </p:txBody>
      </p:sp>
      <p:pic>
        <p:nvPicPr>
          <p:cNvPr id="4" name="Imagen 3">
            <a:extLst>
              <a:ext uri="{FF2B5EF4-FFF2-40B4-BE49-F238E27FC236}">
                <a16:creationId xmlns:a16="http://schemas.microsoft.com/office/drawing/2014/main" id="{39438A79-02EA-42B0-AE3F-019DF3BBD2C0}"/>
              </a:ext>
            </a:extLst>
          </p:cNvPr>
          <p:cNvPicPr>
            <a:picLocks noChangeAspect="1"/>
          </p:cNvPicPr>
          <p:nvPr/>
        </p:nvPicPr>
        <p:blipFill>
          <a:blip r:embed="rId3"/>
          <a:stretch>
            <a:fillRect/>
          </a:stretch>
        </p:blipFill>
        <p:spPr>
          <a:xfrm>
            <a:off x="1775627" y="914949"/>
            <a:ext cx="5611529" cy="5528488"/>
          </a:xfrm>
          <a:prstGeom prst="rect">
            <a:avLst/>
          </a:prstGeom>
        </p:spPr>
      </p:pic>
    </p:spTree>
    <p:extLst>
      <p:ext uri="{BB962C8B-B14F-4D97-AF65-F5344CB8AC3E}">
        <p14:creationId xmlns:p14="http://schemas.microsoft.com/office/powerpoint/2010/main" val="3503666504"/>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a:extLst>
              <a:ext uri="{FF2B5EF4-FFF2-40B4-BE49-F238E27FC236}">
                <a16:creationId xmlns:a16="http://schemas.microsoft.com/office/drawing/2014/main" id="{9935C757-E75E-49A9-BFCD-4800B7E22D2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61" y="0"/>
            <a:ext cx="9142477" cy="6858000"/>
          </a:xfrm>
          <a:prstGeom prst="rect">
            <a:avLst/>
          </a:prstGeom>
        </p:spPr>
      </p:pic>
    </p:spTree>
    <p:extLst>
      <p:ext uri="{BB962C8B-B14F-4D97-AF65-F5344CB8AC3E}">
        <p14:creationId xmlns:p14="http://schemas.microsoft.com/office/powerpoint/2010/main" val="69752796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a:extLst>
              <a:ext uri="{FF2B5EF4-FFF2-40B4-BE49-F238E27FC236}">
                <a16:creationId xmlns:a16="http://schemas.microsoft.com/office/drawing/2014/main" id="{890DCE84-68B1-43A2-8768-5FEAA3D3E25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79023"/>
            <a:ext cx="9142477" cy="6778977"/>
          </a:xfrm>
          <a:prstGeom prst="rect">
            <a:avLst/>
          </a:prstGeom>
        </p:spPr>
      </p:pic>
      <p:sp>
        <p:nvSpPr>
          <p:cNvPr id="5" name="Rectángulo 4">
            <a:extLst>
              <a:ext uri="{FF2B5EF4-FFF2-40B4-BE49-F238E27FC236}">
                <a16:creationId xmlns:a16="http://schemas.microsoft.com/office/drawing/2014/main" id="{02A7EB63-A8CC-9248-851E-BD12DCE8E9EC}"/>
              </a:ext>
            </a:extLst>
          </p:cNvPr>
          <p:cNvSpPr/>
          <p:nvPr/>
        </p:nvSpPr>
        <p:spPr>
          <a:xfrm>
            <a:off x="0" y="299364"/>
            <a:ext cx="9144000" cy="523220"/>
          </a:xfrm>
          <a:prstGeom prst="rect">
            <a:avLst/>
          </a:prstGeom>
        </p:spPr>
        <p:txBody>
          <a:bodyPr wrap="square">
            <a:spAutoFit/>
          </a:bodyPr>
          <a:lstStyle/>
          <a:p>
            <a:pPr algn="ctr">
              <a:lnSpc>
                <a:spcPct val="100000"/>
              </a:lnSpc>
              <a:spcBef>
                <a:spcPct val="0"/>
              </a:spcBef>
              <a:buFontTx/>
              <a:buNone/>
            </a:pPr>
            <a:r>
              <a:rPr lang="es-SV" altLang="es-SV" sz="2800" dirty="0">
                <a:solidFill>
                  <a:srgbClr val="111E60"/>
                </a:solidFill>
                <a:latin typeface="Museo Sans 900" panose="02000000000000000000" pitchFamily="2" charset="77"/>
                <a:cs typeface="Arial" panose="020B0604020202020204" pitchFamily="34" charset="0"/>
              </a:rPr>
              <a:t>Introducción</a:t>
            </a:r>
            <a:endParaRPr lang="es-SV" altLang="es-SV" sz="2000" dirty="0">
              <a:solidFill>
                <a:srgbClr val="111E60"/>
              </a:solidFill>
              <a:latin typeface="Museo Sans 900" panose="02000000000000000000" pitchFamily="2" charset="77"/>
              <a:cs typeface="Arial" panose="020B0604020202020204" pitchFamily="34" charset="0"/>
            </a:endParaRPr>
          </a:p>
        </p:txBody>
      </p:sp>
      <p:cxnSp>
        <p:nvCxnSpPr>
          <p:cNvPr id="7" name="Conector recto 6">
            <a:extLst>
              <a:ext uri="{FF2B5EF4-FFF2-40B4-BE49-F238E27FC236}">
                <a16:creationId xmlns:a16="http://schemas.microsoft.com/office/drawing/2014/main" id="{5D675D84-A9E4-B14A-AE1E-BBDE406FFF35}"/>
              </a:ext>
            </a:extLst>
          </p:cNvPr>
          <p:cNvCxnSpPr>
            <a:cxnSpLocks/>
          </p:cNvCxnSpPr>
          <p:nvPr/>
        </p:nvCxnSpPr>
        <p:spPr>
          <a:xfrm>
            <a:off x="1766236" y="886398"/>
            <a:ext cx="5611528" cy="0"/>
          </a:xfrm>
          <a:prstGeom prst="line">
            <a:avLst/>
          </a:prstGeom>
          <a:ln>
            <a:solidFill>
              <a:srgbClr val="111E60"/>
            </a:solidFill>
          </a:ln>
        </p:spPr>
        <p:style>
          <a:lnRef idx="1">
            <a:schemeClr val="accent1"/>
          </a:lnRef>
          <a:fillRef idx="0">
            <a:schemeClr val="accent1"/>
          </a:fillRef>
          <a:effectRef idx="0">
            <a:schemeClr val="accent1"/>
          </a:effectRef>
          <a:fontRef idx="minor">
            <a:schemeClr val="tx1"/>
          </a:fontRef>
        </p:style>
      </p:cxnSp>
      <p:sp>
        <p:nvSpPr>
          <p:cNvPr id="8" name="Marcador de número de diapositiva 1">
            <a:extLst>
              <a:ext uri="{FF2B5EF4-FFF2-40B4-BE49-F238E27FC236}">
                <a16:creationId xmlns:a16="http://schemas.microsoft.com/office/drawing/2014/main" id="{EC31705E-DC52-F741-A512-8B592F15D333}"/>
              </a:ext>
            </a:extLst>
          </p:cNvPr>
          <p:cNvSpPr>
            <a:spLocks noGrp="1"/>
          </p:cNvSpPr>
          <p:nvPr>
            <p:ph type="sldNum" sz="quarter" idx="12"/>
          </p:nvPr>
        </p:nvSpPr>
        <p:spPr>
          <a:xfrm>
            <a:off x="4380886" y="6313997"/>
            <a:ext cx="382229" cy="365125"/>
          </a:xfrm>
        </p:spPr>
        <p:txBody>
          <a:bodyPr/>
          <a:lstStyle/>
          <a:p>
            <a:fld id="{66E27207-3E83-1943-8402-EB2215809602}" type="slidenum">
              <a:rPr lang="es-SV" sz="1050" smtClean="0">
                <a:solidFill>
                  <a:srgbClr val="111E60"/>
                </a:solidFill>
                <a:latin typeface="Museo Sans 500" panose="02000000000000000000" pitchFamily="2" charset="77"/>
              </a:rPr>
              <a:t>7</a:t>
            </a:fld>
            <a:endParaRPr lang="es-SV" sz="1050" dirty="0">
              <a:solidFill>
                <a:srgbClr val="111E60"/>
              </a:solidFill>
              <a:latin typeface="Museo Sans 500" panose="02000000000000000000" pitchFamily="2" charset="77"/>
            </a:endParaRPr>
          </a:p>
        </p:txBody>
      </p:sp>
      <p:sp>
        <p:nvSpPr>
          <p:cNvPr id="10" name="Rectángulo 8">
            <a:extLst>
              <a:ext uri="{FF2B5EF4-FFF2-40B4-BE49-F238E27FC236}">
                <a16:creationId xmlns:a16="http://schemas.microsoft.com/office/drawing/2014/main" id="{49BBC97E-045F-41EA-BA10-A73F168485C7}"/>
              </a:ext>
            </a:extLst>
          </p:cNvPr>
          <p:cNvSpPr>
            <a:spLocks noChangeArrowheads="1"/>
          </p:cNvSpPr>
          <p:nvPr/>
        </p:nvSpPr>
        <p:spPr bwMode="auto">
          <a:xfrm>
            <a:off x="554038" y="958850"/>
            <a:ext cx="8112125" cy="52629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just" eaLnBrk="1" hangingPunct="1">
              <a:lnSpc>
                <a:spcPct val="100000"/>
              </a:lnSpc>
              <a:spcBef>
                <a:spcPct val="0"/>
              </a:spcBef>
              <a:buFontTx/>
              <a:buNone/>
            </a:pPr>
            <a:r>
              <a:rPr lang="es-SV" altLang="es-SV" sz="1200" dirty="0">
                <a:solidFill>
                  <a:srgbClr val="313945"/>
                </a:solidFill>
                <a:latin typeface="Museo Sans 300"/>
                <a:ea typeface="Open Sans"/>
                <a:cs typeface="Open Sans"/>
              </a:rPr>
              <a:t>	La presente publicación sobre las variables e indicadores más relevantes de las Finanzas Públicas de El Salvador, tiene como propósito contribuir al desarrollo de una cultura de transparencia  y de acceso público a la información fiscal que produce el Ministerio de Hacienda.</a:t>
            </a:r>
          </a:p>
          <a:p>
            <a:pPr algn="ctr" eaLnBrk="1" hangingPunct="1">
              <a:lnSpc>
                <a:spcPct val="100000"/>
              </a:lnSpc>
              <a:spcBef>
                <a:spcPct val="0"/>
              </a:spcBef>
              <a:buFontTx/>
              <a:buNone/>
            </a:pPr>
            <a:endParaRPr lang="es-SV" altLang="es-SV" sz="1200" dirty="0">
              <a:solidFill>
                <a:srgbClr val="313945"/>
              </a:solidFill>
              <a:latin typeface="Museo Sans 300"/>
              <a:ea typeface="Open Sans"/>
              <a:cs typeface="Open Sans"/>
            </a:endParaRPr>
          </a:p>
          <a:p>
            <a:pPr algn="just" eaLnBrk="1" hangingPunct="1">
              <a:lnSpc>
                <a:spcPct val="100000"/>
              </a:lnSpc>
              <a:spcBef>
                <a:spcPct val="0"/>
              </a:spcBef>
              <a:buFontTx/>
              <a:buNone/>
            </a:pPr>
            <a:r>
              <a:rPr lang="es-SV" altLang="es-SV" sz="1200" dirty="0">
                <a:solidFill>
                  <a:srgbClr val="313945"/>
                </a:solidFill>
                <a:latin typeface="Museo Sans 300"/>
                <a:ea typeface="Open Sans"/>
                <a:cs typeface="Open Sans"/>
              </a:rPr>
              <a:t>	Las estadísticas fiscales consolidadas se presentan a niveles del Sector Público No Financiero (SPNF) y del Gobierno Central (GOES). El primero está conformado por el Gobierno  Central Consolidado, el Resto del Gobierno General y las Empresas Públicas No Financieras, y el segundo, comprende a los tres Órganos del Estado, el Ministerio Público, la Corte de Cuentas de la República, el Tribunal Suprema Electoral, el Tribunal de Ética Gubernamental, entre otros. Incluyendo además, otras entidades con presupuestos extraordinarios y fondos especiales.</a:t>
            </a:r>
          </a:p>
          <a:p>
            <a:pPr algn="ctr" eaLnBrk="1" hangingPunct="1">
              <a:lnSpc>
                <a:spcPct val="100000"/>
              </a:lnSpc>
              <a:spcBef>
                <a:spcPct val="0"/>
              </a:spcBef>
              <a:buFontTx/>
              <a:buNone/>
            </a:pPr>
            <a:endParaRPr lang="es-SV" altLang="es-SV" sz="1200" dirty="0">
              <a:solidFill>
                <a:srgbClr val="313945"/>
              </a:solidFill>
              <a:latin typeface="Museo Sans 300"/>
              <a:ea typeface="Open Sans"/>
              <a:cs typeface="Open Sans"/>
            </a:endParaRPr>
          </a:p>
          <a:p>
            <a:pPr algn="just" eaLnBrk="1" hangingPunct="1">
              <a:lnSpc>
                <a:spcPct val="100000"/>
              </a:lnSpc>
              <a:spcBef>
                <a:spcPct val="0"/>
              </a:spcBef>
              <a:buFontTx/>
              <a:buNone/>
            </a:pPr>
            <a:r>
              <a:rPr lang="es-SV" altLang="es-SV" sz="1200" dirty="0">
                <a:solidFill>
                  <a:srgbClr val="313945"/>
                </a:solidFill>
                <a:latin typeface="Museo Sans 300"/>
                <a:ea typeface="Open Sans"/>
                <a:cs typeface="Open Sans"/>
              </a:rPr>
              <a:t>	Cuando las cifras fiscales se presentan con </a:t>
            </a:r>
            <a:r>
              <a:rPr lang="es-SV" altLang="es-SV" sz="1200" b="1" dirty="0">
                <a:solidFill>
                  <a:srgbClr val="313945"/>
                </a:solidFill>
                <a:latin typeface="Museo Sans 300"/>
                <a:ea typeface="Open Sans"/>
                <a:cs typeface="Open Sans"/>
              </a:rPr>
              <a:t>base caja</a:t>
            </a:r>
            <a:r>
              <a:rPr lang="es-SV" altLang="es-SV" sz="1200" dirty="0">
                <a:solidFill>
                  <a:srgbClr val="313945"/>
                </a:solidFill>
                <a:latin typeface="Museo Sans 300"/>
                <a:ea typeface="Open Sans"/>
                <a:cs typeface="Open Sans"/>
              </a:rPr>
              <a:t> significa que los ingresos y gastos se registran cuando los primeros se reciben y los segundos se cancelan en efectivo; mientras que las cifras con </a:t>
            </a:r>
            <a:r>
              <a:rPr lang="es-SV" altLang="es-SV" sz="1200" b="1" dirty="0">
                <a:solidFill>
                  <a:srgbClr val="313945"/>
                </a:solidFill>
                <a:latin typeface="Museo Sans 300"/>
                <a:ea typeface="Open Sans"/>
                <a:cs typeface="Open Sans"/>
              </a:rPr>
              <a:t>base devengado</a:t>
            </a:r>
            <a:r>
              <a:rPr lang="es-SV" altLang="es-SV" sz="1200" dirty="0">
                <a:solidFill>
                  <a:srgbClr val="313945"/>
                </a:solidFill>
                <a:latin typeface="Museo Sans 300"/>
                <a:ea typeface="Open Sans"/>
                <a:cs typeface="Open Sans"/>
              </a:rPr>
              <a:t> se registran independientemente de la percepción en efectivo o del pago de las obligaciones adquiridas.</a:t>
            </a:r>
          </a:p>
          <a:p>
            <a:pPr algn="ctr" eaLnBrk="1" hangingPunct="1">
              <a:lnSpc>
                <a:spcPct val="100000"/>
              </a:lnSpc>
              <a:spcBef>
                <a:spcPct val="0"/>
              </a:spcBef>
              <a:buFontTx/>
              <a:buNone/>
            </a:pPr>
            <a:endParaRPr lang="es-SV" altLang="es-SV" sz="1200" dirty="0">
              <a:solidFill>
                <a:srgbClr val="313945"/>
              </a:solidFill>
              <a:latin typeface="Museo Sans 300"/>
              <a:ea typeface="Open Sans"/>
              <a:cs typeface="Open Sans"/>
            </a:endParaRPr>
          </a:p>
          <a:p>
            <a:pPr algn="just" eaLnBrk="1" hangingPunct="1">
              <a:lnSpc>
                <a:spcPct val="100000"/>
              </a:lnSpc>
              <a:spcBef>
                <a:spcPct val="0"/>
              </a:spcBef>
              <a:buFontTx/>
              <a:buNone/>
            </a:pPr>
            <a:r>
              <a:rPr lang="es-SV" altLang="es-SV" sz="1200" dirty="0">
                <a:solidFill>
                  <a:srgbClr val="313945"/>
                </a:solidFill>
                <a:latin typeface="Museo Sans 300"/>
                <a:ea typeface="Open Sans"/>
                <a:cs typeface="Open Sans"/>
              </a:rPr>
              <a:t>	El documento </a:t>
            </a:r>
            <a:r>
              <a:rPr lang="es-SV" altLang="es-SV" sz="1200" b="1" dirty="0">
                <a:solidFill>
                  <a:srgbClr val="313945"/>
                </a:solidFill>
                <a:latin typeface="Museo Sans 300"/>
                <a:ea typeface="Open Sans"/>
                <a:cs typeface="Open Sans"/>
              </a:rPr>
              <a:t>“Estadísticas básicas sobre las Finanzas Públicas a diciembre 2022” </a:t>
            </a:r>
            <a:r>
              <a:rPr lang="es-SV" altLang="es-SV" sz="1200" dirty="0">
                <a:solidFill>
                  <a:srgbClr val="313945"/>
                </a:solidFill>
                <a:latin typeface="Museo Sans 300"/>
                <a:ea typeface="Open Sans"/>
                <a:cs typeface="Open Sans"/>
              </a:rPr>
              <a:t>se encuentra organizado en cinco apartados: I. Situación Financiera del Sector Público No Financiero (SPNF); II. Ingresos Fiscales; III. Ejecución Presupuestaria; IV. Ejecución de la Inversión Pública; y V. Deuda Pública del SPNF.</a:t>
            </a:r>
          </a:p>
          <a:p>
            <a:pPr algn="ctr" eaLnBrk="1" hangingPunct="1">
              <a:lnSpc>
                <a:spcPct val="100000"/>
              </a:lnSpc>
              <a:spcBef>
                <a:spcPct val="0"/>
              </a:spcBef>
              <a:buFontTx/>
              <a:buNone/>
            </a:pPr>
            <a:endParaRPr lang="es-SV" altLang="es-SV" sz="1200" dirty="0">
              <a:solidFill>
                <a:srgbClr val="313945"/>
              </a:solidFill>
              <a:latin typeface="Museo Sans 300"/>
              <a:ea typeface="Open Sans"/>
              <a:cs typeface="Open Sans"/>
            </a:endParaRPr>
          </a:p>
          <a:p>
            <a:pPr algn="just" eaLnBrk="1" hangingPunct="1">
              <a:lnSpc>
                <a:spcPct val="100000"/>
              </a:lnSpc>
              <a:spcBef>
                <a:spcPct val="0"/>
              </a:spcBef>
              <a:buFontTx/>
              <a:buNone/>
            </a:pPr>
            <a:r>
              <a:rPr lang="es-SV" altLang="es-SV" sz="1200" dirty="0">
                <a:solidFill>
                  <a:srgbClr val="313945"/>
                </a:solidFill>
                <a:latin typeface="Museo Sans 300"/>
                <a:ea typeface="Open Sans"/>
                <a:cs typeface="Open Sans"/>
              </a:rPr>
              <a:t>	Además, la información que se brinda comprende series anuales y mensuales. Estas últimas corresponderán a la ejecución presupuestaria de ingresos y egresos al mes anterior. La publicación de las cifras fiscales se realizará con una frecuencia semestral y estará disponible en el sitio Web del Ministerio de Hacienda.</a:t>
            </a:r>
          </a:p>
          <a:p>
            <a:pPr algn="just" eaLnBrk="1" hangingPunct="1">
              <a:lnSpc>
                <a:spcPct val="100000"/>
              </a:lnSpc>
              <a:spcBef>
                <a:spcPct val="0"/>
              </a:spcBef>
              <a:buFontTx/>
              <a:buNone/>
            </a:pPr>
            <a:endParaRPr lang="es-SV" altLang="es-SV" sz="1200" dirty="0">
              <a:solidFill>
                <a:srgbClr val="313945"/>
              </a:solidFill>
              <a:latin typeface="Museo Sans 300"/>
              <a:ea typeface="Open Sans"/>
              <a:cs typeface="Open Sans"/>
            </a:endParaRPr>
          </a:p>
          <a:p>
            <a:pPr algn="just" eaLnBrk="1" hangingPunct="1">
              <a:lnSpc>
                <a:spcPct val="100000"/>
              </a:lnSpc>
              <a:spcBef>
                <a:spcPct val="0"/>
              </a:spcBef>
              <a:buNone/>
            </a:pPr>
            <a:r>
              <a:rPr lang="es-ES" altLang="es-SV" sz="1200" b="1" dirty="0">
                <a:solidFill>
                  <a:srgbClr val="313945"/>
                </a:solidFill>
                <a:latin typeface="Museo Sans 300"/>
                <a:ea typeface="Open Sans"/>
                <a:cs typeface="Open Sans"/>
              </a:rPr>
              <a:t>Nota:</a:t>
            </a:r>
            <a:r>
              <a:rPr lang="es-ES" altLang="es-SV" sz="1200" dirty="0">
                <a:solidFill>
                  <a:srgbClr val="313945"/>
                </a:solidFill>
                <a:latin typeface="Museo Sans 300"/>
                <a:ea typeface="Open Sans"/>
                <a:cs typeface="Open Sans"/>
              </a:rPr>
              <a:t> En esta publicación se han actualizado los valores del PIB nominal de años 2019-2022, según publicaciones y proyecciones del Banco Central de Reserva de El Salvador (marzo 2022); también, datos fiscales como el Ingreso Corriente reportados por la Dirección General de Tesorería, y la ejecución fiscal 2022 según la Dirección General de Contabilidad Gubernamental. </a:t>
            </a:r>
            <a:endParaRPr lang="es-SV" altLang="es-SV" sz="1200" dirty="0">
              <a:solidFill>
                <a:srgbClr val="313945"/>
              </a:solidFill>
              <a:latin typeface="Museo Sans 300"/>
              <a:cs typeface="Arial" panose="020B0604020202020204" pitchFamily="34" charset="0"/>
            </a:endParaRPr>
          </a:p>
        </p:txBody>
      </p:sp>
    </p:spTree>
    <p:extLst>
      <p:ext uri="{BB962C8B-B14F-4D97-AF65-F5344CB8AC3E}">
        <p14:creationId xmlns:p14="http://schemas.microsoft.com/office/powerpoint/2010/main" val="96842864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a:extLst>
              <a:ext uri="{FF2B5EF4-FFF2-40B4-BE49-F238E27FC236}">
                <a16:creationId xmlns:a16="http://schemas.microsoft.com/office/drawing/2014/main" id="{890DCE84-68B1-43A2-8768-5FEAA3D3E25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61" y="0"/>
            <a:ext cx="9142477" cy="6858000"/>
          </a:xfrm>
          <a:prstGeom prst="rect">
            <a:avLst/>
          </a:prstGeom>
        </p:spPr>
      </p:pic>
      <p:sp>
        <p:nvSpPr>
          <p:cNvPr id="5" name="Rectángulo 4">
            <a:extLst>
              <a:ext uri="{FF2B5EF4-FFF2-40B4-BE49-F238E27FC236}">
                <a16:creationId xmlns:a16="http://schemas.microsoft.com/office/drawing/2014/main" id="{02A7EB63-A8CC-9248-851E-BD12DCE8E9EC}"/>
              </a:ext>
            </a:extLst>
          </p:cNvPr>
          <p:cNvSpPr/>
          <p:nvPr/>
        </p:nvSpPr>
        <p:spPr>
          <a:xfrm>
            <a:off x="0" y="355809"/>
            <a:ext cx="9144000" cy="523220"/>
          </a:xfrm>
          <a:prstGeom prst="rect">
            <a:avLst/>
          </a:prstGeom>
        </p:spPr>
        <p:txBody>
          <a:bodyPr wrap="square">
            <a:spAutoFit/>
          </a:bodyPr>
          <a:lstStyle/>
          <a:p>
            <a:pPr algn="ctr">
              <a:lnSpc>
                <a:spcPct val="100000"/>
              </a:lnSpc>
              <a:spcBef>
                <a:spcPct val="0"/>
              </a:spcBef>
              <a:buFontTx/>
              <a:buNone/>
            </a:pPr>
            <a:r>
              <a:rPr lang="es-SV" altLang="es-SV" sz="2800" dirty="0">
                <a:solidFill>
                  <a:srgbClr val="111E60"/>
                </a:solidFill>
                <a:latin typeface="Museo Sans 900" panose="02000000000000000000" pitchFamily="2" charset="77"/>
                <a:cs typeface="Arial" panose="020B0604020202020204" pitchFamily="34" charset="0"/>
              </a:rPr>
              <a:t>Estructura del sector Público No financiero</a:t>
            </a:r>
            <a:endParaRPr lang="es-SV" altLang="es-SV" sz="2000" dirty="0">
              <a:solidFill>
                <a:srgbClr val="111E60"/>
              </a:solidFill>
              <a:latin typeface="Museo Sans 900" panose="02000000000000000000" pitchFamily="2" charset="77"/>
              <a:cs typeface="Arial" panose="020B0604020202020204" pitchFamily="34" charset="0"/>
            </a:endParaRPr>
          </a:p>
        </p:txBody>
      </p:sp>
      <p:cxnSp>
        <p:nvCxnSpPr>
          <p:cNvPr id="7" name="Conector recto 6">
            <a:extLst>
              <a:ext uri="{FF2B5EF4-FFF2-40B4-BE49-F238E27FC236}">
                <a16:creationId xmlns:a16="http://schemas.microsoft.com/office/drawing/2014/main" id="{5D675D84-A9E4-B14A-AE1E-BBDE406FFF35}"/>
              </a:ext>
            </a:extLst>
          </p:cNvPr>
          <p:cNvCxnSpPr>
            <a:cxnSpLocks/>
          </p:cNvCxnSpPr>
          <p:nvPr/>
        </p:nvCxnSpPr>
        <p:spPr>
          <a:xfrm>
            <a:off x="1766236" y="886398"/>
            <a:ext cx="5611528" cy="0"/>
          </a:xfrm>
          <a:prstGeom prst="line">
            <a:avLst/>
          </a:prstGeom>
          <a:ln>
            <a:solidFill>
              <a:srgbClr val="111E60"/>
            </a:solidFill>
          </a:ln>
        </p:spPr>
        <p:style>
          <a:lnRef idx="1">
            <a:schemeClr val="accent1"/>
          </a:lnRef>
          <a:fillRef idx="0">
            <a:schemeClr val="accent1"/>
          </a:fillRef>
          <a:effectRef idx="0">
            <a:schemeClr val="accent1"/>
          </a:effectRef>
          <a:fontRef idx="minor">
            <a:schemeClr val="tx1"/>
          </a:fontRef>
        </p:style>
      </p:cxnSp>
      <p:sp>
        <p:nvSpPr>
          <p:cNvPr id="8" name="Marcador de número de diapositiva 1">
            <a:extLst>
              <a:ext uri="{FF2B5EF4-FFF2-40B4-BE49-F238E27FC236}">
                <a16:creationId xmlns:a16="http://schemas.microsoft.com/office/drawing/2014/main" id="{EC31705E-DC52-F741-A512-8B592F15D333}"/>
              </a:ext>
            </a:extLst>
          </p:cNvPr>
          <p:cNvSpPr>
            <a:spLocks noGrp="1"/>
          </p:cNvSpPr>
          <p:nvPr>
            <p:ph type="sldNum" sz="quarter" idx="12"/>
          </p:nvPr>
        </p:nvSpPr>
        <p:spPr>
          <a:xfrm>
            <a:off x="4380886" y="6313997"/>
            <a:ext cx="382229" cy="365125"/>
          </a:xfrm>
        </p:spPr>
        <p:txBody>
          <a:bodyPr/>
          <a:lstStyle/>
          <a:p>
            <a:fld id="{66E27207-3E83-1943-8402-EB2215809602}" type="slidenum">
              <a:rPr lang="es-SV" sz="1050" smtClean="0">
                <a:solidFill>
                  <a:srgbClr val="111E60"/>
                </a:solidFill>
                <a:latin typeface="Museo Sans 500" panose="02000000000000000000" pitchFamily="2" charset="77"/>
              </a:rPr>
              <a:t>8</a:t>
            </a:fld>
            <a:endParaRPr lang="es-SV" sz="1050" dirty="0">
              <a:solidFill>
                <a:srgbClr val="111E60"/>
              </a:solidFill>
              <a:latin typeface="Museo Sans 500" panose="02000000000000000000" pitchFamily="2" charset="77"/>
            </a:endParaRPr>
          </a:p>
        </p:txBody>
      </p:sp>
      <p:graphicFrame>
        <p:nvGraphicFramePr>
          <p:cNvPr id="10" name="Marcador de contenido 4">
            <a:extLst>
              <a:ext uri="{FF2B5EF4-FFF2-40B4-BE49-F238E27FC236}">
                <a16:creationId xmlns:a16="http://schemas.microsoft.com/office/drawing/2014/main" id="{7B9809D7-D74C-4197-9F03-5E09807804A5}"/>
              </a:ext>
            </a:extLst>
          </p:cNvPr>
          <p:cNvGraphicFramePr>
            <a:graphicFrameLocks/>
          </p:cNvGraphicFramePr>
          <p:nvPr>
            <p:extLst>
              <p:ext uri="{D42A27DB-BD31-4B8C-83A1-F6EECF244321}">
                <p14:modId xmlns:p14="http://schemas.microsoft.com/office/powerpoint/2010/main" val="966945702"/>
              </p:ext>
            </p:extLst>
          </p:nvPr>
        </p:nvGraphicFramePr>
        <p:xfrm>
          <a:off x="635725" y="950587"/>
          <a:ext cx="7863840" cy="548504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94497389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a:extLst>
              <a:ext uri="{FF2B5EF4-FFF2-40B4-BE49-F238E27FC236}">
                <a16:creationId xmlns:a16="http://schemas.microsoft.com/office/drawing/2014/main" id="{890DCE84-68B1-43A2-8768-5FEAA3D3E25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61" y="0"/>
            <a:ext cx="9142477" cy="6858000"/>
          </a:xfrm>
          <a:prstGeom prst="rect">
            <a:avLst/>
          </a:prstGeom>
        </p:spPr>
      </p:pic>
      <p:sp>
        <p:nvSpPr>
          <p:cNvPr id="4" name="Rectángulo 3">
            <a:extLst>
              <a:ext uri="{FF2B5EF4-FFF2-40B4-BE49-F238E27FC236}">
                <a16:creationId xmlns:a16="http://schemas.microsoft.com/office/drawing/2014/main" id="{0E77FAFE-909A-8246-95CB-E1AAC3C16B80}"/>
              </a:ext>
            </a:extLst>
          </p:cNvPr>
          <p:cNvSpPr/>
          <p:nvPr/>
        </p:nvSpPr>
        <p:spPr>
          <a:xfrm>
            <a:off x="0" y="2736502"/>
            <a:ext cx="9144000" cy="1200329"/>
          </a:xfrm>
          <a:prstGeom prst="rect">
            <a:avLst/>
          </a:prstGeom>
          <a:ln>
            <a:noFill/>
          </a:ln>
        </p:spPr>
        <p:txBody>
          <a:bodyPr wrap="square">
            <a:spAutoFit/>
          </a:bodyPr>
          <a:lstStyle/>
          <a:p>
            <a:pPr marL="514350" indent="-514350" algn="ctr">
              <a:lnSpc>
                <a:spcPct val="100000"/>
              </a:lnSpc>
              <a:spcBef>
                <a:spcPct val="0"/>
              </a:spcBef>
              <a:buFont typeface="+mj-lt"/>
              <a:buAutoNum type="romanUcPeriod"/>
            </a:pPr>
            <a:r>
              <a:rPr lang="es-SV" altLang="es-SV" sz="2400" b="1" dirty="0">
                <a:solidFill>
                  <a:srgbClr val="111E60"/>
                </a:solidFill>
                <a:latin typeface="Bembo Std" panose="02020605060306020A03" pitchFamily="18" charset="0"/>
                <a:cs typeface="Arial" panose="020B0604020202020204" pitchFamily="34" charset="0"/>
              </a:rPr>
              <a:t>Situación Financiera</a:t>
            </a:r>
          </a:p>
          <a:p>
            <a:pPr algn="ctr">
              <a:lnSpc>
                <a:spcPct val="100000"/>
              </a:lnSpc>
              <a:spcBef>
                <a:spcPct val="0"/>
              </a:spcBef>
            </a:pPr>
            <a:r>
              <a:rPr lang="es-ES" altLang="es-SV" sz="2400" b="1" dirty="0">
                <a:solidFill>
                  <a:srgbClr val="111E60"/>
                </a:solidFill>
                <a:latin typeface="Bembo Std" panose="02020605060306020A03" pitchFamily="18" charset="0"/>
                <a:cs typeface="Arial" panose="020B0604020202020204" pitchFamily="34" charset="0"/>
              </a:rPr>
              <a:t>(Balance Fiscal</a:t>
            </a:r>
            <a:r>
              <a:rPr lang="es-SV" altLang="es-SV" sz="2400" b="1" dirty="0">
                <a:solidFill>
                  <a:srgbClr val="111E60"/>
                </a:solidFill>
                <a:latin typeface="Bembo Std" panose="02020605060306020A03" pitchFamily="18" charset="0"/>
                <a:cs typeface="Arial" panose="020B0604020202020204" pitchFamily="34" charset="0"/>
              </a:rPr>
              <a:t>) SPNF</a:t>
            </a:r>
          </a:p>
          <a:p>
            <a:pPr algn="ctr">
              <a:lnSpc>
                <a:spcPct val="100000"/>
              </a:lnSpc>
              <a:spcBef>
                <a:spcPct val="0"/>
              </a:spcBef>
              <a:buFontTx/>
              <a:buNone/>
            </a:pPr>
            <a:endParaRPr lang="es-SV" altLang="es-SV" sz="2400" dirty="0">
              <a:solidFill>
                <a:srgbClr val="313945"/>
              </a:solidFill>
              <a:latin typeface="Bembo Std" panose="02020605060306020A03" pitchFamily="18" charset="0"/>
              <a:cs typeface="Arial" panose="020B0604020202020204" pitchFamily="34" charset="0"/>
            </a:endParaRPr>
          </a:p>
        </p:txBody>
      </p:sp>
    </p:spTree>
    <p:extLst>
      <p:ext uri="{BB962C8B-B14F-4D97-AF65-F5344CB8AC3E}">
        <p14:creationId xmlns:p14="http://schemas.microsoft.com/office/powerpoint/2010/main" val="1577553252"/>
      </p:ext>
    </p:extLst>
  </p:cSld>
  <p:clrMapOvr>
    <a:masterClrMapping/>
  </p:clrMapOvr>
</p:sld>
</file>

<file path=ppt/theme/theme1.xml><?xml version="1.0" encoding="utf-8"?>
<a:theme xmlns:a="http://schemas.openxmlformats.org/drawingml/2006/main" name="Tema de Office">
  <a:themeElements>
    <a:clrScheme name="Tema de 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Tema de 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Tema de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2197</TotalTime>
  <Words>2182</Words>
  <Application>Microsoft Office PowerPoint</Application>
  <PresentationFormat>Presentación en pantalla (4:3)</PresentationFormat>
  <Paragraphs>429</Paragraphs>
  <Slides>64</Slides>
  <Notes>0</Notes>
  <HiddenSlides>0</HiddenSlides>
  <MMClips>0</MMClips>
  <ScaleCrop>false</ScaleCrop>
  <HeadingPairs>
    <vt:vector size="8" baseType="variant">
      <vt:variant>
        <vt:lpstr>Fuentes usadas</vt:lpstr>
      </vt:variant>
      <vt:variant>
        <vt:i4>9</vt:i4>
      </vt:variant>
      <vt:variant>
        <vt:lpstr>Tema</vt:lpstr>
      </vt:variant>
      <vt:variant>
        <vt:i4>1</vt:i4>
      </vt:variant>
      <vt:variant>
        <vt:lpstr>Servidores OLE incrustados</vt:lpstr>
      </vt:variant>
      <vt:variant>
        <vt:i4>1</vt:i4>
      </vt:variant>
      <vt:variant>
        <vt:lpstr>Títulos de diapositiva</vt:lpstr>
      </vt:variant>
      <vt:variant>
        <vt:i4>64</vt:i4>
      </vt:variant>
    </vt:vector>
  </HeadingPairs>
  <TitlesOfParts>
    <vt:vector size="75" baseType="lpstr">
      <vt:lpstr>Arial</vt:lpstr>
      <vt:lpstr>Bembo Std</vt:lpstr>
      <vt:lpstr>Calibri</vt:lpstr>
      <vt:lpstr>Calibri Light</vt:lpstr>
      <vt:lpstr>Museo Sans 100</vt:lpstr>
      <vt:lpstr>Museo Sans 300</vt:lpstr>
      <vt:lpstr>Museo Sans 500</vt:lpstr>
      <vt:lpstr>Museo Sans 900</vt:lpstr>
      <vt:lpstr>Open Sans</vt:lpstr>
      <vt:lpstr>Tema de Office</vt:lpstr>
      <vt:lpstr>Worksheet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Karen Carias</dc:creator>
  <cp:lastModifiedBy>Omar Bernardo Melendez</cp:lastModifiedBy>
  <cp:revision>112</cp:revision>
  <cp:lastPrinted>2021-10-19T13:37:11Z</cp:lastPrinted>
  <dcterms:created xsi:type="dcterms:W3CDTF">2020-08-17T23:51:16Z</dcterms:created>
  <dcterms:modified xsi:type="dcterms:W3CDTF">2023-05-08T15:07:19Z</dcterms:modified>
</cp:coreProperties>
</file>