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6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25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945"/>
    <a:srgbClr val="11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2602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446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285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840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25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478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818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508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15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319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789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53FE-B917-4E74-8875-EA9A8C204A32}" type="datetimeFigureOut">
              <a:rPr lang="es-SV" smtClean="0"/>
              <a:t>9/6/2022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37F6-8269-47DA-A573-232BA8C11BA4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9063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39F9687-B5AB-48F6-AD77-AF027DE1565D}"/>
              </a:ext>
            </a:extLst>
          </p:cNvPr>
          <p:cNvSpPr/>
          <p:nvPr/>
        </p:nvSpPr>
        <p:spPr>
          <a:xfrm>
            <a:off x="0" y="7706"/>
            <a:ext cx="9144000" cy="6858000"/>
          </a:xfrm>
          <a:prstGeom prst="rect">
            <a:avLst/>
          </a:prstGeom>
          <a:solidFill>
            <a:srgbClr val="111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C09CD6-8A59-BC4E-AA50-20EC616A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3" b="26336"/>
          <a:stretch/>
        </p:blipFill>
        <p:spPr>
          <a:xfrm>
            <a:off x="2835667" y="2619910"/>
            <a:ext cx="3462392" cy="16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Brutos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Gobierno Central, año 2018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10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0D6021-84F9-49A4-B042-BE7C667D6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3" y="910451"/>
            <a:ext cx="7885651" cy="54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Brutos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Gobierno Central, año 2019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11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692535-28DD-4F3D-BE87-965D9385C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08" y="940876"/>
            <a:ext cx="7784984" cy="53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Brutos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Gobierno Central, año 2020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12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D903F65-7BD1-4D1C-8E11-02178F004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7" y="927776"/>
            <a:ext cx="8288323" cy="51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7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Brutos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Gobierno Central, año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13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02A7F4-1E2F-4441-9FFC-48C24C8AA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9" y="932995"/>
            <a:ext cx="8623882" cy="53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Recaudados </a:t>
            </a:r>
            <a:r>
              <a:rPr lang="es-SV" altLang="es-SV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versus Presupuestados, años 2016 -2018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 y porcentajes de ejecución)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14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CAFD62-AD63-4C79-9283-315BA423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69" y="904870"/>
            <a:ext cx="7876040" cy="53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Recaudados </a:t>
            </a:r>
            <a:r>
              <a:rPr lang="es-SV" altLang="es-SV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versus Presupuestados, años 2019 -2021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 y porcentajes de ejecución)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15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EB5947-5398-44DC-B701-A65A99EAA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6" y="906152"/>
            <a:ext cx="7927597" cy="53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16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B403CE-B8EB-4E2F-8BBF-F9A35D54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7" y="1097556"/>
            <a:ext cx="8808425" cy="46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Eector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17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907F31-89B3-49C0-91CF-26499C2BD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1085214"/>
            <a:ext cx="8818487" cy="46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7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2018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18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1FE7C1-9DCC-43DD-BB40-1ABCD380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1" y="1089167"/>
            <a:ext cx="8842736" cy="46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19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25157D-915D-4702-9AFE-A0B1FD41F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8" y="1088688"/>
            <a:ext cx="8808427" cy="46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77FAFE-909A-8246-95CB-E1AAC3C16B80}"/>
              </a:ext>
            </a:extLst>
          </p:cNvPr>
          <p:cNvSpPr/>
          <p:nvPr/>
        </p:nvSpPr>
        <p:spPr>
          <a:xfrm>
            <a:off x="0" y="2736502"/>
            <a:ext cx="91440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400" b="1">
                <a:solidFill>
                  <a:srgbClr val="111E60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ESTADÍSTICAS </a:t>
            </a:r>
            <a:r>
              <a:rPr lang="es-SV" altLang="es-SV" sz="2400" b="1" dirty="0">
                <a:solidFill>
                  <a:srgbClr val="111E60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TRIBUTARIAS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400" b="1">
                <a:solidFill>
                  <a:srgbClr val="111E60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BÁSICAS </a:t>
            </a:r>
            <a:r>
              <a:rPr lang="es-SV" altLang="es-SV" sz="2400" b="1" dirty="0">
                <a:solidFill>
                  <a:srgbClr val="111E60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AL AÑO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SV" altLang="es-SV" b="1" dirty="0">
              <a:solidFill>
                <a:srgbClr val="313945"/>
              </a:solidFill>
              <a:latin typeface="Bembo Std" panose="02020605060306020A03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>
                <a:solidFill>
                  <a:srgbClr val="313945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DIRECCIÓN DE POLÍTICA ECONÓMICA </a:t>
            </a:r>
            <a:r>
              <a:rPr lang="es-SV" altLang="es-SV" dirty="0">
                <a:solidFill>
                  <a:srgbClr val="313945"/>
                </a:solidFill>
                <a:latin typeface="Bembo Std" panose="02020605060306020A03" pitchFamily="18" charset="0"/>
                <a:cs typeface="Arial" panose="020B0604020202020204" pitchFamily="34" charset="0"/>
              </a:rPr>
              <a:t>Y FISCAL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F48938-F1DA-49D3-8930-E045EFA2C971}"/>
              </a:ext>
            </a:extLst>
          </p:cNvPr>
          <p:cNvSpPr txBox="1"/>
          <p:nvPr/>
        </p:nvSpPr>
        <p:spPr>
          <a:xfrm>
            <a:off x="0" y="55961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>
                <a:solidFill>
                  <a:srgbClr val="313945"/>
                </a:solidFill>
                <a:latin typeface="Bembo Std" panose="02020605060306020A03" pitchFamily="18" charset="0"/>
              </a:rPr>
              <a:t>San Salvador, 2 de junio de 2022</a:t>
            </a:r>
          </a:p>
        </p:txBody>
      </p:sp>
    </p:spTree>
    <p:extLst>
      <p:ext uri="{BB962C8B-B14F-4D97-AF65-F5344CB8AC3E}">
        <p14:creationId xmlns:p14="http://schemas.microsoft.com/office/powerpoint/2010/main" val="960742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20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8DDCF9-7574-432F-8E8C-B9E48B75F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1" y="1103902"/>
            <a:ext cx="8860175" cy="516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6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21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6B144A-EAC1-429A-AE59-005FE47F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0" y="1088512"/>
            <a:ext cx="8828991" cy="51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8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Zona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G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eográfica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22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99D2A8-BFD4-4759-8991-DBE3BFBE8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180"/>
            <a:ext cx="9144000" cy="35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03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Económico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23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580AB7-77D5-4F4B-946B-683B943B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180"/>
            <a:ext cx="9144000" cy="35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61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2018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24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A0EBF4-B60C-455F-A1B1-D77D728CD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180"/>
            <a:ext cx="9144000" cy="35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1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25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119069-71BC-4275-BF23-13BFECE44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180"/>
            <a:ext cx="9144000" cy="35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25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26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4AD947-C097-4751-A2EE-3C2E373B6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463"/>
            <a:ext cx="9144000" cy="40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6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Sector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conómico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27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110481-4D10-4A73-96AA-5D593B0C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463"/>
            <a:ext cx="9144000" cy="40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28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CE3A74-A5B6-4A3D-ABEC-91F65065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806"/>
            <a:ext cx="9144000" cy="20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18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29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D4DE8F-4F33-490F-9635-6518F54A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806"/>
            <a:ext cx="9144000" cy="20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3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35580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8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Índice</a:t>
            </a:r>
            <a:endParaRPr lang="es-SV" altLang="es-SV" sz="2000" dirty="0">
              <a:solidFill>
                <a:srgbClr val="111E60"/>
              </a:solidFill>
              <a:latin typeface="Museo Sans 900" panose="02000000000000000000" pitchFamily="2" charset="77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BF3780-E06A-40AD-BFF9-882239DA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13118"/>
              </p:ext>
            </p:extLst>
          </p:nvPr>
        </p:nvGraphicFramePr>
        <p:xfrm>
          <a:off x="310393" y="921449"/>
          <a:ext cx="8523214" cy="496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646">
                  <a:extLst>
                    <a:ext uri="{9D8B030D-6E8A-4147-A177-3AD203B41FA5}">
                      <a16:colId xmlns:a16="http://schemas.microsoft.com/office/drawing/2014/main" val="929321822"/>
                    </a:ext>
                  </a:extLst>
                </a:gridCol>
                <a:gridCol w="1090568">
                  <a:extLst>
                    <a:ext uri="{9D8B030D-6E8A-4147-A177-3AD203B41FA5}">
                      <a16:colId xmlns:a16="http://schemas.microsoft.com/office/drawing/2014/main" val="2940817130"/>
                    </a:ext>
                  </a:extLst>
                </a:gridCol>
              </a:tblGrid>
              <a:tr h="333774"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Estadísticas Tributarias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Pág.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82325"/>
                  </a:ext>
                </a:extLst>
              </a:tr>
              <a:tr h="300640">
                <a:tc>
                  <a:txBody>
                    <a:bodyPr/>
                    <a:lstStyle/>
                    <a:p>
                      <a:r>
                        <a:rPr lang="es-SV" sz="1100" dirty="0">
                          <a:latin typeface="Museo Sans 100" panose="02000000000000000000" pitchFamily="50" charset="0"/>
                        </a:rPr>
                        <a:t>Estructura de Ingresos Tributarios del Gobierno Central 2016 – 2021 (En millones de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317176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Estructura de Ingresos Tributarios del Gobierno Central 2016 – 2021 (En porcentajes de participación)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426001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Estructura de Ingresos Tributarios del Gobierno Central 2016 – 2021 (En porcentajes del PIB)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45559"/>
                  </a:ext>
                </a:extLst>
              </a:tr>
              <a:tr h="212248">
                <a:tc>
                  <a:txBody>
                    <a:bodyPr/>
                    <a:lstStyle/>
                    <a:p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2016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77049"/>
                  </a:ext>
                </a:extLst>
              </a:tr>
              <a:tr h="263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2017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4426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2018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79040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2019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2472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2020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642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del Gobierno Central 2021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543260"/>
                  </a:ext>
                </a:extLst>
              </a:tr>
              <a:tr h="287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recaudados </a:t>
                      </a:r>
                      <a:r>
                        <a:rPr lang="es-SV" sz="1100" dirty="0" err="1">
                          <a:latin typeface="Museo Sans 100" panose="02000000000000000000" pitchFamily="50" charset="0"/>
                        </a:rPr>
                        <a:t>vrs</a:t>
                      </a: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. Presupuestados 2016 – 2018 (En millones US$ y % de Ejecución)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651217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Tributarios recaudados </a:t>
                      </a:r>
                      <a:r>
                        <a:rPr lang="es-SV" sz="1100" dirty="0" err="1">
                          <a:latin typeface="Museo Sans 100" panose="02000000000000000000" pitchFamily="50" charset="0"/>
                        </a:rPr>
                        <a:t>vrs</a:t>
                      </a: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. Presupuestados 2019 – 2021 (En millones US$ y % de Ejecución)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19470"/>
                  </a:ext>
                </a:extLst>
              </a:tr>
              <a:tr h="260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2016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571225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2017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83019"/>
                  </a:ext>
                </a:extLst>
              </a:tr>
              <a:tr h="28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2018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50582"/>
                  </a:ext>
                </a:extLst>
              </a:tr>
              <a:tr h="266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2019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90170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2020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23393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sector económico 2021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238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423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2018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30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96B23F-CD09-43EA-89F9-2D3B1B8D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6195"/>
            <a:ext cx="9144000" cy="20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5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2019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31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955737-B78F-4FCA-8046-1BDEA8E9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806"/>
            <a:ext cx="9144000" cy="20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70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32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F62577-42B7-4774-B258-EA316884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54"/>
            <a:ext cx="9144000" cy="23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83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Recaudados por Cartera de Contribuyentes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, año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33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CA00CC-18F6-4285-ACF4-03B5C650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54"/>
            <a:ext cx="9144000" cy="23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9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Contribuyentes Activos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Impuesto Sobre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la Renta, años 2016 - 2021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Distribuidos por departamento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34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7F6B3D-2493-4794-B059-1BA1A77E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235"/>
            <a:ext cx="9144000" cy="43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6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Recepción </a:t>
            </a:r>
            <a:r>
              <a:rPr lang="es-SV" altLang="es-SV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 Declaraciones </a:t>
            </a:r>
            <a:r>
              <a:rPr lang="es-SV" altLang="es-SV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</a:t>
            </a:r>
            <a:r>
              <a:rPr lang="es-SV" altLang="es-SV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Impuesto Sobre </a:t>
            </a:r>
            <a:r>
              <a:rPr lang="es-SV" altLang="es-SV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la Renta, años 2016 - 2021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Al 30 de abril de cada año </a:t>
            </a:r>
            <a:r>
              <a:rPr lang="es-SV" altLang="es-SV" sz="1400" baseline="30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1/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35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E77FFE-ED10-4D31-AACC-0F4C18A7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685"/>
            <a:ext cx="9144000" cy="53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4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Contribuyentes Inscritos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en IVA, años 2016 - 2021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Distribuidos </a:t>
            </a:r>
            <a:r>
              <a:rPr lang="es-SV" altLang="es-SV" sz="14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por Departamento</a:t>
            </a:r>
            <a:endParaRPr lang="es-SV" altLang="es-SV" sz="1400" dirty="0">
              <a:solidFill>
                <a:srgbClr val="111E60"/>
              </a:solidFill>
              <a:latin typeface="Museo Sans 900" panose="02000000000000000000" pitchFamily="2" charset="77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36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27050E-7AB7-43A6-A5B5-CD6A6B1A1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682"/>
            <a:ext cx="9144000" cy="35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6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Contribuyentes Inscritos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en IVA, años 2016 - 2021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Distribuidos </a:t>
            </a:r>
            <a:r>
              <a:rPr lang="es-SV" altLang="es-SV" sz="14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por Cartera</a:t>
            </a:r>
            <a:endParaRPr lang="es-SV" altLang="es-SV" sz="1400" dirty="0">
              <a:solidFill>
                <a:srgbClr val="111E60"/>
              </a:solidFill>
              <a:latin typeface="Museo Sans 900" panose="02000000000000000000" pitchFamily="2" charset="77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37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F615CF-5C89-497C-BAAA-A39A73EB4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840"/>
            <a:ext cx="9144000" cy="39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9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Recepción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 Declaraciones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 IVA, años 2016 - 2021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SV" altLang="es-SV" sz="1400" dirty="0">
              <a:solidFill>
                <a:srgbClr val="111E60"/>
              </a:solidFill>
              <a:latin typeface="Museo Sans 900" panose="02000000000000000000" pitchFamily="2" charset="77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38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03610A-1CA8-499D-B3FA-53579D43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0" y="1042445"/>
            <a:ext cx="8796497" cy="47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29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35C757-E75E-49A9-BFCD-4800B7E22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35580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8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Índice</a:t>
            </a:r>
            <a:endParaRPr lang="es-SV" altLang="es-SV" sz="2000" dirty="0">
              <a:solidFill>
                <a:srgbClr val="111E60"/>
              </a:solidFill>
              <a:latin typeface="Museo Sans 900" panose="02000000000000000000" pitchFamily="2" charset="77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4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BF3780-E06A-40AD-BFF9-882239DA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2486"/>
              </p:ext>
            </p:extLst>
          </p:nvPr>
        </p:nvGraphicFramePr>
        <p:xfrm>
          <a:off x="310393" y="921449"/>
          <a:ext cx="8523214" cy="5024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646">
                  <a:extLst>
                    <a:ext uri="{9D8B030D-6E8A-4147-A177-3AD203B41FA5}">
                      <a16:colId xmlns:a16="http://schemas.microsoft.com/office/drawing/2014/main" val="929321822"/>
                    </a:ext>
                  </a:extLst>
                </a:gridCol>
                <a:gridCol w="1090568">
                  <a:extLst>
                    <a:ext uri="{9D8B030D-6E8A-4147-A177-3AD203B41FA5}">
                      <a16:colId xmlns:a16="http://schemas.microsoft.com/office/drawing/2014/main" val="2940817130"/>
                    </a:ext>
                  </a:extLst>
                </a:gridCol>
              </a:tblGrid>
              <a:tr h="333774"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Estadísticas Tributarias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Pág.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82325"/>
                  </a:ext>
                </a:extLst>
              </a:tr>
              <a:tr h="300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2016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317176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2017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426001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2018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45559"/>
                  </a:ext>
                </a:extLst>
              </a:tr>
              <a:tr h="212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2019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77049"/>
                  </a:ext>
                </a:extLst>
              </a:tr>
              <a:tr h="32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2020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44260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zona geográfica 2021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79040"/>
                  </a:ext>
                </a:extLst>
              </a:tr>
              <a:tr h="262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2016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2472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2017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642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2018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543260"/>
                  </a:ext>
                </a:extLst>
              </a:tr>
              <a:tr h="287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2019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651217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2020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19470"/>
                  </a:ext>
                </a:extLst>
              </a:tr>
              <a:tr h="260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Ingresos recaudados por cartera de contribuyentes 2021 (En millones 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571225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Número de contribuyentes activos declarantes del Impuesto sobre la Renta por departamentos 2016 –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83019"/>
                  </a:ext>
                </a:extLst>
              </a:tr>
              <a:tr h="28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Recepción de declarantes del Impuesto sobre al Renta  2016 –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50582"/>
                  </a:ext>
                </a:extLst>
              </a:tr>
              <a:tr h="266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Contribuyentes Inscritos de IVA por Departamento 2016 - 2021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90170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Contribuyentes Inscritos de IVA por Cartera 2016 - 2021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23393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00" dirty="0">
                          <a:latin typeface="Museo Sans 100" panose="02000000000000000000" pitchFamily="50" charset="0"/>
                        </a:rPr>
                        <a:t>Recepción de declarantes del IVA por Modalidad y por Cartera 2016 –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>
                          <a:latin typeface="Museo Sans 100" panose="02000000000000000000" pitchFamily="50" charset="0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238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45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Brutos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Gobierno Central, años 2016 –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5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15912A-985B-44DA-87A7-88B825545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73" y="910626"/>
            <a:ext cx="6233021" cy="54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4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8313" y="22280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Brutos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Gobierno Central, años 2016 –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porcentajes de participación)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6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4D6041-A1AE-4FE9-A330-AF35AC9EE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851" y="917665"/>
            <a:ext cx="6182687" cy="53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8313" y="22280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Brutos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Gobierno Central, años 2016 –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porcentajes del PIB)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7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6E88ED-E10A-4BCD-81D9-E1F5AA31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733" y="914417"/>
            <a:ext cx="6069082" cy="56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Brutos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Gobierno Central, año 2016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8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962B72-F5D9-4D0D-9084-DF766B2B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1" y="925978"/>
            <a:ext cx="7801759" cy="54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0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E84-68B1-43A2-8768-5FEAA3D3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0"/>
            <a:ext cx="9142477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A7EB63-A8CC-9248-851E-BD12DCE8E9EC}"/>
              </a:ext>
            </a:extLst>
          </p:cNvPr>
          <p:cNvSpPr/>
          <p:nvPr/>
        </p:nvSpPr>
        <p:spPr>
          <a:xfrm>
            <a:off x="0" y="21448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Ingresos </a:t>
            </a:r>
            <a:r>
              <a:rPr lang="es-SV" altLang="es-SV" sz="200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Tributarios Brutos </a:t>
            </a:r>
            <a:r>
              <a:rPr lang="es-SV" altLang="es-SV" sz="20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del Gobierno Central, año 2017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SV" altLang="es-SV" sz="1400" dirty="0">
                <a:solidFill>
                  <a:srgbClr val="111E60"/>
                </a:solidFill>
                <a:latin typeface="Museo Sans 900" panose="02000000000000000000" pitchFamily="2" charset="77"/>
                <a:cs typeface="Arial" panose="020B0604020202020204" pitchFamily="34" charset="0"/>
              </a:rPr>
              <a:t>(En millones de US$)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75D84-A9E4-B14A-AE1E-BBDE406FFF35}"/>
              </a:ext>
            </a:extLst>
          </p:cNvPr>
          <p:cNvCxnSpPr>
            <a:cxnSpLocks/>
          </p:cNvCxnSpPr>
          <p:nvPr/>
        </p:nvCxnSpPr>
        <p:spPr>
          <a:xfrm>
            <a:off x="1766236" y="886398"/>
            <a:ext cx="5611528" cy="0"/>
          </a:xfrm>
          <a:prstGeom prst="line">
            <a:avLst/>
          </a:prstGeom>
          <a:ln>
            <a:solidFill>
              <a:srgbClr val="11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C31705E-DC52-F741-A512-8B592F15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0886" y="6313997"/>
            <a:ext cx="382229" cy="365125"/>
          </a:xfrm>
        </p:spPr>
        <p:txBody>
          <a:bodyPr/>
          <a:lstStyle/>
          <a:p>
            <a:fld id="{66E27207-3E83-1943-8402-EB2215809602}" type="slidenum">
              <a:rPr lang="es-SV" sz="1050" smtClean="0">
                <a:solidFill>
                  <a:srgbClr val="111E60"/>
                </a:solidFill>
                <a:latin typeface="Museo Sans 500" panose="02000000000000000000" pitchFamily="2" charset="77"/>
              </a:rPr>
              <a:t>9</a:t>
            </a:fld>
            <a:endParaRPr lang="es-SV" sz="1050" dirty="0">
              <a:solidFill>
                <a:srgbClr val="111E60"/>
              </a:solidFill>
              <a:latin typeface="Museo Sans 500" panose="02000000000000000000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61CD63-3EFF-47FE-BF5A-801F6E6FC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19" y="932486"/>
            <a:ext cx="7810150" cy="54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82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1025</Words>
  <Application>Microsoft Office PowerPoint</Application>
  <PresentationFormat>On-screen Show (4:3)</PresentationFormat>
  <Paragraphs>182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Bembo Std</vt:lpstr>
      <vt:lpstr>Calibri</vt:lpstr>
      <vt:lpstr>Calibri Light</vt:lpstr>
      <vt:lpstr>Museo Sans 100</vt:lpstr>
      <vt:lpstr>Museo Sans 500</vt:lpstr>
      <vt:lpstr>Museo Sans 900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Carias</dc:creator>
  <cp:lastModifiedBy>Gerber Augusto Ardon Lemus</cp:lastModifiedBy>
  <cp:revision>34</cp:revision>
  <dcterms:created xsi:type="dcterms:W3CDTF">2020-08-17T23:51:16Z</dcterms:created>
  <dcterms:modified xsi:type="dcterms:W3CDTF">2022-06-09T15:44:18Z</dcterms:modified>
</cp:coreProperties>
</file>