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1"/>
  </p:handoutMasterIdLst>
  <p:sldIdLst>
    <p:sldId id="258" r:id="rId2"/>
    <p:sldId id="259" r:id="rId3"/>
    <p:sldId id="284" r:id="rId4"/>
    <p:sldId id="260" r:id="rId5"/>
    <p:sldId id="285" r:id="rId6"/>
    <p:sldId id="309" r:id="rId7"/>
    <p:sldId id="310" r:id="rId8"/>
    <p:sldId id="312" r:id="rId9"/>
    <p:sldId id="313" r:id="rId10"/>
    <p:sldId id="314" r:id="rId11"/>
    <p:sldId id="315" r:id="rId12"/>
    <p:sldId id="316" r:id="rId13"/>
    <p:sldId id="348" r:id="rId14"/>
    <p:sldId id="317" r:id="rId15"/>
    <p:sldId id="318" r:id="rId16"/>
    <p:sldId id="320" r:id="rId17"/>
    <p:sldId id="350" r:id="rId18"/>
    <p:sldId id="352" r:id="rId19"/>
    <p:sldId id="353" r:id="rId20"/>
    <p:sldId id="355" r:id="rId21"/>
    <p:sldId id="354" r:id="rId22"/>
    <p:sldId id="326" r:id="rId23"/>
    <p:sldId id="327" r:id="rId24"/>
    <p:sldId id="328" r:id="rId25"/>
    <p:sldId id="329" r:id="rId26"/>
    <p:sldId id="330" r:id="rId27"/>
    <p:sldId id="356" r:id="rId28"/>
    <p:sldId id="337" r:id="rId29"/>
    <p:sldId id="338" r:id="rId30"/>
    <p:sldId id="339" r:id="rId31"/>
    <p:sldId id="340" r:id="rId32"/>
    <p:sldId id="341" r:id="rId33"/>
    <p:sldId id="357" r:id="rId34"/>
    <p:sldId id="342" r:id="rId35"/>
    <p:sldId id="343" r:id="rId36"/>
    <p:sldId id="345" r:id="rId37"/>
    <p:sldId id="346" r:id="rId38"/>
    <p:sldId id="347" r:id="rId39"/>
    <p:sldId id="281" r:id="rId4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89"/>
    <a:srgbClr val="F7A823"/>
    <a:srgbClr val="EA4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7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Marcador de fecha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50D223-CF1D-43C7-9A8B-BCC5C6496F91}" type="datetimeFigureOut">
              <a:rPr lang="es-SV"/>
              <a:pPr>
                <a:defRPr/>
              </a:pPr>
              <a:t>28/6/2021</a:t>
            </a:fld>
            <a:endParaRPr lang="es-SV"/>
          </a:p>
        </p:txBody>
      </p:sp>
      <p:sp>
        <p:nvSpPr>
          <p:cNvPr id="4" name="Marcador de pie de página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Marcador de número de diapositiva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21B757F-FEE2-49A5-B11B-7F7F51BDE90B}" type="slidenum">
              <a:rPr lang="es-SV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985980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09FA-FBF4-466E-A561-57C0F9AE0C42}" type="datetime1">
              <a:rPr lang="es-SV"/>
              <a:pPr>
                <a:defRPr/>
              </a:pPr>
              <a:t>28/6/2021</a:t>
            </a:fld>
            <a:endParaRPr lang="es-SV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FCAA0-8CF8-425F-BF4D-3959088CB220}" type="slidenum">
              <a:rPr lang="es-SV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52943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F834-7770-4C3E-953B-6443F4C2F5F4}" type="datetime1">
              <a:rPr lang="es-SV"/>
              <a:pPr>
                <a:defRPr/>
              </a:pPr>
              <a:t>28/6/2021</a:t>
            </a:fld>
            <a:endParaRPr lang="es-SV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BA004-EB77-4886-834A-EAA185826A07}" type="slidenum">
              <a:rPr lang="es-SV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80776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3985-66DA-40C8-9C08-289F8BC03379}" type="datetime1">
              <a:rPr lang="es-SV"/>
              <a:pPr>
                <a:defRPr/>
              </a:pPr>
              <a:t>28/6/2021</a:t>
            </a:fld>
            <a:endParaRPr lang="es-SV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C9CA6-C70B-4B8E-A28D-D04B2434D4CE}" type="slidenum">
              <a:rPr lang="es-SV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88727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7DCDD-4585-40B5-BB37-D2DD189626CA}" type="datetime1">
              <a:rPr lang="es-SV"/>
              <a:pPr>
                <a:defRPr/>
              </a:pPr>
              <a:t>28/6/2021</a:t>
            </a:fld>
            <a:endParaRPr lang="es-SV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878BE-FF25-48A7-8F75-23485790AE80}" type="slidenum">
              <a:rPr lang="es-SV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83246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18A4-C9DB-4893-A810-DD0F193564EE}" type="datetime1">
              <a:rPr lang="es-SV"/>
              <a:pPr>
                <a:defRPr/>
              </a:pPr>
              <a:t>28/6/2021</a:t>
            </a:fld>
            <a:endParaRPr lang="es-SV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F9AE7-5CE5-417A-8AF0-89A4D8B7926C}" type="slidenum">
              <a:rPr lang="es-SV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64253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535A-B045-490B-B084-C51F0B032F3A}" type="datetime1">
              <a:rPr lang="es-SV"/>
              <a:pPr>
                <a:defRPr/>
              </a:pPr>
              <a:t>28/6/2021</a:t>
            </a:fld>
            <a:endParaRPr lang="es-SV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015BB-36AC-4C39-BDDD-A5E2314F7E1C}" type="slidenum">
              <a:rPr lang="es-SV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57385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B7BE-6A00-4D61-A776-7AD59C04CFB1}" type="datetime1">
              <a:rPr lang="es-SV"/>
              <a:pPr>
                <a:defRPr/>
              </a:pPr>
              <a:t>28/6/2021</a:t>
            </a:fld>
            <a:endParaRPr lang="es-SV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204CD-51D4-49AF-B97B-DB4439628AD6}" type="slidenum">
              <a:rPr lang="es-SV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16962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F08D-BBD5-49E9-BDAC-50C119E84F21}" type="datetime1">
              <a:rPr lang="es-SV"/>
              <a:pPr>
                <a:defRPr/>
              </a:pPr>
              <a:t>28/6/2021</a:t>
            </a:fld>
            <a:endParaRPr lang="es-SV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AB930-2BDC-45F3-91B0-2241F6B9D352}" type="slidenum">
              <a:rPr lang="es-SV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99849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737D-B11D-4EE7-870D-D7B763BD64A0}" type="datetime1">
              <a:rPr lang="es-SV"/>
              <a:pPr>
                <a:defRPr/>
              </a:pPr>
              <a:t>28/6/2021</a:t>
            </a:fld>
            <a:endParaRPr lang="es-SV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E9A62-C47C-484A-B8E9-3302DE8047C9}" type="slidenum">
              <a:rPr lang="es-SV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81687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2DA6-6745-474D-8C63-B3F15A8E4D3F}" type="datetime1">
              <a:rPr lang="es-SV"/>
              <a:pPr>
                <a:defRPr/>
              </a:pPr>
              <a:t>28/6/2021</a:t>
            </a:fld>
            <a:endParaRPr lang="es-SV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EE5F6-03E7-45D8-8F6F-A59C84BE052C}" type="slidenum">
              <a:rPr lang="es-SV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34064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FDC8-6174-4FC7-9A76-10EEC669363B}" type="datetime1">
              <a:rPr lang="es-SV"/>
              <a:pPr>
                <a:defRPr/>
              </a:pPr>
              <a:t>28/6/2021</a:t>
            </a:fld>
            <a:endParaRPr lang="es-SV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E7267-76A3-43B0-8CB5-76A497C6D997}" type="slidenum">
              <a:rPr lang="es-SV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29575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n-US" altLang="es-SV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los estilos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n-US" altLang="es-SV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DE44EB-349A-47D2-B8BB-D4A14A6369C5}" type="datetime1">
              <a:rPr lang="es-SV"/>
              <a:pPr>
                <a:defRPr/>
              </a:pPr>
              <a:t>28/6/2021</a:t>
            </a:fld>
            <a:endParaRPr lang="es-SV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6E030AB-43A1-427D-BF38-02A87A7E98BA}" type="slidenum">
              <a:rPr lang="es-SV" altLang="es-SV"/>
              <a:pPr/>
              <a:t>‹#›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>
              <a:solidFill>
                <a:prstClr val="white"/>
              </a:solidFill>
            </a:endParaRPr>
          </a:p>
        </p:txBody>
      </p:sp>
      <p:pic>
        <p:nvPicPr>
          <p:cNvPr id="2051" name="Gráfico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609850"/>
            <a:ext cx="34099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 2017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2" y="950036"/>
            <a:ext cx="8530660" cy="586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71957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 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8" y="938161"/>
            <a:ext cx="8530661" cy="586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20029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7" y="926455"/>
            <a:ext cx="8668565" cy="596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6914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 2020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A51127-EBD1-4BBD-9ED2-A38D09D28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70" y="914482"/>
            <a:ext cx="8618713" cy="59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498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recaudados versus Presupuestados, 2015 - 2017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 y porcentajes de ejecución)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26A75A-58E6-40CE-81C3-18BC15925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66" y="937874"/>
            <a:ext cx="7457618" cy="53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1246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recaudados versus Presupuestados, 2018 - 2020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 y porcentajes de ejecución)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648FE6-F953-425E-8C1A-A621A73EB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77" y="937137"/>
            <a:ext cx="7464430" cy="51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718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sector económico, año 2015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61127" y="632122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6BD7E8-142F-4C4A-88AE-3BC2EDC7E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58" y="987472"/>
            <a:ext cx="8803808" cy="538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0069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sector económico, año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61127" y="632122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D96627-626D-4619-BFCE-74B5EB576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79" y="963559"/>
            <a:ext cx="8834799" cy="54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56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sector económico, año 2017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61127" y="632122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158F6E-6081-4E13-88B9-366E09872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8" y="940005"/>
            <a:ext cx="8825219" cy="539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6954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sector económico, año 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61127" y="632122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99D0F33-402B-406A-B185-F0B794A6D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79" y="938130"/>
            <a:ext cx="8825964" cy="53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425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295400"/>
            <a:ext cx="419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ángulo 3"/>
          <p:cNvSpPr>
            <a:spLocks noChangeArrowheads="1"/>
          </p:cNvSpPr>
          <p:nvPr/>
        </p:nvSpPr>
        <p:spPr bwMode="auto">
          <a:xfrm>
            <a:off x="0" y="273685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400" b="1" dirty="0">
                <a:solidFill>
                  <a:srgbClr val="313945"/>
                </a:solidFill>
                <a:latin typeface="Bembo Std"/>
                <a:cs typeface="Arial" panose="020B0604020202020204" pitchFamily="34" charset="0"/>
              </a:rPr>
              <a:t>ESTADISTICAS TRIBUTARIA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400" b="1" dirty="0">
                <a:solidFill>
                  <a:srgbClr val="313945"/>
                </a:solidFill>
                <a:latin typeface="Bembo Std"/>
                <a:cs typeface="Arial" panose="020B0604020202020204" pitchFamily="34" charset="0"/>
              </a:rPr>
              <a:t>BASICAS AL AÑO 2020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SV" altLang="es-SV" sz="1800" b="1" dirty="0">
              <a:solidFill>
                <a:srgbClr val="313945"/>
              </a:solidFill>
              <a:latin typeface="Bembo Std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800" dirty="0">
                <a:solidFill>
                  <a:srgbClr val="313945"/>
                </a:solidFill>
                <a:latin typeface="Bembo Std"/>
                <a:cs typeface="Arial" panose="020B0604020202020204" pitchFamily="34" charset="0"/>
              </a:rPr>
              <a:t>DIRECCION DE POLITICA ECONOMICA Y FISCAL</a:t>
            </a:r>
          </a:p>
        </p:txBody>
      </p:sp>
      <p:sp>
        <p:nvSpPr>
          <p:cNvPr id="3076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DACF8E0-412F-4B7A-86AF-358C9222AD90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sp>
        <p:nvSpPr>
          <p:cNvPr id="3077" name="Rectángulo 4"/>
          <p:cNvSpPr>
            <a:spLocks noChangeArrowheads="1"/>
          </p:cNvSpPr>
          <p:nvPr/>
        </p:nvSpPr>
        <p:spPr bwMode="auto">
          <a:xfrm>
            <a:off x="-9525" y="5794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SV" altLang="es-SV" sz="1800" b="1" dirty="0">
              <a:solidFill>
                <a:srgbClr val="313945"/>
              </a:solidFill>
              <a:latin typeface="Bembo Std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800" dirty="0">
                <a:solidFill>
                  <a:srgbClr val="313945"/>
                </a:solidFill>
                <a:latin typeface="Bembo Std"/>
                <a:cs typeface="Arial" panose="020B0604020202020204" pitchFamily="34" charset="0"/>
              </a:rPr>
              <a:t>San Salvador, 28 de mayo de 2021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sector económico, año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61127" y="632122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0F0F6C-C970-4916-B92A-87C89C1F2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8" y="942577"/>
            <a:ext cx="8708803" cy="53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7489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sector económico, año 2020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61127" y="632122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117C2F-6738-481A-A39C-D0C678C3B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1" y="949776"/>
            <a:ext cx="8841006" cy="54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696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zona geográfica, año 2015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20910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6" y="1258807"/>
            <a:ext cx="8921852" cy="441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77866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zona geográfica, año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6537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3" y="1252641"/>
            <a:ext cx="8894618" cy="424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47259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zona geográfica, año 2017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9721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257173"/>
            <a:ext cx="8906492" cy="424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81889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zona geográfica, año 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92162" y="552644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6" y="1263412"/>
            <a:ext cx="8942118" cy="426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6425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zona geográfica, año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90815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253566"/>
            <a:ext cx="8917586" cy="425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62255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zona geográfica, año 2020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90815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7A57F0-01FD-47A5-9FAC-8F7C7681E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91" y="1262263"/>
            <a:ext cx="8846879" cy="42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1598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cartera de contribuyentes, año 2015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3" y="1266097"/>
            <a:ext cx="8930235" cy="269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63757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cartera de contribuyentes, año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7" y="1265344"/>
            <a:ext cx="8942118" cy="237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819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ángulo 7"/>
          <p:cNvSpPr>
            <a:spLocks noChangeArrowheads="1"/>
          </p:cNvSpPr>
          <p:nvPr/>
        </p:nvSpPr>
        <p:spPr bwMode="auto">
          <a:xfrm>
            <a:off x="0" y="355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Índice</a:t>
            </a:r>
            <a:endParaRPr lang="es-SV" altLang="es-SV" sz="2000">
              <a:solidFill>
                <a:srgbClr val="313945"/>
              </a:solidFill>
              <a:latin typeface="Museo Sans 900"/>
              <a:cs typeface="Arial" panose="020B0604020202020204" pitchFamily="34" charset="0"/>
            </a:endParaRP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04038" y="53927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6B0822-53A6-49E7-8FA1-4CC6388E2C42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512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0D4685-167F-499E-A7DC-7EC3D68F8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30" y="949737"/>
            <a:ext cx="8618145" cy="457859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cartera de contribuyentes, año 2017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5" y="1252923"/>
            <a:ext cx="8953995" cy="237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18262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cartera de contribuyentes, año 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4" y="1262927"/>
            <a:ext cx="8906495" cy="236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25068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cartera de contribuyentes, año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0" y="1267215"/>
            <a:ext cx="8906494" cy="236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491737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cartera de contribuyentes, año 2020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71F1B87-E037-47E8-82C7-D4FB1B184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69" y="1284961"/>
            <a:ext cx="8832770" cy="23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03386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Contribuyentes activos del Impuesto sobre la Renta, años 2015 - 2020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Distribuidos por departamento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FC21576-3710-4828-8075-4BB504098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13" y="949576"/>
            <a:ext cx="8891138" cy="473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4240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Recepción de declaraciones de Impuesto sobre la Renta, años 2015 - 2020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Al 30 de abril de cada año </a:t>
            </a:r>
            <a:r>
              <a:rPr lang="es-SV" altLang="es-SV" sz="1400" baseline="300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1/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28729E8-C476-4206-A514-0BD08E0E9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42" y="905280"/>
            <a:ext cx="7742298" cy="48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14887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Contribuyentes inscritos en IVA, años 2015 - 2020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Distribuidos por departamento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A14E54F-BB6E-4D75-932C-FCF73A8D7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02" y="1270115"/>
            <a:ext cx="8857936" cy="37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1502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Contribuyentes inscritos en IVA, años 2015 - 2020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Distribuidos por cartera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552D45-DDD5-45CE-8947-B2ECB9CBE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35" y="1243282"/>
            <a:ext cx="8933438" cy="379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88885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Recepción de declaraciones de IVA, años 2015 - 2020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SV" altLang="es-SV" sz="1400" baseline="30000" dirty="0">
              <a:solidFill>
                <a:srgbClr val="313945"/>
              </a:solidFill>
              <a:latin typeface="Museo Sans 900"/>
              <a:cs typeface="Arial" panose="020B0604020202020204" pitchFamily="34" charset="0"/>
            </a:endParaRP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798EAC6-1883-42DD-A79B-EBF0957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61" y="915928"/>
            <a:ext cx="7388562" cy="479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5564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>
              <a:solidFill>
                <a:prstClr val="white"/>
              </a:solidFill>
            </a:endParaRPr>
          </a:p>
        </p:txBody>
      </p:sp>
      <p:pic>
        <p:nvPicPr>
          <p:cNvPr id="30723" name="Gráfic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609850"/>
            <a:ext cx="34099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ángulo 7"/>
          <p:cNvSpPr>
            <a:spLocks noChangeArrowheads="1"/>
          </p:cNvSpPr>
          <p:nvPr/>
        </p:nvSpPr>
        <p:spPr bwMode="auto">
          <a:xfrm>
            <a:off x="0" y="355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Índice</a:t>
            </a:r>
            <a:endParaRPr lang="es-SV" altLang="es-SV" sz="2000">
              <a:solidFill>
                <a:srgbClr val="313945"/>
              </a:solidFill>
              <a:latin typeface="Museo Sans 900"/>
              <a:cs typeface="Arial" panose="020B0604020202020204" pitchFamily="34" charset="0"/>
            </a:endParaRP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04038" y="53927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A33CCC-FD5B-4D65-8BBC-993ABA453EF5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4103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8B56493-0D1E-4E64-8229-BB10C7CBD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50" y="943780"/>
            <a:ext cx="8313490" cy="45869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años 2015 – 2020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83B801-E7C7-43BA-A2CC-928ABE3AA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971" y="931178"/>
            <a:ext cx="6083101" cy="556609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años 2015 – 2020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porcentajes de participación)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A918A2-9966-444E-975A-14250C1DF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740" y="918871"/>
            <a:ext cx="6031685" cy="54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146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años 2015 – 2020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porcentajes del PIB)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7BD815-EEA5-4FFD-A365-0D0CAD104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18" y="933518"/>
            <a:ext cx="5872295" cy="57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338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 2015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4" y="938161"/>
            <a:ext cx="8582262" cy="574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22338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0" y="950037"/>
            <a:ext cx="8427044" cy="579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083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1349</TotalTime>
  <Words>569</Words>
  <Application>Microsoft Office PowerPoint</Application>
  <PresentationFormat>On-screen Show (4:3)</PresentationFormat>
  <Paragraphs>112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Bembo Std</vt:lpstr>
      <vt:lpstr>Calibri</vt:lpstr>
      <vt:lpstr>Calibri Light</vt:lpstr>
      <vt:lpstr>Museo Sans 500</vt:lpstr>
      <vt:lpstr>Museo Sans 900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Bernardo Melendez</dc:creator>
  <cp:lastModifiedBy>Gerber Augusto Ardon Lemus</cp:lastModifiedBy>
  <cp:revision>134</cp:revision>
  <dcterms:created xsi:type="dcterms:W3CDTF">2020-03-17T17:16:29Z</dcterms:created>
  <dcterms:modified xsi:type="dcterms:W3CDTF">2021-06-28T20:22:42Z</dcterms:modified>
</cp:coreProperties>
</file>