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1"/>
  </p:handoutMasterIdLst>
  <p:sldIdLst>
    <p:sldId id="258" r:id="rId2"/>
    <p:sldId id="259" r:id="rId3"/>
    <p:sldId id="284" r:id="rId4"/>
    <p:sldId id="260" r:id="rId5"/>
    <p:sldId id="285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5" r:id="rId37"/>
    <p:sldId id="346" r:id="rId38"/>
    <p:sldId id="347" r:id="rId39"/>
    <p:sldId id="281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9"/>
    <a:srgbClr val="F7A823"/>
    <a:srgbClr val="EA4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0D223-CF1D-43C7-9A8B-BCC5C6496F91}" type="datetimeFigureOut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4" name="Marcador de pie de página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21B757F-FEE2-49A5-B11B-7F7F51BDE90B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8598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09FA-FBF4-466E-A561-57C0F9AE0C42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CAA0-8CF8-425F-BF4D-3959088CB220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5294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F834-7770-4C3E-953B-6443F4C2F5F4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A004-EB77-4886-834A-EAA185826A07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0776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3985-66DA-40C8-9C08-289F8BC03379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9CA6-C70B-4B8E-A28D-D04B2434D4CE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872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DCDD-4585-40B5-BB37-D2DD189626CA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878BE-FF25-48A7-8F75-23485790AE80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83246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18A4-C9DB-4893-A810-DD0F193564EE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9AE7-5CE5-417A-8AF0-89A4D8B7926C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4253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535A-B045-490B-B084-C51F0B032F3A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15BB-36AC-4C39-BDDD-A5E2314F7E1C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7385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7BE-6A00-4D61-A776-7AD59C04CFB1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204CD-51D4-49AF-B97B-DB4439628AD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69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F08D-BBD5-49E9-BDAC-50C119E84F21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AB930-2BDC-45F3-91B0-2241F6B9D352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9984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737D-B11D-4EE7-870D-D7B763BD64A0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9A62-C47C-484A-B8E9-3302DE8047C9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1687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2DA6-6745-474D-8C63-B3F15A8E4D3F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EE5F6-03E7-45D8-8F6F-A59C84BE052C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3406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FDC8-6174-4FC7-9A76-10EEC669363B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E7267-76A3-43B0-8CB5-76A497C6D997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9575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n-US" altLang="es-SV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DE44EB-349A-47D2-B8BB-D4A14A6369C5}" type="datetime1">
              <a:rPr lang="es-SV"/>
              <a:pPr>
                <a:defRPr/>
              </a:pPr>
              <a:t>20/7/2020</a:t>
            </a:fld>
            <a:endParaRPr lang="es-SV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E030AB-43A1-427D-BF38-02A87A7E98BA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2051" name="Gráfico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609850"/>
            <a:ext cx="3409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0" y="950037"/>
            <a:ext cx="8427044" cy="579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83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2" y="950036"/>
            <a:ext cx="8530660" cy="586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195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938161"/>
            <a:ext cx="8530661" cy="586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002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7" y="926455"/>
            <a:ext cx="8668565" cy="596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914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recaudados versus Presupuestados, 2014 - 2016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6" y="961921"/>
            <a:ext cx="7522434" cy="576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1246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recaudados versus Presupuestados, 2017 - 2019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9" y="938178"/>
            <a:ext cx="7483264" cy="546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71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92162" y="535577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" y="1258784"/>
            <a:ext cx="9036548" cy="40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375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27571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258817"/>
            <a:ext cx="8718717" cy="40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006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1259359"/>
            <a:ext cx="8694449" cy="39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425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92162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" y="1257481"/>
            <a:ext cx="8894617" cy="39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612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95400"/>
            <a:ext cx="419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ángulo 3"/>
          <p:cNvSpPr>
            <a:spLocks noChangeArrowheads="1"/>
          </p:cNvSpPr>
          <p:nvPr/>
        </p:nvSpPr>
        <p:spPr bwMode="auto">
          <a:xfrm>
            <a:off x="0" y="273685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ESTADISTICAS TRIBUTARIA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BASICAS AL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800" b="1" dirty="0">
              <a:solidFill>
                <a:srgbClr val="313945"/>
              </a:solidFill>
              <a:latin typeface="Bembo Std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800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DIRECCION DE POLITICA ECONOMICA Y FISCAL</a:t>
            </a:r>
          </a:p>
        </p:txBody>
      </p:sp>
      <p:sp>
        <p:nvSpPr>
          <p:cNvPr id="3076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ACF8E0-412F-4B7A-86AF-358C9222AD90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sp>
        <p:nvSpPr>
          <p:cNvPr id="3077" name="Rectángulo 4"/>
          <p:cNvSpPr>
            <a:spLocks noChangeArrowheads="1"/>
          </p:cNvSpPr>
          <p:nvPr/>
        </p:nvSpPr>
        <p:spPr bwMode="auto">
          <a:xfrm>
            <a:off x="-9525" y="5794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800" b="1" dirty="0">
              <a:solidFill>
                <a:srgbClr val="313945"/>
              </a:solidFill>
              <a:latin typeface="Bembo Std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800" dirty="0">
                <a:solidFill>
                  <a:srgbClr val="313945"/>
                </a:solidFill>
                <a:latin typeface="Bembo Std"/>
                <a:cs typeface="Arial" panose="020B0604020202020204" pitchFamily="34" charset="0"/>
              </a:rPr>
              <a:t>San Salvador, 17 de julio de 2020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15913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1" y="1235037"/>
            <a:ext cx="8947302" cy="39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4670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sector económico,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92162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" y="1235074"/>
            <a:ext cx="8989614" cy="39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15307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67847" y="551792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" y="1258814"/>
            <a:ext cx="8882742" cy="42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056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20910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6" y="1258807"/>
            <a:ext cx="8921852" cy="44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7866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6537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3" y="1252641"/>
            <a:ext cx="8894618" cy="42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725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9721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57173"/>
            <a:ext cx="8906492" cy="42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81889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92162" y="552644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6" y="1263412"/>
            <a:ext cx="8942118" cy="426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425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zona geográfica,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90815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53566"/>
            <a:ext cx="8917586" cy="425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2255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" y="1261602"/>
            <a:ext cx="8858992" cy="262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4078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" y="1266097"/>
            <a:ext cx="8930235" cy="26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37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ángulo 7"/>
          <p:cNvSpPr>
            <a:spLocks noChangeArrowheads="1"/>
          </p:cNvSpPr>
          <p:nvPr/>
        </p:nvSpPr>
        <p:spPr bwMode="auto">
          <a:xfrm>
            <a:off x="0" y="355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Índice</a:t>
            </a:r>
            <a:endParaRPr lang="es-SV" altLang="es-SV" sz="2000">
              <a:solidFill>
                <a:srgbClr val="313945"/>
              </a:solidFill>
              <a:latin typeface="Museo Sans 90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04038" y="53927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6B0822-53A6-49E7-8FA1-4CC6388E2C42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512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97806"/>
            <a:ext cx="7734300" cy="40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7" y="1265344"/>
            <a:ext cx="8942118" cy="237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199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5" y="1252923"/>
            <a:ext cx="8953995" cy="23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8262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4" y="1262927"/>
            <a:ext cx="8906495" cy="236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5068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recaudados por cartera de contribuyentes, año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267215"/>
            <a:ext cx="8906494" cy="236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9173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Contribuyentes activos del Impuesto sobre la Renta, años 2014 - 2019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4" y="990049"/>
            <a:ext cx="8548682" cy="4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4240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Recepción de declaraciones de Impuesto sobre la Renta, años 2014 - 2019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Al 30 de abril de cada año </a:t>
            </a:r>
            <a:r>
              <a:rPr lang="es-SV" altLang="es-SV" sz="1400" baseline="300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1/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1" y="1121282"/>
            <a:ext cx="7968343" cy="459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1488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Contribuyentes inscritos en IVA, años 2014 - 2019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9" y="1250420"/>
            <a:ext cx="8538357" cy="36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1502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Contribuyentes inscritos en IVA, años 2014 - 2019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Distribuidos por cartera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36475"/>
            <a:ext cx="8923337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28888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Recepción de declaraciones de IVA, años 2014 - 2019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400" baseline="30000" dirty="0">
              <a:solidFill>
                <a:srgbClr val="313945"/>
              </a:solidFill>
              <a:latin typeface="Museo Sans 90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538" y="55149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s-SV" altLang="es-SV" sz="1200" dirty="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128155"/>
            <a:ext cx="7495595" cy="466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5564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30723" name="Gráfic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609850"/>
            <a:ext cx="3409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ángulo 7"/>
          <p:cNvSpPr>
            <a:spLocks noChangeArrowheads="1"/>
          </p:cNvSpPr>
          <p:nvPr/>
        </p:nvSpPr>
        <p:spPr bwMode="auto">
          <a:xfrm>
            <a:off x="0" y="355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Índice</a:t>
            </a:r>
            <a:endParaRPr lang="es-SV" altLang="es-SV" sz="2000">
              <a:solidFill>
                <a:srgbClr val="313945"/>
              </a:solidFill>
              <a:latin typeface="Museo Sans 90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04038" y="53927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A33CCC-FD5B-4D65-8BBC-993ABA453EF5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4103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4" y="1258793"/>
            <a:ext cx="7989094" cy="416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años 2014 –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23" y="938159"/>
            <a:ext cx="6077842" cy="586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años 2014 –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porcentajes de participación)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97" y="950043"/>
            <a:ext cx="6005771" cy="57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146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años 2014 –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porcentajes del PIB)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6" y="938165"/>
            <a:ext cx="5702871" cy="58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6338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938162"/>
            <a:ext cx="8599181" cy="57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582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8876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ángulo 7"/>
          <p:cNvSpPr>
            <a:spLocks noChangeArrowheads="1"/>
          </p:cNvSpPr>
          <p:nvPr/>
        </p:nvSpPr>
        <p:spPr bwMode="auto">
          <a:xfrm>
            <a:off x="0" y="18415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b="1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Ingresos tributarios brutos del Gobierno Central, año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313945"/>
                </a:solidFill>
                <a:latin typeface="Museo Sans 900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27" name="Conector recto 26">
            <a:extLst/>
          </p:cNvPr>
          <p:cNvCxnSpPr>
            <a:cxnSpLocks/>
          </p:cNvCxnSpPr>
          <p:nvPr/>
        </p:nvCxnSpPr>
        <p:spPr>
          <a:xfrm>
            <a:off x="1766888" y="885825"/>
            <a:ext cx="5610225" cy="0"/>
          </a:xfrm>
          <a:prstGeom prst="line">
            <a:avLst/>
          </a:prstGeom>
          <a:ln>
            <a:solidFill>
              <a:srgbClr val="313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Marcador de número de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27788" y="62833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08015-144F-4BC9-9694-D51B8038C939}" type="slidenum">
              <a:rPr lang="es-SV" altLang="es-SV" sz="1200">
                <a:solidFill>
                  <a:srgbClr val="898989"/>
                </a:solidFill>
                <a:latin typeface="Museo Sans 50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s-SV" altLang="es-SV" sz="1200">
              <a:solidFill>
                <a:srgbClr val="898989"/>
              </a:solidFill>
              <a:latin typeface="Museo Sans 50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4" y="938161"/>
            <a:ext cx="8582262" cy="574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233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569</Words>
  <Application>Microsoft Office PowerPoint</Application>
  <PresentationFormat>Presentación en pantalla (4:3)</PresentationFormat>
  <Paragraphs>112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Bembo Std</vt:lpstr>
      <vt:lpstr>Calibri</vt:lpstr>
      <vt:lpstr>Calibri Light</vt:lpstr>
      <vt:lpstr>Museo Sans 500</vt:lpstr>
      <vt:lpstr>Museo Sans 900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Bernardo Melendez</dc:creator>
  <cp:lastModifiedBy>Eduarda Coralia  Jovel Ponce</cp:lastModifiedBy>
  <cp:revision>128</cp:revision>
  <dcterms:created xsi:type="dcterms:W3CDTF">2020-03-17T17:16:29Z</dcterms:created>
  <dcterms:modified xsi:type="dcterms:W3CDTF">2020-07-20T22:13:35Z</dcterms:modified>
</cp:coreProperties>
</file>