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64"/>
  </p:notesMasterIdLst>
  <p:sldIdLst>
    <p:sldId id="258" r:id="rId4"/>
    <p:sldId id="257" r:id="rId5"/>
    <p:sldId id="259" r:id="rId6"/>
    <p:sldId id="261" r:id="rId7"/>
    <p:sldId id="262" r:id="rId8"/>
    <p:sldId id="263" r:id="rId9"/>
    <p:sldId id="318" r:id="rId10"/>
    <p:sldId id="319" r:id="rId11"/>
    <p:sldId id="320" r:id="rId12"/>
    <p:sldId id="321" r:id="rId13"/>
    <p:sldId id="338" r:id="rId14"/>
    <p:sldId id="339" r:id="rId15"/>
    <p:sldId id="325" r:id="rId16"/>
    <p:sldId id="326" r:id="rId17"/>
    <p:sldId id="327" r:id="rId18"/>
    <p:sldId id="328" r:id="rId19"/>
    <p:sldId id="329" r:id="rId20"/>
    <p:sldId id="337" r:id="rId21"/>
    <p:sldId id="331" r:id="rId22"/>
    <p:sldId id="332" r:id="rId23"/>
    <p:sldId id="333" r:id="rId24"/>
    <p:sldId id="334" r:id="rId25"/>
    <p:sldId id="335" r:id="rId26"/>
    <p:sldId id="336" r:id="rId27"/>
    <p:sldId id="264" r:id="rId28"/>
    <p:sldId id="285" r:id="rId29"/>
    <p:sldId id="286" r:id="rId30"/>
    <p:sldId id="287" r:id="rId31"/>
    <p:sldId id="288" r:id="rId32"/>
    <p:sldId id="289" r:id="rId33"/>
    <p:sldId id="290" r:id="rId34"/>
    <p:sldId id="340" r:id="rId35"/>
    <p:sldId id="293" r:id="rId36"/>
    <p:sldId id="294" r:id="rId37"/>
    <p:sldId id="295" r:id="rId38"/>
    <p:sldId id="296" r:id="rId39"/>
    <p:sldId id="300" r:id="rId40"/>
    <p:sldId id="341" r:id="rId41"/>
    <p:sldId id="298" r:id="rId42"/>
    <p:sldId id="299" r:id="rId43"/>
    <p:sldId id="265" r:id="rId44"/>
    <p:sldId id="277" r:id="rId45"/>
    <p:sldId id="278" r:id="rId46"/>
    <p:sldId id="279" r:id="rId47"/>
    <p:sldId id="280" r:id="rId48"/>
    <p:sldId id="281" r:id="rId49"/>
    <p:sldId id="282" r:id="rId50"/>
    <p:sldId id="283" r:id="rId51"/>
    <p:sldId id="284" r:id="rId52"/>
    <p:sldId id="266" r:id="rId53"/>
    <p:sldId id="274" r:id="rId54"/>
    <p:sldId id="275" r:id="rId55"/>
    <p:sldId id="276" r:id="rId56"/>
    <p:sldId id="267" r:id="rId57"/>
    <p:sldId id="268" r:id="rId58"/>
    <p:sldId id="269" r:id="rId59"/>
    <p:sldId id="270" r:id="rId60"/>
    <p:sldId id="271" r:id="rId61"/>
    <p:sldId id="272" r:id="rId62"/>
    <p:sldId id="273" r:id="rId63"/>
  </p:sldIdLst>
  <p:sldSz cx="9144000" cy="6858000" type="screen4x3"/>
  <p:notesSz cx="7010400" cy="92964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93333" autoAdjust="0"/>
  </p:normalViewPr>
  <p:slideViewPr>
    <p:cSldViewPr snapToGrid="0">
      <p:cViewPr varScale="1">
        <p:scale>
          <a:sx n="92" d="100"/>
          <a:sy n="92" d="100"/>
        </p:scale>
        <p:origin x="14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c/pensiones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Hoja1!$A$2:$A$30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Hoja1!$B$2:$B$30</c:f>
              <c:numCache>
                <c:formatCode>#,##0.0</c:formatCode>
                <c:ptCount val="6"/>
                <c:pt idx="0">
                  <c:v>-979.39974111319884</c:v>
                </c:pt>
                <c:pt idx="1">
                  <c:v>-906.97233438700073</c:v>
                </c:pt>
                <c:pt idx="2">
                  <c:v>-851.24991064118126</c:v>
                </c:pt>
                <c:pt idx="3">
                  <c:v>-750.30037916013407</c:v>
                </c:pt>
                <c:pt idx="4">
                  <c:v>-632.24783263600011</c:v>
                </c:pt>
                <c:pt idx="5">
                  <c:v>-694.44456676717004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s/pensiones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Hoja1!$A$2:$A$30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Hoja1!$C$2:$C$30</c:f>
              <c:numCache>
                <c:formatCode>#,##0.0</c:formatCode>
                <c:ptCount val="6"/>
                <c:pt idx="0">
                  <c:v>-537.12950214319881</c:v>
                </c:pt>
                <c:pt idx="1">
                  <c:v>-439.98635747500066</c:v>
                </c:pt>
                <c:pt idx="2">
                  <c:v>-366.0396830111813</c:v>
                </c:pt>
                <c:pt idx="3">
                  <c:v>-230.41603413013399</c:v>
                </c:pt>
                <c:pt idx="4">
                  <c:v>-71.860890326000117</c:v>
                </c:pt>
                <c:pt idx="5">
                  <c:v>-328.44706889717003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10"/>
        <c:axId val="450183048"/>
        <c:axId val="450175992"/>
      </c:barChart>
      <c:lineChart>
        <c:grouping val="standard"/>
        <c:varyColors val="0"/>
        <c:ser>
          <c:idx val="2"/>
          <c:order val="2"/>
          <c:tx>
            <c:strRef>
              <c:f>Hoja1!$D$1</c:f>
              <c:strCache>
                <c:ptCount val="1"/>
                <c:pt idx="0">
                  <c:v>% del PIB c/pensiones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x"/>
            <c:size val="8"/>
            <c:spPr>
              <a:noFill/>
              <a:ln w="9525">
                <a:solidFill>
                  <a:srgbClr val="7030A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Hoja1!$A$2:$A$30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Hoja1!$D$2:$D$30</c:f>
              <c:numCache>
                <c:formatCode>0.0%</c:formatCode>
                <c:ptCount val="6"/>
                <c:pt idx="0">
                  <c:v>-4.4536470491201789E-2</c:v>
                </c:pt>
                <c:pt idx="1">
                  <c:v>-4.0143118095051389E-2</c:v>
                </c:pt>
                <c:pt idx="2">
                  <c:v>-3.6318849480216145E-2</c:v>
                </c:pt>
                <c:pt idx="3">
                  <c:v>-3.1063052174563007E-2</c:v>
                </c:pt>
                <c:pt idx="4">
                  <c:v>-2.5362989149778345E-2</c:v>
                </c:pt>
                <c:pt idx="5">
                  <c:v>-2.665104063513099E-2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% del PIB s/pensiones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chemeClr val="accent4"/>
              </a:solidFill>
              <a:ln w="9525">
                <a:solidFill>
                  <a:srgbClr val="C00000"/>
                </a:solidFill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5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Hoja1!$A$2:$A$30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Hoja1!$E$2:$E$30</c:f>
              <c:numCache>
                <c:formatCode>0.0%</c:formatCode>
                <c:ptCount val="6"/>
                <c:pt idx="0">
                  <c:v>-2.4425013830373883E-2</c:v>
                </c:pt>
                <c:pt idx="1">
                  <c:v>-1.9474049691127596E-2</c:v>
                </c:pt>
                <c:pt idx="2">
                  <c:v>-1.561720005474734E-2</c:v>
                </c:pt>
                <c:pt idx="3">
                  <c:v>-9.5394131321805686E-3</c:v>
                </c:pt>
                <c:pt idx="4">
                  <c:v>-2.8827413674679531E-3</c:v>
                </c:pt>
                <c:pt idx="5">
                  <c:v>-1.2604974678422334E-2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0178736"/>
        <c:axId val="450170896"/>
      </c:lineChart>
      <c:catAx>
        <c:axId val="45018304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high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450175992"/>
        <c:crosses val="autoZero"/>
        <c:auto val="1"/>
        <c:lblAlgn val="ctr"/>
        <c:lblOffset val="100"/>
        <c:noMultiLvlLbl val="0"/>
      </c:catAx>
      <c:valAx>
        <c:axId val="450175992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450183048"/>
        <c:crosses val="autoZero"/>
        <c:crossBetween val="between"/>
      </c:valAx>
      <c:valAx>
        <c:axId val="450170896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450178736"/>
        <c:crosses val="max"/>
        <c:crossBetween val="between"/>
      </c:valAx>
      <c:catAx>
        <c:axId val="450178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501708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a)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Tipo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Acreedor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a) Tipo de Acreedor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Inversionistas 1/</c:v>
                </c:pt>
                <c:pt idx="1">
                  <c:v>Multilateral</c:v>
                </c:pt>
                <c:pt idx="2">
                  <c:v>Bilateral</c:v>
                </c:pt>
                <c:pt idx="3">
                  <c:v>BCR</c:v>
                </c:pt>
                <c:pt idx="4">
                  <c:v>Otros</c:v>
                </c:pt>
              </c:strCache>
            </c:strRef>
          </c:cat>
          <c:val>
            <c:numRef>
              <c:f>Hoja1!$B$2:$B$6</c:f>
              <c:numCache>
                <c:formatCode>#,##0.0</c:formatCode>
                <c:ptCount val="5"/>
                <c:pt idx="0">
                  <c:v>7491.6</c:v>
                </c:pt>
                <c:pt idx="1">
                  <c:v>3809.1</c:v>
                </c:pt>
                <c:pt idx="2">
                  <c:v>356.4</c:v>
                </c:pt>
                <c:pt idx="3">
                  <c:v>704.3</c:v>
                </c:pt>
                <c:pt idx="4">
                  <c:v>30.6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b)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Tasas</a:t>
            </a:r>
            <a:r>
              <a:rPr lang="en-US" dirty="0" smtClean="0"/>
              <a:t> </a:t>
            </a:r>
            <a:r>
              <a:rPr lang="en-US" dirty="0" err="1" smtClean="0"/>
              <a:t>Vigentes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b) Tasas vigentes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22027279210238712"/>
                  <c:y val="6.241430319590717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3981332760054319"/>
                      <c:h val="0.19019577525860729"/>
                    </c:manualLayout>
                  </c15:layout>
                </c:ext>
              </c:extLst>
            </c:dLbl>
            <c:dLbl>
              <c:idx val="1"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Menores de 3%</c:v>
                </c:pt>
                <c:pt idx="1">
                  <c:v>Entre 3% y 6%</c:v>
                </c:pt>
                <c:pt idx="2">
                  <c:v>Entre 6% y 8%</c:v>
                </c:pt>
                <c:pt idx="3">
                  <c:v>Entre 8% y 9%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442.6</c:v>
                </c:pt>
                <c:pt idx="1">
                  <c:v>5325.7</c:v>
                </c:pt>
                <c:pt idx="2">
                  <c:v>5339.7</c:v>
                </c:pt>
                <c:pt idx="3">
                  <c:v>1284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SV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18292304108099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c) Por Vencimientos, según Plazos Efectivos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7562690197055541E-17"/>
                  <c:y val="2.400550122919507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Entre 1-5 años</c:v>
                </c:pt>
                <c:pt idx="1">
                  <c:v>Entre 6-10 años</c:v>
                </c:pt>
                <c:pt idx="2">
                  <c:v>Entre 11-20 años</c:v>
                </c:pt>
                <c:pt idx="3">
                  <c:v>Mayores de 20 años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2329.6999999999998</c:v>
                </c:pt>
                <c:pt idx="1">
                  <c:v>3107.1</c:v>
                </c:pt>
                <c:pt idx="2">
                  <c:v>5636.8</c:v>
                </c:pt>
                <c:pt idx="3">
                  <c:v>1318.4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SV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d)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Monedas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d) Por Monedas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3213083641281391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32774922957740865"/>
                  <c:y val="9.602200491678029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Dólares</c:v>
                </c:pt>
                <c:pt idx="1">
                  <c:v>EUROS</c:v>
                </c:pt>
                <c:pt idx="2">
                  <c:v>Yenes</c:v>
                </c:pt>
                <c:pt idx="3">
                  <c:v>DEGS</c:v>
                </c:pt>
              </c:strCache>
            </c:strRef>
          </c:cat>
          <c:val>
            <c:numRef>
              <c:f>Hoja1!$B$2:$B$5</c:f>
              <c:numCache>
                <c:formatCode>#,##0.0</c:formatCode>
                <c:ptCount val="4"/>
                <c:pt idx="0">
                  <c:v>12085.3</c:v>
                </c:pt>
                <c:pt idx="1">
                  <c:v>146.9</c:v>
                </c:pt>
                <c:pt idx="2">
                  <c:v>113.7</c:v>
                </c:pt>
                <c:pt idx="3">
                  <c:v>46.1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c/pensiones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Hoja1!$A$2:$A$30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Hoja1!$B$2:$B$30</c:f>
              <c:numCache>
                <c:formatCode>#,##0.0</c:formatCode>
                <c:ptCount val="6"/>
                <c:pt idx="0">
                  <c:v>-385.6228478631989</c:v>
                </c:pt>
                <c:pt idx="1">
                  <c:v>-296.59663588700153</c:v>
                </c:pt>
                <c:pt idx="2">
                  <c:v>-211.46012970218123</c:v>
                </c:pt>
                <c:pt idx="3">
                  <c:v>-45.027127454319157</c:v>
                </c:pt>
                <c:pt idx="4">
                  <c:v>167.57031401399991</c:v>
                </c:pt>
                <c:pt idx="5">
                  <c:v>229.63279971127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s/pensiones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Hoja1!$A$2:$A$30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Hoja1!$C$2:$C$30</c:f>
              <c:numCache>
                <c:formatCode>#,##0.0</c:formatCode>
                <c:ptCount val="6"/>
                <c:pt idx="0">
                  <c:v>56.647391106801081</c:v>
                </c:pt>
                <c:pt idx="1">
                  <c:v>170.38934102499854</c:v>
                </c:pt>
                <c:pt idx="2">
                  <c:v>273.75009792781873</c:v>
                </c:pt>
                <c:pt idx="3">
                  <c:v>474.85721757568092</c:v>
                </c:pt>
                <c:pt idx="4">
                  <c:v>727.9572563239999</c:v>
                </c:pt>
                <c:pt idx="5">
                  <c:v>595.63029758127004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10"/>
        <c:axId val="450174816"/>
        <c:axId val="450173248"/>
      </c:barChart>
      <c:lineChart>
        <c:grouping val="standard"/>
        <c:varyColors val="0"/>
        <c:ser>
          <c:idx val="2"/>
          <c:order val="2"/>
          <c:tx>
            <c:strRef>
              <c:f>Hoja1!$D$1</c:f>
              <c:strCache>
                <c:ptCount val="1"/>
                <c:pt idx="0">
                  <c:v>% del PIB c/pensiones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x"/>
            <c:size val="8"/>
            <c:spPr>
              <a:noFill/>
              <a:ln w="9525">
                <a:solidFill>
                  <a:srgbClr val="7030A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Hoja1!$A$2:$A$30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Hoja1!$D$2:$D$30</c:f>
              <c:numCache>
                <c:formatCode>0.0%</c:formatCode>
                <c:ptCount val="6"/>
                <c:pt idx="0">
                  <c:v>-1.7535516769763525E-2</c:v>
                </c:pt>
                <c:pt idx="1">
                  <c:v>-1.3127537996022811E-2</c:v>
                </c:pt>
                <c:pt idx="2">
                  <c:v>-9.0220140122373189E-3</c:v>
                </c:pt>
                <c:pt idx="3">
                  <c:v>-1.8641600727296165E-3</c:v>
                </c:pt>
                <c:pt idx="4">
                  <c:v>6.7221805070368703E-3</c:v>
                </c:pt>
                <c:pt idx="5">
                  <c:v>8.812730877504036E-3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% del PIB s/pensiones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chemeClr val="accent4"/>
              </a:solidFill>
              <a:ln w="9525">
                <a:solidFill>
                  <a:srgbClr val="C00000"/>
                </a:solidFill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Hoja1!$A$2:$A$30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Hoja1!$E$2:$E$30</c:f>
              <c:numCache>
                <c:formatCode>0.0%</c:formatCode>
                <c:ptCount val="6"/>
                <c:pt idx="0">
                  <c:v>2.5759398910643774E-3</c:v>
                </c:pt>
                <c:pt idx="1">
                  <c:v>7.5415304079009789E-3</c:v>
                </c:pt>
                <c:pt idx="2">
                  <c:v>1.1679635413231484E-2</c:v>
                </c:pt>
                <c:pt idx="3">
                  <c:v>1.9659478969652821E-2</c:v>
                </c:pt>
                <c:pt idx="4">
                  <c:v>2.920242828934726E-2</c:v>
                </c:pt>
                <c:pt idx="5">
                  <c:v>2.2858796834212693E-2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0176776"/>
        <c:axId val="450174424"/>
      </c:lineChart>
      <c:catAx>
        <c:axId val="45017481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high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450173248"/>
        <c:crosses val="autoZero"/>
        <c:auto val="1"/>
        <c:lblAlgn val="ctr"/>
        <c:lblOffset val="100"/>
        <c:noMultiLvlLbl val="0"/>
      </c:catAx>
      <c:valAx>
        <c:axId val="450173248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450174816"/>
        <c:crosses val="autoZero"/>
        <c:crossBetween val="between"/>
      </c:valAx>
      <c:valAx>
        <c:axId val="450174424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450176776"/>
        <c:crosses val="max"/>
        <c:crossBetween val="between"/>
      </c:valAx>
      <c:catAx>
        <c:axId val="4501767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501744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Millones US$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Hoja1!$A$2:$A$30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Hoja1!$B$2:$B$30</c:f>
              <c:numCache>
                <c:formatCode>#,##0.0</c:formatCode>
                <c:ptCount val="6"/>
                <c:pt idx="0">
                  <c:v>3944.1</c:v>
                </c:pt>
                <c:pt idx="1">
                  <c:v>3989</c:v>
                </c:pt>
                <c:pt idx="2">
                  <c:v>4118.05348099</c:v>
                </c:pt>
                <c:pt idx="3">
                  <c:v>4237.99358295</c:v>
                </c:pt>
                <c:pt idx="4">
                  <c:v>4488.1793214429999</c:v>
                </c:pt>
                <c:pt idx="5">
                  <c:v>4769.3019497790001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7"/>
        <c:axId val="449239976"/>
        <c:axId val="449240368"/>
      </c:barChart>
      <c:lineChart>
        <c:grouping val="standard"/>
        <c:varyColors val="0"/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Hoja1!$A$2:$A$30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Hoja1!$D$2:$D$30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9239976"/>
        <c:axId val="449240368"/>
      </c:lineChart>
      <c:lineChart>
        <c:grouping val="standard"/>
        <c:varyColors val="0"/>
        <c:ser>
          <c:idx val="1"/>
          <c:order val="1"/>
          <c:tx>
            <c:strRef>
              <c:f>Hoja1!$C$1</c:f>
              <c:strCache>
                <c:ptCount val="1"/>
                <c:pt idx="0">
                  <c:v>% del PIB</c:v>
                </c:pt>
              </c:strCache>
            </c:strRef>
          </c:tx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Hoja1!$A$2:$A$30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Hoja1!$C$2:$C$30</c:f>
              <c:numCache>
                <c:formatCode>0.0%</c:formatCode>
                <c:ptCount val="6"/>
                <c:pt idx="0">
                  <c:v>0.17935096967117398</c:v>
                </c:pt>
                <c:pt idx="1">
                  <c:v>0.17655543836338553</c:v>
                </c:pt>
                <c:pt idx="2">
                  <c:v>0.1756980678152455</c:v>
                </c:pt>
                <c:pt idx="3">
                  <c:v>0.17545641644217072</c:v>
                </c:pt>
                <c:pt idx="4">
                  <c:v>0.18004592116578283</c:v>
                </c:pt>
                <c:pt idx="5">
                  <c:v>0.18303384625282171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9248600"/>
        <c:axId val="449241936"/>
      </c:lineChart>
      <c:catAx>
        <c:axId val="449239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449240368"/>
        <c:crosses val="autoZero"/>
        <c:auto val="1"/>
        <c:lblAlgn val="ctr"/>
        <c:lblOffset val="100"/>
        <c:noMultiLvlLbl val="0"/>
      </c:catAx>
      <c:valAx>
        <c:axId val="449240368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449239976"/>
        <c:crosses val="autoZero"/>
        <c:crossBetween val="between"/>
      </c:valAx>
      <c:valAx>
        <c:axId val="449241936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449248600"/>
        <c:crosses val="max"/>
        <c:crossBetween val="between"/>
      </c:valAx>
      <c:catAx>
        <c:axId val="4492486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492419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Renta</c:v>
                </c:pt>
              </c:strCache>
            </c:strRef>
          </c:tx>
          <c:spPr>
            <a:solidFill>
              <a:srgbClr val="800000">
                <a:alpha val="90000"/>
              </a:srgb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Hoja1!$A$2:$A$20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Hoja1!$B$2:$B$20</c:f>
              <c:numCache>
                <c:formatCode>0.0%</c:formatCode>
                <c:ptCount val="6"/>
                <c:pt idx="0">
                  <c:v>6.8499390307198968E-2</c:v>
                </c:pt>
                <c:pt idx="1">
                  <c:v>6.8575435996772516E-2</c:v>
                </c:pt>
                <c:pt idx="2">
                  <c:v>6.7192195318419801E-2</c:v>
                </c:pt>
                <c:pt idx="3">
                  <c:v>6.9957315080125079E-2</c:v>
                </c:pt>
                <c:pt idx="4">
                  <c:v>7.1131534250883643E-2</c:v>
                </c:pt>
                <c:pt idx="5">
                  <c:v>7.1373663553740391E-2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IVA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Hoja1!$A$2:$A$20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Hoja1!$C$2:$C$20</c:f>
              <c:numCache>
                <c:formatCode>0.0%</c:formatCode>
                <c:ptCount val="6"/>
                <c:pt idx="0">
                  <c:v>8.6474340783667475E-2</c:v>
                </c:pt>
                <c:pt idx="1">
                  <c:v>8.4537181572374664E-2</c:v>
                </c:pt>
                <c:pt idx="2">
                  <c:v>8.2528615629842511E-2</c:v>
                </c:pt>
                <c:pt idx="3">
                  <c:v>7.6752011548759186E-2</c:v>
                </c:pt>
                <c:pt idx="4">
                  <c:v>7.8102652006962467E-2</c:v>
                </c:pt>
                <c:pt idx="5">
                  <c:v>8.0722588083213156E-2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Aranceles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Hoja1!$A$2:$A$20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Hoja1!$D$2:$D$20</c:f>
              <c:numCache>
                <c:formatCode>0.0%</c:formatCode>
                <c:ptCount val="6"/>
                <c:pt idx="0">
                  <c:v>9.0586431524590123E-3</c:v>
                </c:pt>
                <c:pt idx="1">
                  <c:v>8.023671361238445E-3</c:v>
                </c:pt>
                <c:pt idx="2">
                  <c:v>8.2845725617623159E-3</c:v>
                </c:pt>
                <c:pt idx="3">
                  <c:v>8.548248388369515E-3</c:v>
                </c:pt>
                <c:pt idx="4">
                  <c:v>8.4569027806917271E-3</c:v>
                </c:pt>
                <c:pt idx="5">
                  <c:v>8.7278632425756824E-3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Específicos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Hoja1!$A$2:$A$20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Hoja1!$E$2:$E$20</c:f>
              <c:numCache>
                <c:formatCode>0.0%</c:formatCode>
                <c:ptCount val="6"/>
                <c:pt idx="0">
                  <c:v>6.5967958574796185E-3</c:v>
                </c:pt>
                <c:pt idx="1">
                  <c:v>6.6119781273084651E-3</c:v>
                </c:pt>
                <c:pt idx="2">
                  <c:v>6.9258570609397295E-3</c:v>
                </c:pt>
                <c:pt idx="3">
                  <c:v>7.0444263348970427E-3</c:v>
                </c:pt>
                <c:pt idx="4">
                  <c:v>6.9490485363629699E-3</c:v>
                </c:pt>
                <c:pt idx="5">
                  <c:v>6.830146387488324E-3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Contribuciones Especiales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Hoja1!$A$2:$A$20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Hoja1!$F$2:$F$20</c:f>
              <c:numCache>
                <c:formatCode>0.0%</c:formatCode>
                <c:ptCount val="6"/>
                <c:pt idx="0">
                  <c:v>5.7269299780455252E-3</c:v>
                </c:pt>
                <c:pt idx="1">
                  <c:v>5.3316375527973341E-3</c:v>
                </c:pt>
                <c:pt idx="2">
                  <c:v>5.6501802605485735E-3</c:v>
                </c:pt>
                <c:pt idx="3">
                  <c:v>8.0911198305381564E-3</c:v>
                </c:pt>
                <c:pt idx="4">
                  <c:v>1.0478421892757413E-2</c:v>
                </c:pt>
                <c:pt idx="5">
                  <c:v>1.0373921656188334E-2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Hoja1!$A$2:$A$20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Hoja1!$G$2:$G$20</c:f>
              <c:numCache>
                <c:formatCode>0.0%</c:formatCode>
                <c:ptCount val="6"/>
                <c:pt idx="0">
                  <c:v>2.9946737350256651E-3</c:v>
                </c:pt>
                <c:pt idx="1">
                  <c:v>3.4762522246472101E-3</c:v>
                </c:pt>
                <c:pt idx="2">
                  <c:v>5.1166469837325658E-3</c:v>
                </c:pt>
                <c:pt idx="3">
                  <c:v>5.0632952594817197E-3</c:v>
                </c:pt>
                <c:pt idx="4">
                  <c:v>4.927361698124637E-3</c:v>
                </c:pt>
                <c:pt idx="5">
                  <c:v>5.0056633296158334E-3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49242328"/>
        <c:axId val="449242720"/>
      </c:barChart>
      <c:catAx>
        <c:axId val="4492423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449242720"/>
        <c:crosses val="autoZero"/>
        <c:auto val="1"/>
        <c:lblAlgn val="ctr"/>
        <c:lblOffset val="100"/>
        <c:noMultiLvlLbl val="0"/>
      </c:catAx>
      <c:valAx>
        <c:axId val="449242720"/>
        <c:scaling>
          <c:orientation val="minMax"/>
        </c:scaling>
        <c:delete val="0"/>
        <c:axPos val="b"/>
        <c:numFmt formatCode="0.0%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449242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IVA</c:v>
                </c:pt>
              </c:strCache>
            </c:strRef>
          </c:tx>
          <c:spPr>
            <a:solidFill>
              <a:srgbClr val="800000">
                <a:alpha val="90000"/>
              </a:srgb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Hoja1!$A$2:$A$20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Hoja1!$B$2:$B$20</c:f>
              <c:numCache>
                <c:formatCode>0.0%</c:formatCode>
                <c:ptCount val="6"/>
                <c:pt idx="0">
                  <c:v>0.48215203617357916</c:v>
                </c:pt>
                <c:pt idx="1">
                  <c:v>0.47881185843500335</c:v>
                </c:pt>
                <c:pt idx="2">
                  <c:v>0.46971840189287167</c:v>
                </c:pt>
                <c:pt idx="3">
                  <c:v>0.43744203321316638</c:v>
                </c:pt>
                <c:pt idx="4">
                  <c:v>0.43379295404891199</c:v>
                </c:pt>
                <c:pt idx="5">
                  <c:v>0.44102547007460202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Renta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Hoja1!$A$2:$A$20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Hoja1!$C$2:$C$20</c:f>
              <c:numCache>
                <c:formatCode>0.0%</c:formatCode>
                <c:ptCount val="6"/>
                <c:pt idx="0">
                  <c:v>0.38192971711560697</c:v>
                </c:pt>
                <c:pt idx="1">
                  <c:v>0.38840580371720268</c:v>
                </c:pt>
                <c:pt idx="2">
                  <c:v>0.38242990463091175</c:v>
                </c:pt>
                <c:pt idx="3">
                  <c:v>0.39871619686922394</c:v>
                </c:pt>
                <c:pt idx="4">
                  <c:v>0.39507439985484083</c:v>
                </c:pt>
                <c:pt idx="5">
                  <c:v>0.38994789769730936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Aranceles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Hoja1!$A$2:$A$20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Hoja1!$D$2:$D$20</c:f>
              <c:numCache>
                <c:formatCode>0.0%</c:formatCode>
                <c:ptCount val="6"/>
                <c:pt idx="0">
                  <c:v>5.0507968044006014E-2</c:v>
                </c:pt>
                <c:pt idx="1">
                  <c:v>4.5445435067612172E-2</c:v>
                </c:pt>
                <c:pt idx="2">
                  <c:v>4.715232594631559E-2</c:v>
                </c:pt>
                <c:pt idx="3">
                  <c:v>4.8720067135230485E-2</c:v>
                </c:pt>
                <c:pt idx="4">
                  <c:v>4.6970810146289142E-2</c:v>
                </c:pt>
                <c:pt idx="5">
                  <c:v>4.7684422423817853E-2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Específicos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Hoja1!$A$2:$A$20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Hoja1!$E$2:$E$20</c:f>
              <c:numCache>
                <c:formatCode>0.0%</c:formatCode>
                <c:ptCount val="6"/>
                <c:pt idx="0">
                  <c:v>3.6781529943804618E-2</c:v>
                </c:pt>
                <c:pt idx="1">
                  <c:v>3.7449717108888336E-2</c:v>
                </c:pt>
                <c:pt idx="2">
                  <c:v>3.9419084951022809E-2</c:v>
                </c:pt>
                <c:pt idx="3">
                  <c:v>4.0149152010173647E-2</c:v>
                </c:pt>
                <c:pt idx="4">
                  <c:v>3.8595978689039107E-2</c:v>
                </c:pt>
                <c:pt idx="5">
                  <c:v>3.7316302570913312E-2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Contribuciones Especiales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Hoja1!$A$2:$A$20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Hoja1!$F$2:$F$20</c:f>
              <c:numCache>
                <c:formatCode>0.0%</c:formatCode>
                <c:ptCount val="6"/>
                <c:pt idx="0">
                  <c:v>3.1931448391679239E-2</c:v>
                </c:pt>
                <c:pt idx="1">
                  <c:v>3.019797014371927E-2</c:v>
                </c:pt>
                <c:pt idx="2">
                  <c:v>3.2158465547213612E-2</c:v>
                </c:pt>
                <c:pt idx="3">
                  <c:v>4.6114698992526938E-2</c:v>
                </c:pt>
                <c:pt idx="4">
                  <c:v>5.8198607471418813E-2</c:v>
                </c:pt>
                <c:pt idx="5">
                  <c:v>5.6677613832465716E-2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6.0744115413819289E-3"/>
                  <c:y val="-1.4976959657534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5186028853454265E-3"/>
                  <c:y val="-1.4976959657534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4.9923198858449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630220197418263E-2"/>
                  <c:y val="-1.9969279543379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Hoja1!$A$2:$A$20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Hoja1!$G$2:$G$20</c:f>
              <c:numCache>
                <c:formatCode>0.0%</c:formatCode>
                <c:ptCount val="6"/>
                <c:pt idx="0">
                  <c:v>1.6697300331324074E-2</c:v>
                </c:pt>
                <c:pt idx="1">
                  <c:v>1.9689215527574043E-2</c:v>
                </c:pt>
                <c:pt idx="2">
                  <c:v>2.912181703166453E-2</c:v>
                </c:pt>
                <c:pt idx="3">
                  <c:v>2.8857851779678565E-2</c:v>
                </c:pt>
                <c:pt idx="4">
                  <c:v>2.736724978950018E-2</c:v>
                </c:pt>
                <c:pt idx="5">
                  <c:v>2.7348293400891496E-2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49243504"/>
        <c:axId val="449244680"/>
      </c:barChart>
      <c:catAx>
        <c:axId val="449243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449244680"/>
        <c:crosses val="autoZero"/>
        <c:auto val="1"/>
        <c:lblAlgn val="ctr"/>
        <c:lblOffset val="100"/>
        <c:noMultiLvlLbl val="0"/>
      </c:catAx>
      <c:valAx>
        <c:axId val="449244680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449243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IVA</c:v>
                </c:pt>
              </c:strCache>
            </c:strRef>
          </c:tx>
          <c:spPr>
            <a:solidFill>
              <a:srgbClr val="800000">
                <a:alpha val="90000"/>
              </a:srgb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Hoja1!$A$2:$A$20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Hoja1!$B$2:$B$20</c:f>
              <c:numCache>
                <c:formatCode>#,##0.0</c:formatCode>
                <c:ptCount val="6"/>
                <c:pt idx="0">
                  <c:v>1901.6537691999999</c:v>
                </c:pt>
                <c:pt idx="1">
                  <c:v>1909.9882757399998</c:v>
                </c:pt>
                <c:pt idx="2">
                  <c:v>1934.3254194299998</c:v>
                </c:pt>
                <c:pt idx="3">
                  <c:v>1853.8765296699999</c:v>
                </c:pt>
                <c:pt idx="4">
                  <c:v>1946.9405661500002</c:v>
                </c:pt>
                <c:pt idx="5">
                  <c:v>2103.383634329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Renta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Hoja1!$A$2:$A$20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Hoja1!$C$2:$C$20</c:f>
              <c:numCache>
                <c:formatCode>#,##0.0</c:formatCode>
                <c:ptCount val="6"/>
                <c:pt idx="0">
                  <c:v>1506.3673522700001</c:v>
                </c:pt>
                <c:pt idx="1">
                  <c:v>1549.3570559300001</c:v>
                </c:pt>
                <c:pt idx="2">
                  <c:v>1574.8668683199999</c:v>
                </c:pt>
                <c:pt idx="3">
                  <c:v>1689.7566837499999</c:v>
                </c:pt>
                <c:pt idx="4">
                  <c:v>1773.16475186</c:v>
                </c:pt>
                <c:pt idx="5">
                  <c:v>1859.7792688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Aranceles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Hoja1!$A$2:$A$20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Hoja1!$D$2:$D$20</c:f>
              <c:numCache>
                <c:formatCode>#,##0.0</c:formatCode>
                <c:ptCount val="6"/>
                <c:pt idx="0">
                  <c:v>199.20825922000003</c:v>
                </c:pt>
                <c:pt idx="1">
                  <c:v>181.28257818999998</c:v>
                </c:pt>
                <c:pt idx="2">
                  <c:v>194.17582204999999</c:v>
                </c:pt>
                <c:pt idx="3">
                  <c:v>206.47533188</c:v>
                </c:pt>
                <c:pt idx="4">
                  <c:v>210.81341880999997</c:v>
                </c:pt>
                <c:pt idx="5">
                  <c:v>227.42140884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Específicos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Hoja1!$A$2:$A$20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Hoja1!$E$2:$E$20</c:f>
              <c:numCache>
                <c:formatCode>#,##0.0</c:formatCode>
                <c:ptCount val="6"/>
                <c:pt idx="0">
                  <c:v>145.06987382999998</c:v>
                </c:pt>
                <c:pt idx="1">
                  <c:v>149.38752946</c:v>
                </c:pt>
                <c:pt idx="2">
                  <c:v>162.32992146999999</c:v>
                </c:pt>
                <c:pt idx="3">
                  <c:v>170.15184858000001</c:v>
                </c:pt>
                <c:pt idx="4">
                  <c:v>173.22567344300003</c:v>
                </c:pt>
                <c:pt idx="5">
                  <c:v>177.97271461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Contribuciones Especiales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Hoja1!$A$2:$A$20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Hoja1!$F$2:$F$20</c:f>
              <c:numCache>
                <c:formatCode>#,##0.0</c:formatCode>
                <c:ptCount val="6"/>
                <c:pt idx="0">
                  <c:v>125.94068807000002</c:v>
                </c:pt>
                <c:pt idx="1">
                  <c:v>120.4601931</c:v>
                </c:pt>
                <c:pt idx="2">
                  <c:v>119.92514769</c:v>
                </c:pt>
                <c:pt idx="3">
                  <c:v>195.43379841000001</c:v>
                </c:pt>
                <c:pt idx="4">
                  <c:v>261.20578659</c:v>
                </c:pt>
                <c:pt idx="5">
                  <c:v>270.31265416000002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Hoja1!$A$2:$A$20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Hoja1!$G$2:$G$20</c:f>
              <c:numCache>
                <c:formatCode>#,##0.0</c:formatCode>
                <c:ptCount val="6"/>
                <c:pt idx="0">
                  <c:v>65.855750319999999</c:v>
                </c:pt>
                <c:pt idx="1">
                  <c:v>78.540600350000005</c:v>
                </c:pt>
                <c:pt idx="2">
                  <c:v>132.43021030999998</c:v>
                </c:pt>
                <c:pt idx="3">
                  <c:v>122.29939066</c:v>
                </c:pt>
                <c:pt idx="4">
                  <c:v>122.82912459000001</c:v>
                </c:pt>
                <c:pt idx="5">
                  <c:v>130.43226903999999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49254088"/>
        <c:axId val="449252128"/>
      </c:barChart>
      <c:catAx>
        <c:axId val="449254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449252128"/>
        <c:crosses val="autoZero"/>
        <c:auto val="1"/>
        <c:lblAlgn val="ctr"/>
        <c:lblOffset val="100"/>
        <c:noMultiLvlLbl val="0"/>
      </c:catAx>
      <c:valAx>
        <c:axId val="449252128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449254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Desarrollo Social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Hoja1!$A$2:$A$20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Hoja1!$B$2:$B$20</c:f>
              <c:numCache>
                <c:formatCode>#,##0.0</c:formatCode>
                <c:ptCount val="6"/>
                <c:pt idx="0">
                  <c:v>2107.1999999999998</c:v>
                </c:pt>
                <c:pt idx="1">
                  <c:v>2115.5</c:v>
                </c:pt>
                <c:pt idx="2">
                  <c:v>2223.9</c:v>
                </c:pt>
                <c:pt idx="3">
                  <c:v>2212.9</c:v>
                </c:pt>
                <c:pt idx="4">
                  <c:v>2283.6</c:v>
                </c:pt>
                <c:pt idx="5">
                  <c:v>2330.1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Apoyo al Desarrollo Económico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Hoja1!$A$2:$A$20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Hoja1!$C$2:$C$20</c:f>
              <c:numCache>
                <c:formatCode>#,##0.0</c:formatCode>
                <c:ptCount val="6"/>
                <c:pt idx="0">
                  <c:v>516.9</c:v>
                </c:pt>
                <c:pt idx="1">
                  <c:v>445.3</c:v>
                </c:pt>
                <c:pt idx="2">
                  <c:v>433.8</c:v>
                </c:pt>
                <c:pt idx="3">
                  <c:v>397.2</c:v>
                </c:pt>
                <c:pt idx="4">
                  <c:v>535.1</c:v>
                </c:pt>
                <c:pt idx="5">
                  <c:v>478.9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Deuda Pública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Hoja1!$A$2:$A$20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Hoja1!$D$2:$D$20</c:f>
              <c:numCache>
                <c:formatCode>#,##0.0</c:formatCode>
                <c:ptCount val="6"/>
                <c:pt idx="0">
                  <c:v>769.1</c:v>
                </c:pt>
                <c:pt idx="1">
                  <c:v>1953.1</c:v>
                </c:pt>
                <c:pt idx="2">
                  <c:v>793.7</c:v>
                </c:pt>
                <c:pt idx="3">
                  <c:v>889</c:v>
                </c:pt>
                <c:pt idx="4">
                  <c:v>969.5</c:v>
                </c:pt>
                <c:pt idx="5">
                  <c:v>1017.6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Conducción Administrativa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Hoja1!$A$2:$A$20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Hoja1!$E$2:$E$20</c:f>
              <c:numCache>
                <c:formatCode>#,##0.0</c:formatCode>
                <c:ptCount val="6"/>
                <c:pt idx="0">
                  <c:v>506</c:v>
                </c:pt>
                <c:pt idx="1">
                  <c:v>486.8</c:v>
                </c:pt>
                <c:pt idx="2">
                  <c:v>493.8</c:v>
                </c:pt>
                <c:pt idx="3">
                  <c:v>476.4</c:v>
                </c:pt>
                <c:pt idx="4">
                  <c:v>510.4</c:v>
                </c:pt>
                <c:pt idx="5">
                  <c:v>538.4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Admon, Justicia y Seg. Ciudadana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Hoja1!$A$2:$A$20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Hoja1!$F$2:$F$20</c:f>
              <c:numCache>
                <c:formatCode>#,##0.0</c:formatCode>
                <c:ptCount val="6"/>
                <c:pt idx="0">
                  <c:v>679.1</c:v>
                </c:pt>
                <c:pt idx="1">
                  <c:v>683.2</c:v>
                </c:pt>
                <c:pt idx="2">
                  <c:v>792.9</c:v>
                </c:pt>
                <c:pt idx="3">
                  <c:v>796.6</c:v>
                </c:pt>
                <c:pt idx="4">
                  <c:v>844.8</c:v>
                </c:pt>
                <c:pt idx="5">
                  <c:v>831.6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Oblig. Grales. del Estado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Hoja1!$A$2:$A$20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Hoja1!$G$2:$G$20</c:f>
              <c:numCache>
                <c:formatCode>#,##0.0</c:formatCode>
                <c:ptCount val="6"/>
                <c:pt idx="0">
                  <c:v>47.6</c:v>
                </c:pt>
                <c:pt idx="1">
                  <c:v>58</c:v>
                </c:pt>
                <c:pt idx="2">
                  <c:v>37.799999999999997</c:v>
                </c:pt>
                <c:pt idx="3">
                  <c:v>32.799999999999997</c:v>
                </c:pt>
                <c:pt idx="4">
                  <c:v>80</c:v>
                </c:pt>
                <c:pt idx="5">
                  <c:v>88.2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449252520"/>
        <c:axId val="449252912"/>
      </c:barChart>
      <c:catAx>
        <c:axId val="449252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449252912"/>
        <c:crosses val="autoZero"/>
        <c:auto val="1"/>
        <c:lblAlgn val="ctr"/>
        <c:lblOffset val="100"/>
        <c:noMultiLvlLbl val="0"/>
      </c:catAx>
      <c:valAx>
        <c:axId val="449252912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4492525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aseline="0">
          <a:solidFill>
            <a:schemeClr val="tx1"/>
          </a:solidFill>
        </a:defRPr>
      </a:pPr>
      <a:endParaRPr lang="es-SV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Inversión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Hoja1!$A$2:$A$20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Hoja1!$B$2:$B$20</c:f>
              <c:numCache>
                <c:formatCode>#,##0.0</c:formatCode>
                <c:ptCount val="6"/>
                <c:pt idx="0">
                  <c:v>726.49</c:v>
                </c:pt>
                <c:pt idx="1">
                  <c:v>624.6</c:v>
                </c:pt>
                <c:pt idx="2">
                  <c:v>650.75</c:v>
                </c:pt>
                <c:pt idx="3">
                  <c:v>757.73</c:v>
                </c:pt>
                <c:pt idx="4">
                  <c:v>666.44</c:v>
                </c:pt>
                <c:pt idx="5">
                  <c:v>821.07786130739396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385534288"/>
        <c:axId val="385534680"/>
      </c:barChart>
      <c:lineChart>
        <c:grouping val="standard"/>
        <c:varyColors val="0"/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Hoja1!$A$2:$A$20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Hoja1!$D$2:$D$20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5534288"/>
        <c:axId val="385534680"/>
      </c:lineChart>
      <c:lineChart>
        <c:grouping val="standard"/>
        <c:varyColors val="0"/>
        <c:ser>
          <c:idx val="1"/>
          <c:order val="1"/>
          <c:tx>
            <c:strRef>
              <c:f>Hoja1!$C$1</c:f>
              <c:strCache>
                <c:ptCount val="1"/>
                <c:pt idx="0">
                  <c:v>% del PIB</c:v>
                </c:pt>
              </c:strCache>
            </c:strRef>
          </c:tx>
          <c:spPr>
            <a:ln w="38100" cap="rnd">
              <a:solidFill>
                <a:srgbClr val="002060">
                  <a:alpha val="85000"/>
                </a:srgbClr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Hoja1!$A$2:$A$20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Hoja1!$C$2:$C$20</c:f>
              <c:numCache>
                <c:formatCode>0.0%</c:formatCode>
                <c:ptCount val="6"/>
                <c:pt idx="0">
                  <c:v>3.3035847457318829E-2</c:v>
                </c:pt>
                <c:pt idx="1">
                  <c:v>2.7645155879110202E-2</c:v>
                </c:pt>
                <c:pt idx="2">
                  <c:v>2.7764456716886592E-2</c:v>
                </c:pt>
                <c:pt idx="3">
                  <c:v>3.1370644581812372E-2</c:v>
                </c:pt>
                <c:pt idx="4">
                  <c:v>2.673462780964515E-2</c:v>
                </c:pt>
                <c:pt idx="5">
                  <c:v>3.1510908852205748E-2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5535856"/>
        <c:axId val="385540952"/>
      </c:lineChart>
      <c:catAx>
        <c:axId val="385534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385534680"/>
        <c:crosses val="autoZero"/>
        <c:auto val="1"/>
        <c:lblAlgn val="ctr"/>
        <c:lblOffset val="100"/>
        <c:noMultiLvlLbl val="0"/>
      </c:catAx>
      <c:valAx>
        <c:axId val="385534680"/>
        <c:scaling>
          <c:orientation val="minMax"/>
          <c:min val="0"/>
        </c:scaling>
        <c:delete val="0"/>
        <c:axPos val="l"/>
        <c:numFmt formatCode="#,##0.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385534288"/>
        <c:crosses val="autoZero"/>
        <c:crossBetween val="between"/>
      </c:valAx>
      <c:valAx>
        <c:axId val="385540952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385535856"/>
        <c:crosses val="max"/>
        <c:crossBetween val="between"/>
      </c:valAx>
      <c:catAx>
        <c:axId val="3855358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55409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c/pensiones</c:v>
                </c:pt>
              </c:strCache>
            </c:strRef>
          </c:tx>
          <c:spPr>
            <a:solidFill>
              <a:schemeClr val="accent6">
                <a:alpha val="95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Hoja1!$A$2:$A$30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Hoja1!$B$2:$B$30</c:f>
              <c:numCache>
                <c:formatCode>#,##0.0</c:formatCode>
                <c:ptCount val="6"/>
                <c:pt idx="0">
                  <c:v>13767.8</c:v>
                </c:pt>
                <c:pt idx="1">
                  <c:v>14592.6</c:v>
                </c:pt>
                <c:pt idx="2">
                  <c:v>15506.54</c:v>
                </c:pt>
                <c:pt idx="3">
                  <c:v>16322.96</c:v>
                </c:pt>
                <c:pt idx="4">
                  <c:v>17290.78</c:v>
                </c:pt>
                <c:pt idx="5">
                  <c:v>18084.19472856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s/pensiones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Hoja1!$A$2:$A$30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Hoja1!$C$2:$C$30</c:f>
              <c:numCache>
                <c:formatCode>#,##0.0</c:formatCode>
                <c:ptCount val="6"/>
                <c:pt idx="0">
                  <c:v>11159.5</c:v>
                </c:pt>
                <c:pt idx="1">
                  <c:v>11552.6</c:v>
                </c:pt>
                <c:pt idx="2">
                  <c:v>12027.84</c:v>
                </c:pt>
                <c:pt idx="3">
                  <c:v>12307.06</c:v>
                </c:pt>
                <c:pt idx="4">
                  <c:v>12717.179999999998</c:v>
                </c:pt>
                <c:pt idx="5">
                  <c:v>13162.69472856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10"/>
        <c:axId val="385536640"/>
        <c:axId val="385537424"/>
      </c:barChart>
      <c:lineChart>
        <c:grouping val="standard"/>
        <c:varyColors val="0"/>
        <c:ser>
          <c:idx val="2"/>
          <c:order val="2"/>
          <c:tx>
            <c:strRef>
              <c:f>Hoja1!$D$1</c:f>
              <c:strCache>
                <c:ptCount val="1"/>
                <c:pt idx="0">
                  <c:v>% del PIB c/pensiones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chemeClr val="accent3"/>
              </a:solidFill>
              <a:ln w="9525">
                <a:solidFill>
                  <a:srgbClr val="C00000"/>
                </a:solidFill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Hoja1!$A$2:$A$30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Hoja1!$D$2:$D$30</c:f>
              <c:numCache>
                <c:formatCode>#,##0.0</c:formatCode>
                <c:ptCount val="6"/>
                <c:pt idx="0">
                  <c:v>62.606634726269341</c:v>
                </c:pt>
                <c:pt idx="1">
                  <c:v>64.587688389609923</c:v>
                </c:pt>
                <c:pt idx="2">
                  <c:v>66.159148468485682</c:v>
                </c:pt>
                <c:pt idx="3">
                  <c:v>67.578395560838302</c:v>
                </c:pt>
                <c:pt idx="4">
                  <c:v>69.362968585087344</c:v>
                </c:pt>
                <c:pt idx="5">
                  <c:v>69.402603408381808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% del PIB s/pensiones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x"/>
            <c:size val="8"/>
            <c:spPr>
              <a:noFill/>
              <a:ln w="9525">
                <a:solidFill>
                  <a:srgbClr val="7030A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Hoja1!$A$2:$A$30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Hoja1!$E$2:$E$30</c:f>
              <c:numCache>
                <c:formatCode>#,##0.0</c:formatCode>
                <c:ptCount val="6"/>
                <c:pt idx="0">
                  <c:v>50.745851931884744</c:v>
                </c:pt>
                <c:pt idx="1">
                  <c:v>51.132473232310041</c:v>
                </c:pt>
                <c:pt idx="2">
                  <c:v>51.317163746083317</c:v>
                </c:pt>
                <c:pt idx="3">
                  <c:v>50.952239598147067</c:v>
                </c:pt>
                <c:pt idx="4">
                  <c:v>51.01570645343363</c:v>
                </c:pt>
                <c:pt idx="5">
                  <c:v>50.51512084135743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5538600"/>
        <c:axId val="385538208"/>
      </c:lineChart>
      <c:catAx>
        <c:axId val="385536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385537424"/>
        <c:crosses val="autoZero"/>
        <c:auto val="1"/>
        <c:lblAlgn val="ctr"/>
        <c:lblOffset val="100"/>
        <c:noMultiLvlLbl val="0"/>
      </c:catAx>
      <c:valAx>
        <c:axId val="385537424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385536640"/>
        <c:crosses val="autoZero"/>
        <c:crossBetween val="between"/>
      </c:valAx>
      <c:valAx>
        <c:axId val="385538208"/>
        <c:scaling>
          <c:orientation val="minMax"/>
        </c:scaling>
        <c:delete val="0"/>
        <c:axPos val="r"/>
        <c:numFmt formatCode="#,##0.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385538600"/>
        <c:crosses val="max"/>
        <c:crossBetween val="between"/>
      </c:valAx>
      <c:catAx>
        <c:axId val="3855386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55382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7C130D-DCDF-439E-9E85-87A6AA290CF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BD470649-4E6D-407A-A511-5044AE80CFCC}">
      <dgm:prSet phldrT="[Texto]" custT="1"/>
      <dgm:spPr/>
      <dgm:t>
        <a:bodyPr/>
        <a:lstStyle/>
        <a:p>
          <a:r>
            <a:rPr lang="es-SV" sz="1400" b="1" dirty="0" smtClean="0">
              <a:solidFill>
                <a:srgbClr val="002060"/>
              </a:solidFill>
            </a:rPr>
            <a:t>Sector Público No Financiero SPNF</a:t>
          </a:r>
          <a:endParaRPr lang="es-SV" sz="1400" b="1" dirty="0">
            <a:solidFill>
              <a:srgbClr val="002060"/>
            </a:solidFill>
          </a:endParaRPr>
        </a:p>
      </dgm:t>
    </dgm:pt>
    <dgm:pt modelId="{FF2A114E-5199-4EBF-8A64-165964A44D22}" type="parTrans" cxnId="{37F3CD38-5628-4359-B86C-90655C41F4B2}">
      <dgm:prSet/>
      <dgm:spPr/>
      <dgm:t>
        <a:bodyPr/>
        <a:lstStyle/>
        <a:p>
          <a:endParaRPr lang="es-SV"/>
        </a:p>
      </dgm:t>
    </dgm:pt>
    <dgm:pt modelId="{A7AF9A8E-B845-4FA1-BE7B-6BC52F86189D}" type="sibTrans" cxnId="{37F3CD38-5628-4359-B86C-90655C41F4B2}">
      <dgm:prSet/>
      <dgm:spPr/>
      <dgm:t>
        <a:bodyPr/>
        <a:lstStyle/>
        <a:p>
          <a:endParaRPr lang="es-SV"/>
        </a:p>
      </dgm:t>
    </dgm:pt>
    <dgm:pt modelId="{37777435-BCBA-4DCC-9CE2-28D0A7ACD870}">
      <dgm:prSet phldrT="[Texto]" custT="1"/>
      <dgm:spPr/>
      <dgm:t>
        <a:bodyPr/>
        <a:lstStyle/>
        <a:p>
          <a:r>
            <a:rPr lang="es-SV" sz="1400" b="1" dirty="0" smtClean="0">
              <a:solidFill>
                <a:srgbClr val="002060"/>
              </a:solidFill>
            </a:rPr>
            <a:t>Gobierno General</a:t>
          </a:r>
          <a:endParaRPr lang="es-SV" sz="1400" b="1" dirty="0">
            <a:solidFill>
              <a:srgbClr val="002060"/>
            </a:solidFill>
          </a:endParaRPr>
        </a:p>
      </dgm:t>
    </dgm:pt>
    <dgm:pt modelId="{9783ED27-48D2-459C-8B19-3CEB4F483FF2}" type="parTrans" cxnId="{F9748FA9-A47B-4E2E-970C-79F186527730}">
      <dgm:prSet/>
      <dgm:spPr/>
      <dgm:t>
        <a:bodyPr/>
        <a:lstStyle/>
        <a:p>
          <a:endParaRPr lang="es-SV"/>
        </a:p>
      </dgm:t>
    </dgm:pt>
    <dgm:pt modelId="{B8877256-C208-4A6B-9397-A94A309D7D22}" type="sibTrans" cxnId="{F9748FA9-A47B-4E2E-970C-79F186527730}">
      <dgm:prSet/>
      <dgm:spPr/>
      <dgm:t>
        <a:bodyPr/>
        <a:lstStyle/>
        <a:p>
          <a:endParaRPr lang="es-SV"/>
        </a:p>
      </dgm:t>
    </dgm:pt>
    <dgm:pt modelId="{BB50D4F3-23D7-4902-A3DB-860C4F8DC607}">
      <dgm:prSet phldrT="[Texto]" custT="1"/>
      <dgm:spPr/>
      <dgm:t>
        <a:bodyPr/>
        <a:lstStyle/>
        <a:p>
          <a:r>
            <a:rPr lang="es-SV" sz="1400" b="1" dirty="0" smtClean="0">
              <a:solidFill>
                <a:srgbClr val="002060"/>
              </a:solidFill>
            </a:rPr>
            <a:t>Gobierno Central Consolidado</a:t>
          </a:r>
          <a:endParaRPr lang="es-SV" sz="1400" b="1" dirty="0">
            <a:solidFill>
              <a:srgbClr val="002060"/>
            </a:solidFill>
          </a:endParaRPr>
        </a:p>
      </dgm:t>
    </dgm:pt>
    <dgm:pt modelId="{9147F259-CD4C-4634-954B-9A8E26DB66DA}" type="parTrans" cxnId="{63DBDFDB-C83D-4E33-B34F-D7B01A619A07}">
      <dgm:prSet/>
      <dgm:spPr/>
      <dgm:t>
        <a:bodyPr/>
        <a:lstStyle/>
        <a:p>
          <a:endParaRPr lang="es-SV"/>
        </a:p>
      </dgm:t>
    </dgm:pt>
    <dgm:pt modelId="{069F4694-0CE8-4309-BC30-8F46527FD564}" type="sibTrans" cxnId="{63DBDFDB-C83D-4E33-B34F-D7B01A619A07}">
      <dgm:prSet/>
      <dgm:spPr/>
      <dgm:t>
        <a:bodyPr/>
        <a:lstStyle/>
        <a:p>
          <a:endParaRPr lang="es-SV"/>
        </a:p>
      </dgm:t>
    </dgm:pt>
    <dgm:pt modelId="{FC517178-1301-433F-A310-999221038B95}">
      <dgm:prSet phldrT="[Texto]" custT="1"/>
      <dgm:spPr/>
      <dgm:t>
        <a:bodyPr/>
        <a:lstStyle/>
        <a:p>
          <a:r>
            <a:rPr lang="es-SV" sz="1400" b="1" dirty="0" smtClean="0">
              <a:solidFill>
                <a:srgbClr val="002060"/>
              </a:solidFill>
            </a:rPr>
            <a:t>Resto del Gobierno General</a:t>
          </a:r>
          <a:endParaRPr lang="es-SV" sz="1400" b="1" dirty="0">
            <a:solidFill>
              <a:srgbClr val="002060"/>
            </a:solidFill>
          </a:endParaRPr>
        </a:p>
      </dgm:t>
    </dgm:pt>
    <dgm:pt modelId="{AD4DACD8-3C55-456A-9AAD-947E539BAE74}" type="parTrans" cxnId="{478AB5FB-8EFF-405D-8C07-A12B008C7750}">
      <dgm:prSet/>
      <dgm:spPr/>
      <dgm:t>
        <a:bodyPr/>
        <a:lstStyle/>
        <a:p>
          <a:endParaRPr lang="es-SV"/>
        </a:p>
      </dgm:t>
    </dgm:pt>
    <dgm:pt modelId="{965D6B4F-7102-4394-A5D5-72FB97C8F8B7}" type="sibTrans" cxnId="{478AB5FB-8EFF-405D-8C07-A12B008C7750}">
      <dgm:prSet/>
      <dgm:spPr/>
      <dgm:t>
        <a:bodyPr/>
        <a:lstStyle/>
        <a:p>
          <a:endParaRPr lang="es-SV"/>
        </a:p>
      </dgm:t>
    </dgm:pt>
    <dgm:pt modelId="{D9163DE2-186A-4EC5-936C-51A1D23F0ECE}">
      <dgm:prSet phldrT="[Texto]" custT="1"/>
      <dgm:spPr/>
      <dgm:t>
        <a:bodyPr/>
        <a:lstStyle/>
        <a:p>
          <a:r>
            <a:rPr lang="es-SV" sz="1400" b="1" dirty="0" smtClean="0">
              <a:solidFill>
                <a:srgbClr val="002060"/>
              </a:solidFill>
            </a:rPr>
            <a:t>Empresas Públicas No Financieras</a:t>
          </a:r>
          <a:endParaRPr lang="es-SV" sz="1400" b="1" dirty="0">
            <a:solidFill>
              <a:srgbClr val="002060"/>
            </a:solidFill>
          </a:endParaRPr>
        </a:p>
      </dgm:t>
    </dgm:pt>
    <dgm:pt modelId="{DD2D0675-7BCE-4EC4-8CDD-FA698BC846E4}" type="parTrans" cxnId="{6DDA1F38-ACAB-4688-8DC6-162AB6DD6734}">
      <dgm:prSet/>
      <dgm:spPr/>
      <dgm:t>
        <a:bodyPr/>
        <a:lstStyle/>
        <a:p>
          <a:endParaRPr lang="es-SV"/>
        </a:p>
      </dgm:t>
    </dgm:pt>
    <dgm:pt modelId="{0570AE01-FC71-4C22-A041-5CFB2568272A}" type="sibTrans" cxnId="{6DDA1F38-ACAB-4688-8DC6-162AB6DD6734}">
      <dgm:prSet/>
      <dgm:spPr/>
      <dgm:t>
        <a:bodyPr/>
        <a:lstStyle/>
        <a:p>
          <a:endParaRPr lang="es-SV"/>
        </a:p>
      </dgm:t>
    </dgm:pt>
    <dgm:pt modelId="{EBF38691-0FB7-46E0-820A-076784DB1364}">
      <dgm:prSet phldrT="[Texto]" custT="1"/>
      <dgm:spPr/>
      <dgm:t>
        <a:bodyPr/>
        <a:lstStyle/>
        <a:p>
          <a:pPr algn="just"/>
          <a:r>
            <a:rPr lang="es-SV" sz="1000" baseline="0" dirty="0" smtClean="0">
              <a:solidFill>
                <a:srgbClr val="002060"/>
              </a:solidFill>
            </a:rPr>
            <a:t>- </a:t>
          </a:r>
          <a:r>
            <a:rPr lang="es-SV" sz="1000" b="1" baseline="0" dirty="0" smtClean="0">
              <a:solidFill>
                <a:srgbClr val="002060"/>
              </a:solidFill>
            </a:rPr>
            <a:t>CEL</a:t>
          </a:r>
        </a:p>
        <a:p>
          <a:pPr algn="just"/>
          <a:r>
            <a:rPr lang="es-SV" sz="1000" b="1" baseline="0" dirty="0" smtClean="0">
              <a:solidFill>
                <a:srgbClr val="002060"/>
              </a:solidFill>
            </a:rPr>
            <a:t>- CEPA</a:t>
          </a:r>
        </a:p>
        <a:p>
          <a:pPr algn="just"/>
          <a:r>
            <a:rPr lang="es-SV" sz="1000" b="1" baseline="0" dirty="0" smtClean="0">
              <a:solidFill>
                <a:srgbClr val="002060"/>
              </a:solidFill>
            </a:rPr>
            <a:t>-ANDA</a:t>
          </a:r>
        </a:p>
        <a:p>
          <a:pPr algn="just"/>
          <a:r>
            <a:rPr lang="es-SV" sz="1000" b="1" baseline="0" dirty="0" smtClean="0">
              <a:solidFill>
                <a:srgbClr val="002060"/>
              </a:solidFill>
            </a:rPr>
            <a:t>-LNB</a:t>
          </a:r>
          <a:endParaRPr lang="es-SV" sz="1000" b="1" baseline="0" dirty="0">
            <a:solidFill>
              <a:srgbClr val="002060"/>
            </a:solidFill>
          </a:endParaRPr>
        </a:p>
      </dgm:t>
    </dgm:pt>
    <dgm:pt modelId="{F65EDCBA-C838-4398-82CA-E85096436A06}" type="parTrans" cxnId="{4C0D0E37-4775-4509-A269-E994FB69310E}">
      <dgm:prSet/>
      <dgm:spPr/>
      <dgm:t>
        <a:bodyPr/>
        <a:lstStyle/>
        <a:p>
          <a:endParaRPr lang="es-SV"/>
        </a:p>
      </dgm:t>
    </dgm:pt>
    <dgm:pt modelId="{0EB84ACD-3918-4271-8514-84BE3E6024FF}" type="sibTrans" cxnId="{4C0D0E37-4775-4509-A269-E994FB69310E}">
      <dgm:prSet/>
      <dgm:spPr/>
      <dgm:t>
        <a:bodyPr/>
        <a:lstStyle/>
        <a:p>
          <a:endParaRPr lang="es-SV"/>
        </a:p>
      </dgm:t>
    </dgm:pt>
    <dgm:pt modelId="{4F457E92-B90A-418E-AB44-BFD3CA9ADC71}">
      <dgm:prSet custT="1"/>
      <dgm:spPr/>
      <dgm:t>
        <a:bodyPr/>
        <a:lstStyle/>
        <a:p>
          <a:pPr algn="just"/>
          <a:r>
            <a:rPr lang="es-SV" sz="1000" b="1" baseline="0" dirty="0" smtClean="0">
              <a:solidFill>
                <a:srgbClr val="002060"/>
              </a:solidFill>
            </a:rPr>
            <a:t>1. Gobierno Central</a:t>
          </a:r>
        </a:p>
        <a:p>
          <a:pPr algn="just"/>
          <a:r>
            <a:rPr lang="es-SV" sz="1000" baseline="0" dirty="0" smtClean="0">
              <a:solidFill>
                <a:srgbClr val="002060"/>
              </a:solidFill>
            </a:rPr>
            <a:t>- Órgano Ejecutivo</a:t>
          </a:r>
        </a:p>
        <a:p>
          <a:pPr algn="just"/>
          <a:r>
            <a:rPr lang="es-SV" sz="1000" baseline="0" dirty="0" smtClean="0">
              <a:solidFill>
                <a:srgbClr val="002060"/>
              </a:solidFill>
            </a:rPr>
            <a:t>- Órgano Legislativo</a:t>
          </a:r>
        </a:p>
        <a:p>
          <a:pPr algn="just"/>
          <a:r>
            <a:rPr lang="es-SV" sz="1000" baseline="0" dirty="0" smtClean="0">
              <a:solidFill>
                <a:srgbClr val="002060"/>
              </a:solidFill>
            </a:rPr>
            <a:t>- Órgano Judicial</a:t>
          </a:r>
        </a:p>
        <a:p>
          <a:pPr algn="just"/>
          <a:r>
            <a:rPr lang="es-SV" sz="1000" baseline="0" dirty="0" smtClean="0">
              <a:solidFill>
                <a:srgbClr val="002060"/>
              </a:solidFill>
            </a:rPr>
            <a:t>- Ministerio Público</a:t>
          </a:r>
        </a:p>
        <a:p>
          <a:pPr algn="just"/>
          <a:r>
            <a:rPr lang="es-SV" sz="1000" baseline="0" dirty="0" smtClean="0">
              <a:solidFill>
                <a:srgbClr val="002060"/>
              </a:solidFill>
            </a:rPr>
            <a:t>- Otras Instituciones (C. de C., Tribunales, CNJ)</a:t>
          </a:r>
        </a:p>
        <a:p>
          <a:pPr algn="just"/>
          <a:endParaRPr lang="es-SV" sz="1000" baseline="0" dirty="0" smtClean="0">
            <a:solidFill>
              <a:srgbClr val="002060"/>
            </a:solidFill>
          </a:endParaRPr>
        </a:p>
        <a:p>
          <a:pPr algn="just"/>
          <a:r>
            <a:rPr lang="es-SV" sz="1000" b="1" baseline="0" dirty="0" smtClean="0">
              <a:solidFill>
                <a:srgbClr val="002060"/>
              </a:solidFill>
            </a:rPr>
            <a:t>2. Otras Instituciones del Gobierno Central</a:t>
          </a:r>
        </a:p>
        <a:p>
          <a:pPr algn="just"/>
          <a:r>
            <a:rPr lang="es-SV" sz="1000" baseline="0" dirty="0" smtClean="0">
              <a:solidFill>
                <a:srgbClr val="002060"/>
              </a:solidFill>
            </a:rPr>
            <a:t>- SETEFE</a:t>
          </a:r>
        </a:p>
        <a:p>
          <a:pPr algn="just"/>
          <a:r>
            <a:rPr lang="es-SV" sz="1000" baseline="0" dirty="0" smtClean="0">
              <a:solidFill>
                <a:srgbClr val="002060"/>
              </a:solidFill>
            </a:rPr>
            <a:t>- FISDL</a:t>
          </a:r>
        </a:p>
        <a:p>
          <a:pPr algn="just"/>
          <a:r>
            <a:rPr lang="es-SV" sz="1000" baseline="0" dirty="0" smtClean="0">
              <a:solidFill>
                <a:srgbClr val="002060"/>
              </a:solidFill>
            </a:rPr>
            <a:t>-FOVIAL</a:t>
          </a:r>
        </a:p>
        <a:p>
          <a:pPr algn="just"/>
          <a:r>
            <a:rPr lang="es-SV" sz="1000" baseline="0" dirty="0" smtClean="0">
              <a:solidFill>
                <a:srgbClr val="002060"/>
              </a:solidFill>
            </a:rPr>
            <a:t>-FANTEL</a:t>
          </a:r>
        </a:p>
        <a:p>
          <a:pPr algn="just"/>
          <a:r>
            <a:rPr lang="es-SV" sz="1000" baseline="0" dirty="0" smtClean="0">
              <a:solidFill>
                <a:srgbClr val="002060"/>
              </a:solidFill>
            </a:rPr>
            <a:t>-FOMILENIO</a:t>
          </a:r>
          <a:endParaRPr lang="es-SV" sz="1000" baseline="0" dirty="0" smtClean="0"/>
        </a:p>
        <a:p>
          <a:pPr algn="just"/>
          <a:endParaRPr lang="es-SV" sz="1000" baseline="0" dirty="0"/>
        </a:p>
      </dgm:t>
    </dgm:pt>
    <dgm:pt modelId="{0DDBD07F-6BD9-4DDA-B8B0-BB10F0F2CB1D}" type="parTrans" cxnId="{4A2DBB5C-BCA1-407B-81AE-C82DDBD91306}">
      <dgm:prSet/>
      <dgm:spPr/>
      <dgm:t>
        <a:bodyPr/>
        <a:lstStyle/>
        <a:p>
          <a:endParaRPr lang="es-SV"/>
        </a:p>
      </dgm:t>
    </dgm:pt>
    <dgm:pt modelId="{BF2981FB-7C2C-4859-BADB-575D33F85B11}" type="sibTrans" cxnId="{4A2DBB5C-BCA1-407B-81AE-C82DDBD91306}">
      <dgm:prSet/>
      <dgm:spPr/>
      <dgm:t>
        <a:bodyPr/>
        <a:lstStyle/>
        <a:p>
          <a:endParaRPr lang="es-SV"/>
        </a:p>
      </dgm:t>
    </dgm:pt>
    <dgm:pt modelId="{48603130-4B67-4714-8C9A-624504889E97}">
      <dgm:prSet custT="1"/>
      <dgm:spPr/>
      <dgm:t>
        <a:bodyPr/>
        <a:lstStyle/>
        <a:p>
          <a:pPr algn="just"/>
          <a:r>
            <a:rPr lang="es-SV" sz="1000" b="1" baseline="0" dirty="0" smtClean="0">
              <a:solidFill>
                <a:srgbClr val="002060"/>
              </a:solidFill>
            </a:rPr>
            <a:t>1. ISSS (IVM y Régimen de Salud)</a:t>
          </a:r>
        </a:p>
        <a:p>
          <a:pPr algn="just"/>
          <a:endParaRPr lang="es-SV" sz="1000" baseline="0" dirty="0" smtClean="0">
            <a:solidFill>
              <a:srgbClr val="002060"/>
            </a:solidFill>
          </a:endParaRPr>
        </a:p>
        <a:p>
          <a:pPr algn="just"/>
          <a:r>
            <a:rPr lang="es-SV" sz="1000" b="1" baseline="0" dirty="0" smtClean="0">
              <a:solidFill>
                <a:srgbClr val="002060"/>
              </a:solidFill>
            </a:rPr>
            <a:t>2. Municipalidades (Transferencia FODES e Ingresos Propios)</a:t>
          </a:r>
        </a:p>
        <a:p>
          <a:pPr algn="just"/>
          <a:endParaRPr lang="es-SV" sz="1000" baseline="0" dirty="0" smtClean="0">
            <a:solidFill>
              <a:srgbClr val="002060"/>
            </a:solidFill>
          </a:endParaRPr>
        </a:p>
        <a:p>
          <a:pPr algn="just"/>
          <a:r>
            <a:rPr lang="es-SV" sz="1000" b="1" baseline="0" dirty="0" smtClean="0">
              <a:solidFill>
                <a:srgbClr val="002060"/>
              </a:solidFill>
            </a:rPr>
            <a:t>3. Otras Instituciones Descentralizadas</a:t>
          </a:r>
        </a:p>
        <a:p>
          <a:pPr algn="just"/>
          <a:r>
            <a:rPr lang="es-SV" sz="1000" baseline="0" dirty="0" smtClean="0">
              <a:solidFill>
                <a:srgbClr val="002060"/>
              </a:solidFill>
            </a:rPr>
            <a:t>- Caja mutual</a:t>
          </a:r>
        </a:p>
        <a:p>
          <a:pPr algn="just"/>
          <a:r>
            <a:rPr lang="es-SV" sz="1000" baseline="0" dirty="0" smtClean="0">
              <a:solidFill>
                <a:srgbClr val="002060"/>
              </a:solidFill>
            </a:rPr>
            <a:t>- ENA</a:t>
          </a:r>
        </a:p>
        <a:p>
          <a:pPr algn="just"/>
          <a:r>
            <a:rPr lang="es-SV" sz="1000" baseline="0" dirty="0" smtClean="0">
              <a:solidFill>
                <a:srgbClr val="002060"/>
              </a:solidFill>
            </a:rPr>
            <a:t>- CENTA</a:t>
          </a:r>
        </a:p>
        <a:p>
          <a:pPr algn="just"/>
          <a:r>
            <a:rPr lang="es-SV" sz="1000" baseline="0" dirty="0" smtClean="0">
              <a:solidFill>
                <a:srgbClr val="002060"/>
              </a:solidFill>
            </a:rPr>
            <a:t>-INDES</a:t>
          </a:r>
        </a:p>
        <a:p>
          <a:pPr algn="just"/>
          <a:r>
            <a:rPr lang="es-SV" sz="1000" baseline="0" dirty="0" smtClean="0">
              <a:solidFill>
                <a:srgbClr val="002060"/>
              </a:solidFill>
            </a:rPr>
            <a:t>- ISTU</a:t>
          </a:r>
        </a:p>
        <a:p>
          <a:pPr algn="just"/>
          <a:r>
            <a:rPr lang="es-SV" sz="1000" baseline="0" dirty="0" smtClean="0">
              <a:solidFill>
                <a:srgbClr val="002060"/>
              </a:solidFill>
            </a:rPr>
            <a:t>- CORSATUR</a:t>
          </a:r>
        </a:p>
        <a:p>
          <a:pPr algn="just"/>
          <a:r>
            <a:rPr lang="es-SV" sz="1000" baseline="0" dirty="0" smtClean="0">
              <a:solidFill>
                <a:srgbClr val="002060"/>
              </a:solidFill>
            </a:rPr>
            <a:t>- CONACYT</a:t>
          </a:r>
        </a:p>
        <a:p>
          <a:pPr algn="just"/>
          <a:r>
            <a:rPr lang="es-SV" sz="1000" baseline="0" dirty="0" smtClean="0">
              <a:solidFill>
                <a:srgbClr val="002060"/>
              </a:solidFill>
            </a:rPr>
            <a:t>-Hospitales</a:t>
          </a:r>
        </a:p>
        <a:p>
          <a:pPr algn="just"/>
          <a:r>
            <a:rPr lang="es-SV" sz="1000" baseline="0" dirty="0" smtClean="0">
              <a:solidFill>
                <a:srgbClr val="002060"/>
              </a:solidFill>
            </a:rPr>
            <a:t>- UES</a:t>
          </a:r>
        </a:p>
        <a:p>
          <a:pPr algn="just"/>
          <a:r>
            <a:rPr lang="es-SV" sz="1000" baseline="0" dirty="0" smtClean="0">
              <a:solidFill>
                <a:srgbClr val="002060"/>
              </a:solidFill>
            </a:rPr>
            <a:t>- ISTA</a:t>
          </a:r>
        </a:p>
        <a:p>
          <a:pPr algn="just"/>
          <a:r>
            <a:rPr lang="es-SV" sz="1000" baseline="0" dirty="0" smtClean="0">
              <a:solidFill>
                <a:srgbClr val="002060"/>
              </a:solidFill>
            </a:rPr>
            <a:t>-Otros</a:t>
          </a:r>
          <a:endParaRPr lang="es-SV" sz="1000" baseline="0" dirty="0">
            <a:solidFill>
              <a:srgbClr val="002060"/>
            </a:solidFill>
          </a:endParaRPr>
        </a:p>
      </dgm:t>
    </dgm:pt>
    <dgm:pt modelId="{119DAAD4-059B-4372-B883-24890E953EED}" type="parTrans" cxnId="{81DFE010-85F6-4D30-AE69-10D8019F337C}">
      <dgm:prSet/>
      <dgm:spPr/>
      <dgm:t>
        <a:bodyPr/>
        <a:lstStyle/>
        <a:p>
          <a:endParaRPr lang="es-SV"/>
        </a:p>
      </dgm:t>
    </dgm:pt>
    <dgm:pt modelId="{FC8C9016-E80A-4D13-A67D-C5DF2E82574C}" type="sibTrans" cxnId="{81DFE010-85F6-4D30-AE69-10D8019F337C}">
      <dgm:prSet/>
      <dgm:spPr/>
      <dgm:t>
        <a:bodyPr/>
        <a:lstStyle/>
        <a:p>
          <a:endParaRPr lang="es-SV"/>
        </a:p>
      </dgm:t>
    </dgm:pt>
    <dgm:pt modelId="{B7DE771E-C490-4A9E-8611-3A954095B169}" type="pres">
      <dgm:prSet presAssocID="{177C130D-DCDF-439E-9E85-87A6AA290CF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SV"/>
        </a:p>
      </dgm:t>
    </dgm:pt>
    <dgm:pt modelId="{406F55A6-EE4E-45F5-A296-089E2B302E31}" type="pres">
      <dgm:prSet presAssocID="{BD470649-4E6D-407A-A511-5044AE80CFCC}" presName="hierRoot1" presStyleCnt="0"/>
      <dgm:spPr/>
    </dgm:pt>
    <dgm:pt modelId="{5D5F1B22-665D-47F0-9465-7537DCCB9A17}" type="pres">
      <dgm:prSet presAssocID="{BD470649-4E6D-407A-A511-5044AE80CFCC}" presName="composite" presStyleCnt="0"/>
      <dgm:spPr/>
    </dgm:pt>
    <dgm:pt modelId="{9322DDAC-3DE2-47B6-BF29-A876195A0A8F}" type="pres">
      <dgm:prSet presAssocID="{BD470649-4E6D-407A-A511-5044AE80CFCC}" presName="background" presStyleLbl="node0" presStyleIdx="0" presStyleCn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s-SV"/>
        </a:p>
      </dgm:t>
    </dgm:pt>
    <dgm:pt modelId="{D746ACFE-48E8-4464-B1BF-91CB13A35AB1}" type="pres">
      <dgm:prSet presAssocID="{BD470649-4E6D-407A-A511-5044AE80CFCC}" presName="text" presStyleLbl="fgAcc0" presStyleIdx="0" presStyleCnt="1" custScaleX="195044" custScaleY="31920" custLinFactNeighborX="-3485" custLinFactNeighborY="-4899">
        <dgm:presLayoutVars>
          <dgm:chPref val="3"/>
        </dgm:presLayoutVars>
      </dgm:prSet>
      <dgm:spPr/>
      <dgm:t>
        <a:bodyPr/>
        <a:lstStyle/>
        <a:p>
          <a:endParaRPr lang="es-SV"/>
        </a:p>
      </dgm:t>
    </dgm:pt>
    <dgm:pt modelId="{B88346C6-D1E8-45FD-8A78-1399CD3760BB}" type="pres">
      <dgm:prSet presAssocID="{BD470649-4E6D-407A-A511-5044AE80CFCC}" presName="hierChild2" presStyleCnt="0"/>
      <dgm:spPr/>
    </dgm:pt>
    <dgm:pt modelId="{F20CB75A-7A50-4567-A042-A2836AAA1525}" type="pres">
      <dgm:prSet presAssocID="{9783ED27-48D2-459C-8B19-3CEB4F483FF2}" presName="Name10" presStyleLbl="parChTrans1D2" presStyleIdx="0" presStyleCnt="2"/>
      <dgm:spPr/>
      <dgm:t>
        <a:bodyPr/>
        <a:lstStyle/>
        <a:p>
          <a:endParaRPr lang="es-SV"/>
        </a:p>
      </dgm:t>
    </dgm:pt>
    <dgm:pt modelId="{DAB51B5A-C7C2-494F-B5FA-58F6396E93BA}" type="pres">
      <dgm:prSet presAssocID="{37777435-BCBA-4DCC-9CE2-28D0A7ACD870}" presName="hierRoot2" presStyleCnt="0"/>
      <dgm:spPr/>
    </dgm:pt>
    <dgm:pt modelId="{6FBEDD92-A867-4BF4-8FB6-E0B69C884D67}" type="pres">
      <dgm:prSet presAssocID="{37777435-BCBA-4DCC-9CE2-28D0A7ACD870}" presName="composite2" presStyleCnt="0"/>
      <dgm:spPr/>
    </dgm:pt>
    <dgm:pt modelId="{788D5D58-347E-42DE-97ED-234DC9FAA10C}" type="pres">
      <dgm:prSet presAssocID="{37777435-BCBA-4DCC-9CE2-28D0A7ACD870}" presName="background2" presStyleLbl="node2" presStyleIdx="0" presStyleCnt="2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s-SV"/>
        </a:p>
      </dgm:t>
    </dgm:pt>
    <dgm:pt modelId="{D41728A2-3544-4595-834E-17247CAFC522}" type="pres">
      <dgm:prSet presAssocID="{37777435-BCBA-4DCC-9CE2-28D0A7ACD870}" presName="text2" presStyleLbl="fgAcc2" presStyleIdx="0" presStyleCnt="2" custScaleX="123082" custScaleY="28636" custLinFactNeighborX="-47469" custLinFactNeighborY="-11151">
        <dgm:presLayoutVars>
          <dgm:chPref val="3"/>
        </dgm:presLayoutVars>
      </dgm:prSet>
      <dgm:spPr/>
      <dgm:t>
        <a:bodyPr/>
        <a:lstStyle/>
        <a:p>
          <a:endParaRPr lang="es-SV"/>
        </a:p>
      </dgm:t>
    </dgm:pt>
    <dgm:pt modelId="{27501913-FC8D-4E55-85E4-6E8567AC932E}" type="pres">
      <dgm:prSet presAssocID="{37777435-BCBA-4DCC-9CE2-28D0A7ACD870}" presName="hierChild3" presStyleCnt="0"/>
      <dgm:spPr/>
    </dgm:pt>
    <dgm:pt modelId="{87D53673-93E4-4FCC-9EC8-297B1B92EA3D}" type="pres">
      <dgm:prSet presAssocID="{9147F259-CD4C-4634-954B-9A8E26DB66DA}" presName="Name17" presStyleLbl="parChTrans1D3" presStyleIdx="0" presStyleCnt="3"/>
      <dgm:spPr/>
      <dgm:t>
        <a:bodyPr/>
        <a:lstStyle/>
        <a:p>
          <a:endParaRPr lang="es-SV"/>
        </a:p>
      </dgm:t>
    </dgm:pt>
    <dgm:pt modelId="{C61C03F8-4883-492A-89B9-5D5B40491A27}" type="pres">
      <dgm:prSet presAssocID="{BB50D4F3-23D7-4902-A3DB-860C4F8DC607}" presName="hierRoot3" presStyleCnt="0"/>
      <dgm:spPr/>
    </dgm:pt>
    <dgm:pt modelId="{AF792CBD-3518-45FC-A78F-28D680D0F7E1}" type="pres">
      <dgm:prSet presAssocID="{BB50D4F3-23D7-4902-A3DB-860C4F8DC607}" presName="composite3" presStyleCnt="0"/>
      <dgm:spPr/>
    </dgm:pt>
    <dgm:pt modelId="{574E27CF-F4A5-476F-A222-1A3396C44E3B}" type="pres">
      <dgm:prSet presAssocID="{BB50D4F3-23D7-4902-A3DB-860C4F8DC607}" presName="background3" presStyleLbl="node3" presStyleIdx="0" presStyleCnt="3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s-SV"/>
        </a:p>
      </dgm:t>
    </dgm:pt>
    <dgm:pt modelId="{76BEC52F-DEBD-488F-8C71-1929B65DBA50}" type="pres">
      <dgm:prSet presAssocID="{BB50D4F3-23D7-4902-A3DB-860C4F8DC607}" presName="text3" presStyleLbl="fgAcc3" presStyleIdx="0" presStyleCnt="3" custScaleY="42242" custLinFactNeighborX="-50907" custLinFactNeighborY="-16900">
        <dgm:presLayoutVars>
          <dgm:chPref val="3"/>
        </dgm:presLayoutVars>
      </dgm:prSet>
      <dgm:spPr/>
      <dgm:t>
        <a:bodyPr/>
        <a:lstStyle/>
        <a:p>
          <a:endParaRPr lang="es-SV"/>
        </a:p>
      </dgm:t>
    </dgm:pt>
    <dgm:pt modelId="{1E7533CD-1972-470D-98E7-44A1644B5420}" type="pres">
      <dgm:prSet presAssocID="{BB50D4F3-23D7-4902-A3DB-860C4F8DC607}" presName="hierChild4" presStyleCnt="0"/>
      <dgm:spPr/>
    </dgm:pt>
    <dgm:pt modelId="{017669E1-A03A-4A5B-A572-4FD907E8613E}" type="pres">
      <dgm:prSet presAssocID="{0DDBD07F-6BD9-4DDA-B8B0-BB10F0F2CB1D}" presName="Name23" presStyleLbl="parChTrans1D4" presStyleIdx="0" presStyleCnt="2"/>
      <dgm:spPr/>
      <dgm:t>
        <a:bodyPr/>
        <a:lstStyle/>
        <a:p>
          <a:endParaRPr lang="es-SV"/>
        </a:p>
      </dgm:t>
    </dgm:pt>
    <dgm:pt modelId="{38BCC747-4962-434A-A935-CFAC62B114E2}" type="pres">
      <dgm:prSet presAssocID="{4F457E92-B90A-418E-AB44-BFD3CA9ADC71}" presName="hierRoot4" presStyleCnt="0"/>
      <dgm:spPr/>
    </dgm:pt>
    <dgm:pt modelId="{A1A2C0C8-A89B-43A9-BEAC-A5BB5A7FCBC9}" type="pres">
      <dgm:prSet presAssocID="{4F457E92-B90A-418E-AB44-BFD3CA9ADC71}" presName="composite4" presStyleCnt="0"/>
      <dgm:spPr/>
    </dgm:pt>
    <dgm:pt modelId="{AE6643A6-598B-4EB7-BA07-5D199967CA4B}" type="pres">
      <dgm:prSet presAssocID="{4F457E92-B90A-418E-AB44-BFD3CA9ADC71}" presName="background4" presStyleLbl="node4" presStyleIdx="0" presStyleCnt="2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s-SV"/>
        </a:p>
      </dgm:t>
    </dgm:pt>
    <dgm:pt modelId="{4E35D614-397C-400E-B90C-E1BABDC5DF14}" type="pres">
      <dgm:prSet presAssocID="{4F457E92-B90A-418E-AB44-BFD3CA9ADC71}" presName="text4" presStyleLbl="fgAcc4" presStyleIdx="0" presStyleCnt="2" custScaleX="137596" custScaleY="315397" custLinFactNeighborX="-32109" custLinFactNeighborY="-3300">
        <dgm:presLayoutVars>
          <dgm:chPref val="3"/>
        </dgm:presLayoutVars>
      </dgm:prSet>
      <dgm:spPr/>
      <dgm:t>
        <a:bodyPr/>
        <a:lstStyle/>
        <a:p>
          <a:endParaRPr lang="es-SV"/>
        </a:p>
      </dgm:t>
    </dgm:pt>
    <dgm:pt modelId="{3C65760E-4C21-4460-9444-240D417B21E9}" type="pres">
      <dgm:prSet presAssocID="{4F457E92-B90A-418E-AB44-BFD3CA9ADC71}" presName="hierChild5" presStyleCnt="0"/>
      <dgm:spPr/>
    </dgm:pt>
    <dgm:pt modelId="{6A1042B7-CEA2-44A7-8877-C2BE567CFFD3}" type="pres">
      <dgm:prSet presAssocID="{AD4DACD8-3C55-456A-9AAD-947E539BAE74}" presName="Name17" presStyleLbl="parChTrans1D3" presStyleIdx="1" presStyleCnt="3"/>
      <dgm:spPr/>
      <dgm:t>
        <a:bodyPr/>
        <a:lstStyle/>
        <a:p>
          <a:endParaRPr lang="es-SV"/>
        </a:p>
      </dgm:t>
    </dgm:pt>
    <dgm:pt modelId="{4725076A-B2FD-429C-8A4D-D4368DA64838}" type="pres">
      <dgm:prSet presAssocID="{FC517178-1301-433F-A310-999221038B95}" presName="hierRoot3" presStyleCnt="0"/>
      <dgm:spPr/>
    </dgm:pt>
    <dgm:pt modelId="{98079317-928D-4C8C-A1AD-3D1F15914A91}" type="pres">
      <dgm:prSet presAssocID="{FC517178-1301-433F-A310-999221038B95}" presName="composite3" presStyleCnt="0"/>
      <dgm:spPr/>
    </dgm:pt>
    <dgm:pt modelId="{0FDDE421-EFED-4916-9C4D-7957B37207A8}" type="pres">
      <dgm:prSet presAssocID="{FC517178-1301-433F-A310-999221038B95}" presName="background3" presStyleLbl="node3" presStyleIdx="1" presStyleCnt="3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s-SV"/>
        </a:p>
      </dgm:t>
    </dgm:pt>
    <dgm:pt modelId="{ECB9AB1E-F74D-42F5-B2ED-6CFD6A4F3B19}" type="pres">
      <dgm:prSet presAssocID="{FC517178-1301-433F-A310-999221038B95}" presName="text3" presStyleLbl="fgAcc3" presStyleIdx="1" presStyleCnt="3" custScaleX="190291" custScaleY="46979" custLinFactNeighborX="-31487" custLinFactNeighborY="-16899">
        <dgm:presLayoutVars>
          <dgm:chPref val="3"/>
        </dgm:presLayoutVars>
      </dgm:prSet>
      <dgm:spPr/>
      <dgm:t>
        <a:bodyPr/>
        <a:lstStyle/>
        <a:p>
          <a:endParaRPr lang="es-SV"/>
        </a:p>
      </dgm:t>
    </dgm:pt>
    <dgm:pt modelId="{A103E269-F870-406E-80AC-E91A90E9205A}" type="pres">
      <dgm:prSet presAssocID="{FC517178-1301-433F-A310-999221038B95}" presName="hierChild4" presStyleCnt="0"/>
      <dgm:spPr/>
    </dgm:pt>
    <dgm:pt modelId="{ECBA78AB-57AA-4EC3-8A00-1155A6068738}" type="pres">
      <dgm:prSet presAssocID="{119DAAD4-059B-4372-B883-24890E953EED}" presName="Name23" presStyleLbl="parChTrans1D4" presStyleIdx="1" presStyleCnt="2"/>
      <dgm:spPr/>
      <dgm:t>
        <a:bodyPr/>
        <a:lstStyle/>
        <a:p>
          <a:endParaRPr lang="es-SV"/>
        </a:p>
      </dgm:t>
    </dgm:pt>
    <dgm:pt modelId="{DC119C7B-3CF2-4FEF-B9CE-7EFF3AD94644}" type="pres">
      <dgm:prSet presAssocID="{48603130-4B67-4714-8C9A-624504889E97}" presName="hierRoot4" presStyleCnt="0"/>
      <dgm:spPr/>
    </dgm:pt>
    <dgm:pt modelId="{178CFE94-FD79-4C1A-B102-19FBF6715FFF}" type="pres">
      <dgm:prSet presAssocID="{48603130-4B67-4714-8C9A-624504889E97}" presName="composite4" presStyleCnt="0"/>
      <dgm:spPr/>
    </dgm:pt>
    <dgm:pt modelId="{2155663E-15F5-470B-97E4-44A6FF3FCB01}" type="pres">
      <dgm:prSet presAssocID="{48603130-4B67-4714-8C9A-624504889E97}" presName="background4" presStyleLbl="node4" presStyleIdx="1" presStyleCnt="2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s-SV"/>
        </a:p>
      </dgm:t>
    </dgm:pt>
    <dgm:pt modelId="{84536260-7DF8-4B66-B095-EC76C3A773C6}" type="pres">
      <dgm:prSet presAssocID="{48603130-4B67-4714-8C9A-624504889E97}" presName="text4" presStyleLbl="fgAcc4" presStyleIdx="1" presStyleCnt="2" custScaleX="160602" custScaleY="348866" custLinFactNeighborX="-17675" custLinFactNeighborY="-7497">
        <dgm:presLayoutVars>
          <dgm:chPref val="3"/>
        </dgm:presLayoutVars>
      </dgm:prSet>
      <dgm:spPr/>
      <dgm:t>
        <a:bodyPr/>
        <a:lstStyle/>
        <a:p>
          <a:endParaRPr lang="es-SV"/>
        </a:p>
      </dgm:t>
    </dgm:pt>
    <dgm:pt modelId="{1D0E5B43-F634-47A4-93DA-1AA61C70D541}" type="pres">
      <dgm:prSet presAssocID="{48603130-4B67-4714-8C9A-624504889E97}" presName="hierChild5" presStyleCnt="0"/>
      <dgm:spPr/>
    </dgm:pt>
    <dgm:pt modelId="{949D8F5C-4022-4257-85DB-01E478D8CDD0}" type="pres">
      <dgm:prSet presAssocID="{DD2D0675-7BCE-4EC4-8CDD-FA698BC846E4}" presName="Name10" presStyleLbl="parChTrans1D2" presStyleIdx="1" presStyleCnt="2"/>
      <dgm:spPr/>
      <dgm:t>
        <a:bodyPr/>
        <a:lstStyle/>
        <a:p>
          <a:endParaRPr lang="es-SV"/>
        </a:p>
      </dgm:t>
    </dgm:pt>
    <dgm:pt modelId="{A08A597D-120C-45C8-B4E7-C85CAA4C54C0}" type="pres">
      <dgm:prSet presAssocID="{D9163DE2-186A-4EC5-936C-51A1D23F0ECE}" presName="hierRoot2" presStyleCnt="0"/>
      <dgm:spPr/>
    </dgm:pt>
    <dgm:pt modelId="{BD699A2B-6888-4CAC-8983-29DFDC4CC711}" type="pres">
      <dgm:prSet presAssocID="{D9163DE2-186A-4EC5-936C-51A1D23F0ECE}" presName="composite2" presStyleCnt="0"/>
      <dgm:spPr/>
    </dgm:pt>
    <dgm:pt modelId="{E4639D78-B19D-41F9-A316-5AA106289AFF}" type="pres">
      <dgm:prSet presAssocID="{D9163DE2-186A-4EC5-936C-51A1D23F0ECE}" presName="background2" presStyleLbl="node2" presStyleIdx="1" presStyleCnt="2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s-SV"/>
        </a:p>
      </dgm:t>
    </dgm:pt>
    <dgm:pt modelId="{60F6F5B9-7915-4EC6-86BB-B4311FE57814}" type="pres">
      <dgm:prSet presAssocID="{D9163DE2-186A-4EC5-936C-51A1D23F0ECE}" presName="text2" presStyleLbl="fgAcc2" presStyleIdx="1" presStyleCnt="2" custScaleX="149662" custScaleY="35898" custLinFactNeighborX="18234" custLinFactNeighborY="-11138">
        <dgm:presLayoutVars>
          <dgm:chPref val="3"/>
        </dgm:presLayoutVars>
      </dgm:prSet>
      <dgm:spPr/>
      <dgm:t>
        <a:bodyPr/>
        <a:lstStyle/>
        <a:p>
          <a:endParaRPr lang="es-SV"/>
        </a:p>
      </dgm:t>
    </dgm:pt>
    <dgm:pt modelId="{4FEEA21E-1FF4-4DDF-AC47-A68B2C158F47}" type="pres">
      <dgm:prSet presAssocID="{D9163DE2-186A-4EC5-936C-51A1D23F0ECE}" presName="hierChild3" presStyleCnt="0"/>
      <dgm:spPr/>
    </dgm:pt>
    <dgm:pt modelId="{D87B02F9-409B-4F39-AD97-C60452BC1335}" type="pres">
      <dgm:prSet presAssocID="{F65EDCBA-C838-4398-82CA-E85096436A06}" presName="Name17" presStyleLbl="parChTrans1D3" presStyleIdx="2" presStyleCnt="3"/>
      <dgm:spPr/>
      <dgm:t>
        <a:bodyPr/>
        <a:lstStyle/>
        <a:p>
          <a:endParaRPr lang="es-SV"/>
        </a:p>
      </dgm:t>
    </dgm:pt>
    <dgm:pt modelId="{94EB7466-F279-49C0-81C6-EE6EDE0ACE1F}" type="pres">
      <dgm:prSet presAssocID="{EBF38691-0FB7-46E0-820A-076784DB1364}" presName="hierRoot3" presStyleCnt="0"/>
      <dgm:spPr/>
    </dgm:pt>
    <dgm:pt modelId="{23DDD14C-BA60-4852-87A6-9FDC042B6B26}" type="pres">
      <dgm:prSet presAssocID="{EBF38691-0FB7-46E0-820A-076784DB1364}" presName="composite3" presStyleCnt="0"/>
      <dgm:spPr/>
    </dgm:pt>
    <dgm:pt modelId="{0B74D49F-D4EF-4305-BCB3-EF7FC6F91E93}" type="pres">
      <dgm:prSet presAssocID="{EBF38691-0FB7-46E0-820A-076784DB1364}" presName="background3" presStyleLbl="node3" presStyleIdx="2" presStyleCnt="3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s-SV"/>
        </a:p>
      </dgm:t>
    </dgm:pt>
    <dgm:pt modelId="{B4B54129-D178-4869-B635-10BA1166016F}" type="pres">
      <dgm:prSet presAssocID="{EBF38691-0FB7-46E0-820A-076784DB1364}" presName="text3" presStyleLbl="fgAcc3" presStyleIdx="2" presStyleCnt="3" custLinFactNeighborX="22841" custLinFactNeighborY="74912">
        <dgm:presLayoutVars>
          <dgm:chPref val="3"/>
        </dgm:presLayoutVars>
      </dgm:prSet>
      <dgm:spPr/>
      <dgm:t>
        <a:bodyPr/>
        <a:lstStyle/>
        <a:p>
          <a:endParaRPr lang="es-SV"/>
        </a:p>
      </dgm:t>
    </dgm:pt>
    <dgm:pt modelId="{577BB805-C3B1-4C46-8D7E-4889A921EB78}" type="pres">
      <dgm:prSet presAssocID="{EBF38691-0FB7-46E0-820A-076784DB1364}" presName="hierChild4" presStyleCnt="0"/>
      <dgm:spPr/>
    </dgm:pt>
  </dgm:ptLst>
  <dgm:cxnLst>
    <dgm:cxn modelId="{C0746367-B219-4E5F-84B6-BC5B538EEF6C}" type="presOf" srcId="{F65EDCBA-C838-4398-82CA-E85096436A06}" destId="{D87B02F9-409B-4F39-AD97-C60452BC1335}" srcOrd="0" destOrd="0" presId="urn:microsoft.com/office/officeart/2005/8/layout/hierarchy1"/>
    <dgm:cxn modelId="{EC1CDDCB-7B94-4AEC-BFCA-5E49886ABD94}" type="presOf" srcId="{EBF38691-0FB7-46E0-820A-076784DB1364}" destId="{B4B54129-D178-4869-B635-10BA1166016F}" srcOrd="0" destOrd="0" presId="urn:microsoft.com/office/officeart/2005/8/layout/hierarchy1"/>
    <dgm:cxn modelId="{8FE55EF7-0916-4377-B917-A13787D38F05}" type="presOf" srcId="{BD470649-4E6D-407A-A511-5044AE80CFCC}" destId="{D746ACFE-48E8-4464-B1BF-91CB13A35AB1}" srcOrd="0" destOrd="0" presId="urn:microsoft.com/office/officeart/2005/8/layout/hierarchy1"/>
    <dgm:cxn modelId="{04FE2B94-A7DD-442F-94D0-A0DCDA7E9371}" type="presOf" srcId="{0DDBD07F-6BD9-4DDA-B8B0-BB10F0F2CB1D}" destId="{017669E1-A03A-4A5B-A572-4FD907E8613E}" srcOrd="0" destOrd="0" presId="urn:microsoft.com/office/officeart/2005/8/layout/hierarchy1"/>
    <dgm:cxn modelId="{9F6ECD77-1B4C-4279-93BD-0B146B3CC695}" type="presOf" srcId="{37777435-BCBA-4DCC-9CE2-28D0A7ACD870}" destId="{D41728A2-3544-4595-834E-17247CAFC522}" srcOrd="0" destOrd="0" presId="urn:microsoft.com/office/officeart/2005/8/layout/hierarchy1"/>
    <dgm:cxn modelId="{F0C5CBF8-AAD7-4DA6-92F3-CF0F9A32CEFF}" type="presOf" srcId="{DD2D0675-7BCE-4EC4-8CDD-FA698BC846E4}" destId="{949D8F5C-4022-4257-85DB-01E478D8CDD0}" srcOrd="0" destOrd="0" presId="urn:microsoft.com/office/officeart/2005/8/layout/hierarchy1"/>
    <dgm:cxn modelId="{388DF1F6-39A0-4D1D-B773-FD4A39A76B2E}" type="presOf" srcId="{48603130-4B67-4714-8C9A-624504889E97}" destId="{84536260-7DF8-4B66-B095-EC76C3A773C6}" srcOrd="0" destOrd="0" presId="urn:microsoft.com/office/officeart/2005/8/layout/hierarchy1"/>
    <dgm:cxn modelId="{6DDA1F38-ACAB-4688-8DC6-162AB6DD6734}" srcId="{BD470649-4E6D-407A-A511-5044AE80CFCC}" destId="{D9163DE2-186A-4EC5-936C-51A1D23F0ECE}" srcOrd="1" destOrd="0" parTransId="{DD2D0675-7BCE-4EC4-8CDD-FA698BC846E4}" sibTransId="{0570AE01-FC71-4C22-A041-5CFB2568272A}"/>
    <dgm:cxn modelId="{F9748FA9-A47B-4E2E-970C-79F186527730}" srcId="{BD470649-4E6D-407A-A511-5044AE80CFCC}" destId="{37777435-BCBA-4DCC-9CE2-28D0A7ACD870}" srcOrd="0" destOrd="0" parTransId="{9783ED27-48D2-459C-8B19-3CEB4F483FF2}" sibTransId="{B8877256-C208-4A6B-9397-A94A309D7D22}"/>
    <dgm:cxn modelId="{81DFE010-85F6-4D30-AE69-10D8019F337C}" srcId="{FC517178-1301-433F-A310-999221038B95}" destId="{48603130-4B67-4714-8C9A-624504889E97}" srcOrd="0" destOrd="0" parTransId="{119DAAD4-059B-4372-B883-24890E953EED}" sibTransId="{FC8C9016-E80A-4D13-A67D-C5DF2E82574C}"/>
    <dgm:cxn modelId="{4A2DBB5C-BCA1-407B-81AE-C82DDBD91306}" srcId="{BB50D4F3-23D7-4902-A3DB-860C4F8DC607}" destId="{4F457E92-B90A-418E-AB44-BFD3CA9ADC71}" srcOrd="0" destOrd="0" parTransId="{0DDBD07F-6BD9-4DDA-B8B0-BB10F0F2CB1D}" sibTransId="{BF2981FB-7C2C-4859-BADB-575D33F85B11}"/>
    <dgm:cxn modelId="{D060AE75-10D1-461F-BA82-DB3F3B34268D}" type="presOf" srcId="{4F457E92-B90A-418E-AB44-BFD3CA9ADC71}" destId="{4E35D614-397C-400E-B90C-E1BABDC5DF14}" srcOrd="0" destOrd="0" presId="urn:microsoft.com/office/officeart/2005/8/layout/hierarchy1"/>
    <dgm:cxn modelId="{4C0D0E37-4775-4509-A269-E994FB69310E}" srcId="{D9163DE2-186A-4EC5-936C-51A1D23F0ECE}" destId="{EBF38691-0FB7-46E0-820A-076784DB1364}" srcOrd="0" destOrd="0" parTransId="{F65EDCBA-C838-4398-82CA-E85096436A06}" sibTransId="{0EB84ACD-3918-4271-8514-84BE3E6024FF}"/>
    <dgm:cxn modelId="{3019C5FE-0183-4A42-A5BA-9AE955E74094}" type="presOf" srcId="{D9163DE2-186A-4EC5-936C-51A1D23F0ECE}" destId="{60F6F5B9-7915-4EC6-86BB-B4311FE57814}" srcOrd="0" destOrd="0" presId="urn:microsoft.com/office/officeart/2005/8/layout/hierarchy1"/>
    <dgm:cxn modelId="{D64643F3-1BF6-4078-B1DB-B4C02E216BF0}" type="presOf" srcId="{9147F259-CD4C-4634-954B-9A8E26DB66DA}" destId="{87D53673-93E4-4FCC-9EC8-297B1B92EA3D}" srcOrd="0" destOrd="0" presId="urn:microsoft.com/office/officeart/2005/8/layout/hierarchy1"/>
    <dgm:cxn modelId="{478AB5FB-8EFF-405D-8C07-A12B008C7750}" srcId="{37777435-BCBA-4DCC-9CE2-28D0A7ACD870}" destId="{FC517178-1301-433F-A310-999221038B95}" srcOrd="1" destOrd="0" parTransId="{AD4DACD8-3C55-456A-9AAD-947E539BAE74}" sibTransId="{965D6B4F-7102-4394-A5D5-72FB97C8F8B7}"/>
    <dgm:cxn modelId="{15CE8C6A-2AE0-48DE-9EE6-07B588DEF10C}" type="presOf" srcId="{FC517178-1301-433F-A310-999221038B95}" destId="{ECB9AB1E-F74D-42F5-B2ED-6CFD6A4F3B19}" srcOrd="0" destOrd="0" presId="urn:microsoft.com/office/officeart/2005/8/layout/hierarchy1"/>
    <dgm:cxn modelId="{37F3CD38-5628-4359-B86C-90655C41F4B2}" srcId="{177C130D-DCDF-439E-9E85-87A6AA290CF8}" destId="{BD470649-4E6D-407A-A511-5044AE80CFCC}" srcOrd="0" destOrd="0" parTransId="{FF2A114E-5199-4EBF-8A64-165964A44D22}" sibTransId="{A7AF9A8E-B845-4FA1-BE7B-6BC52F86189D}"/>
    <dgm:cxn modelId="{63DBDFDB-C83D-4E33-B34F-D7B01A619A07}" srcId="{37777435-BCBA-4DCC-9CE2-28D0A7ACD870}" destId="{BB50D4F3-23D7-4902-A3DB-860C4F8DC607}" srcOrd="0" destOrd="0" parTransId="{9147F259-CD4C-4634-954B-9A8E26DB66DA}" sibTransId="{069F4694-0CE8-4309-BC30-8F46527FD564}"/>
    <dgm:cxn modelId="{F820D4D5-0C19-484E-B681-55AAD83F91DB}" type="presOf" srcId="{177C130D-DCDF-439E-9E85-87A6AA290CF8}" destId="{B7DE771E-C490-4A9E-8611-3A954095B169}" srcOrd="0" destOrd="0" presId="urn:microsoft.com/office/officeart/2005/8/layout/hierarchy1"/>
    <dgm:cxn modelId="{C7124C94-32A6-430D-85EF-F4A76E9D28E9}" type="presOf" srcId="{AD4DACD8-3C55-456A-9AAD-947E539BAE74}" destId="{6A1042B7-CEA2-44A7-8877-C2BE567CFFD3}" srcOrd="0" destOrd="0" presId="urn:microsoft.com/office/officeart/2005/8/layout/hierarchy1"/>
    <dgm:cxn modelId="{150B62FF-9412-467D-A70F-061A7CCAC933}" type="presOf" srcId="{9783ED27-48D2-459C-8B19-3CEB4F483FF2}" destId="{F20CB75A-7A50-4567-A042-A2836AAA1525}" srcOrd="0" destOrd="0" presId="urn:microsoft.com/office/officeart/2005/8/layout/hierarchy1"/>
    <dgm:cxn modelId="{4CBA3FA3-A05F-42C3-A904-879563E389E8}" type="presOf" srcId="{119DAAD4-059B-4372-B883-24890E953EED}" destId="{ECBA78AB-57AA-4EC3-8A00-1155A6068738}" srcOrd="0" destOrd="0" presId="urn:microsoft.com/office/officeart/2005/8/layout/hierarchy1"/>
    <dgm:cxn modelId="{207271D6-F3CC-4AEB-A308-BB3DD408426E}" type="presOf" srcId="{BB50D4F3-23D7-4902-A3DB-860C4F8DC607}" destId="{76BEC52F-DEBD-488F-8C71-1929B65DBA50}" srcOrd="0" destOrd="0" presId="urn:microsoft.com/office/officeart/2005/8/layout/hierarchy1"/>
    <dgm:cxn modelId="{9626CA4F-2CDE-49A9-A0F0-FF933D5500DE}" type="presParOf" srcId="{B7DE771E-C490-4A9E-8611-3A954095B169}" destId="{406F55A6-EE4E-45F5-A296-089E2B302E31}" srcOrd="0" destOrd="0" presId="urn:microsoft.com/office/officeart/2005/8/layout/hierarchy1"/>
    <dgm:cxn modelId="{EFED04CD-E37D-4C92-9661-F0C610895D25}" type="presParOf" srcId="{406F55A6-EE4E-45F5-A296-089E2B302E31}" destId="{5D5F1B22-665D-47F0-9465-7537DCCB9A17}" srcOrd="0" destOrd="0" presId="urn:microsoft.com/office/officeart/2005/8/layout/hierarchy1"/>
    <dgm:cxn modelId="{B60815B9-4E71-4BD1-9991-496AD4435951}" type="presParOf" srcId="{5D5F1B22-665D-47F0-9465-7537DCCB9A17}" destId="{9322DDAC-3DE2-47B6-BF29-A876195A0A8F}" srcOrd="0" destOrd="0" presId="urn:microsoft.com/office/officeart/2005/8/layout/hierarchy1"/>
    <dgm:cxn modelId="{6FC08F11-971D-448F-A392-9912AF9FC9B7}" type="presParOf" srcId="{5D5F1B22-665D-47F0-9465-7537DCCB9A17}" destId="{D746ACFE-48E8-4464-B1BF-91CB13A35AB1}" srcOrd="1" destOrd="0" presId="urn:microsoft.com/office/officeart/2005/8/layout/hierarchy1"/>
    <dgm:cxn modelId="{7CA628AF-7092-416D-8A9F-7A20AB88C6C4}" type="presParOf" srcId="{406F55A6-EE4E-45F5-A296-089E2B302E31}" destId="{B88346C6-D1E8-45FD-8A78-1399CD3760BB}" srcOrd="1" destOrd="0" presId="urn:microsoft.com/office/officeart/2005/8/layout/hierarchy1"/>
    <dgm:cxn modelId="{CD6FC20C-6C8D-45A9-A78E-6B3D7E80A878}" type="presParOf" srcId="{B88346C6-D1E8-45FD-8A78-1399CD3760BB}" destId="{F20CB75A-7A50-4567-A042-A2836AAA1525}" srcOrd="0" destOrd="0" presId="urn:microsoft.com/office/officeart/2005/8/layout/hierarchy1"/>
    <dgm:cxn modelId="{2F53D0E1-DD19-4CCF-90F3-2B5413765255}" type="presParOf" srcId="{B88346C6-D1E8-45FD-8A78-1399CD3760BB}" destId="{DAB51B5A-C7C2-494F-B5FA-58F6396E93BA}" srcOrd="1" destOrd="0" presId="urn:microsoft.com/office/officeart/2005/8/layout/hierarchy1"/>
    <dgm:cxn modelId="{19A66B4A-DC66-43BC-A30F-6E377B2E02AA}" type="presParOf" srcId="{DAB51B5A-C7C2-494F-B5FA-58F6396E93BA}" destId="{6FBEDD92-A867-4BF4-8FB6-E0B69C884D67}" srcOrd="0" destOrd="0" presId="urn:microsoft.com/office/officeart/2005/8/layout/hierarchy1"/>
    <dgm:cxn modelId="{15410B3C-ACF7-44BD-B4DA-FF9013448930}" type="presParOf" srcId="{6FBEDD92-A867-4BF4-8FB6-E0B69C884D67}" destId="{788D5D58-347E-42DE-97ED-234DC9FAA10C}" srcOrd="0" destOrd="0" presId="urn:microsoft.com/office/officeart/2005/8/layout/hierarchy1"/>
    <dgm:cxn modelId="{56A9B5DC-3D81-4939-A3F0-D9918E315C5E}" type="presParOf" srcId="{6FBEDD92-A867-4BF4-8FB6-E0B69C884D67}" destId="{D41728A2-3544-4595-834E-17247CAFC522}" srcOrd="1" destOrd="0" presId="urn:microsoft.com/office/officeart/2005/8/layout/hierarchy1"/>
    <dgm:cxn modelId="{B29B5C16-6494-4020-8639-817A685B1B54}" type="presParOf" srcId="{DAB51B5A-C7C2-494F-B5FA-58F6396E93BA}" destId="{27501913-FC8D-4E55-85E4-6E8567AC932E}" srcOrd="1" destOrd="0" presId="urn:microsoft.com/office/officeart/2005/8/layout/hierarchy1"/>
    <dgm:cxn modelId="{C75D995C-4132-4E2D-977A-1D25134576B0}" type="presParOf" srcId="{27501913-FC8D-4E55-85E4-6E8567AC932E}" destId="{87D53673-93E4-4FCC-9EC8-297B1B92EA3D}" srcOrd="0" destOrd="0" presId="urn:microsoft.com/office/officeart/2005/8/layout/hierarchy1"/>
    <dgm:cxn modelId="{427EA723-E9DE-4E4A-838B-F3E50E3DC55B}" type="presParOf" srcId="{27501913-FC8D-4E55-85E4-6E8567AC932E}" destId="{C61C03F8-4883-492A-89B9-5D5B40491A27}" srcOrd="1" destOrd="0" presId="urn:microsoft.com/office/officeart/2005/8/layout/hierarchy1"/>
    <dgm:cxn modelId="{FA3B3D37-80DC-44B0-B083-6755773AC978}" type="presParOf" srcId="{C61C03F8-4883-492A-89B9-5D5B40491A27}" destId="{AF792CBD-3518-45FC-A78F-28D680D0F7E1}" srcOrd="0" destOrd="0" presId="urn:microsoft.com/office/officeart/2005/8/layout/hierarchy1"/>
    <dgm:cxn modelId="{AD104072-49D4-4B76-BAD3-B6716FD15998}" type="presParOf" srcId="{AF792CBD-3518-45FC-A78F-28D680D0F7E1}" destId="{574E27CF-F4A5-476F-A222-1A3396C44E3B}" srcOrd="0" destOrd="0" presId="urn:microsoft.com/office/officeart/2005/8/layout/hierarchy1"/>
    <dgm:cxn modelId="{5AF5E326-E0E1-4DE5-9523-965D2127E883}" type="presParOf" srcId="{AF792CBD-3518-45FC-A78F-28D680D0F7E1}" destId="{76BEC52F-DEBD-488F-8C71-1929B65DBA50}" srcOrd="1" destOrd="0" presId="urn:microsoft.com/office/officeart/2005/8/layout/hierarchy1"/>
    <dgm:cxn modelId="{D4BBF809-4587-429C-A35C-10EEAFE7F0D7}" type="presParOf" srcId="{C61C03F8-4883-492A-89B9-5D5B40491A27}" destId="{1E7533CD-1972-470D-98E7-44A1644B5420}" srcOrd="1" destOrd="0" presId="urn:microsoft.com/office/officeart/2005/8/layout/hierarchy1"/>
    <dgm:cxn modelId="{AD5CFB0C-95D0-444E-AD21-376D2440DB52}" type="presParOf" srcId="{1E7533CD-1972-470D-98E7-44A1644B5420}" destId="{017669E1-A03A-4A5B-A572-4FD907E8613E}" srcOrd="0" destOrd="0" presId="urn:microsoft.com/office/officeart/2005/8/layout/hierarchy1"/>
    <dgm:cxn modelId="{159A3403-1278-42F3-979C-B546077394E1}" type="presParOf" srcId="{1E7533CD-1972-470D-98E7-44A1644B5420}" destId="{38BCC747-4962-434A-A935-CFAC62B114E2}" srcOrd="1" destOrd="0" presId="urn:microsoft.com/office/officeart/2005/8/layout/hierarchy1"/>
    <dgm:cxn modelId="{3C99A488-067C-41E3-ADA0-E5F1A7115C96}" type="presParOf" srcId="{38BCC747-4962-434A-A935-CFAC62B114E2}" destId="{A1A2C0C8-A89B-43A9-BEAC-A5BB5A7FCBC9}" srcOrd="0" destOrd="0" presId="urn:microsoft.com/office/officeart/2005/8/layout/hierarchy1"/>
    <dgm:cxn modelId="{7883708A-9D9C-4F0E-BC0B-C0FCAE90835D}" type="presParOf" srcId="{A1A2C0C8-A89B-43A9-BEAC-A5BB5A7FCBC9}" destId="{AE6643A6-598B-4EB7-BA07-5D199967CA4B}" srcOrd="0" destOrd="0" presId="urn:microsoft.com/office/officeart/2005/8/layout/hierarchy1"/>
    <dgm:cxn modelId="{E75AC60D-CEDA-45BD-B230-EC6E79BCDBEB}" type="presParOf" srcId="{A1A2C0C8-A89B-43A9-BEAC-A5BB5A7FCBC9}" destId="{4E35D614-397C-400E-B90C-E1BABDC5DF14}" srcOrd="1" destOrd="0" presId="urn:microsoft.com/office/officeart/2005/8/layout/hierarchy1"/>
    <dgm:cxn modelId="{F564C628-4AF2-48F1-9882-53236D661540}" type="presParOf" srcId="{38BCC747-4962-434A-A935-CFAC62B114E2}" destId="{3C65760E-4C21-4460-9444-240D417B21E9}" srcOrd="1" destOrd="0" presId="urn:microsoft.com/office/officeart/2005/8/layout/hierarchy1"/>
    <dgm:cxn modelId="{0C1C09B8-E5CF-4E73-8234-8972917FF545}" type="presParOf" srcId="{27501913-FC8D-4E55-85E4-6E8567AC932E}" destId="{6A1042B7-CEA2-44A7-8877-C2BE567CFFD3}" srcOrd="2" destOrd="0" presId="urn:microsoft.com/office/officeart/2005/8/layout/hierarchy1"/>
    <dgm:cxn modelId="{B9A28E25-C3C0-4BF8-89E5-7E757167BA3F}" type="presParOf" srcId="{27501913-FC8D-4E55-85E4-6E8567AC932E}" destId="{4725076A-B2FD-429C-8A4D-D4368DA64838}" srcOrd="3" destOrd="0" presId="urn:microsoft.com/office/officeart/2005/8/layout/hierarchy1"/>
    <dgm:cxn modelId="{595CCD47-DBD3-41BD-BC06-C38D337472BF}" type="presParOf" srcId="{4725076A-B2FD-429C-8A4D-D4368DA64838}" destId="{98079317-928D-4C8C-A1AD-3D1F15914A91}" srcOrd="0" destOrd="0" presId="urn:microsoft.com/office/officeart/2005/8/layout/hierarchy1"/>
    <dgm:cxn modelId="{738EB8B1-71B9-46DC-815A-A77CC0977C3D}" type="presParOf" srcId="{98079317-928D-4C8C-A1AD-3D1F15914A91}" destId="{0FDDE421-EFED-4916-9C4D-7957B37207A8}" srcOrd="0" destOrd="0" presId="urn:microsoft.com/office/officeart/2005/8/layout/hierarchy1"/>
    <dgm:cxn modelId="{C01A265C-09E1-41D2-8F35-FBD6884619C1}" type="presParOf" srcId="{98079317-928D-4C8C-A1AD-3D1F15914A91}" destId="{ECB9AB1E-F74D-42F5-B2ED-6CFD6A4F3B19}" srcOrd="1" destOrd="0" presId="urn:microsoft.com/office/officeart/2005/8/layout/hierarchy1"/>
    <dgm:cxn modelId="{53044EAA-EA96-4938-A952-B3AA7CE4C22E}" type="presParOf" srcId="{4725076A-B2FD-429C-8A4D-D4368DA64838}" destId="{A103E269-F870-406E-80AC-E91A90E9205A}" srcOrd="1" destOrd="0" presId="urn:microsoft.com/office/officeart/2005/8/layout/hierarchy1"/>
    <dgm:cxn modelId="{2C15A8BE-8205-4231-B65A-011F95FE1147}" type="presParOf" srcId="{A103E269-F870-406E-80AC-E91A90E9205A}" destId="{ECBA78AB-57AA-4EC3-8A00-1155A6068738}" srcOrd="0" destOrd="0" presId="urn:microsoft.com/office/officeart/2005/8/layout/hierarchy1"/>
    <dgm:cxn modelId="{85D5F5E9-FD2A-4620-B309-55E90A430DEB}" type="presParOf" srcId="{A103E269-F870-406E-80AC-E91A90E9205A}" destId="{DC119C7B-3CF2-4FEF-B9CE-7EFF3AD94644}" srcOrd="1" destOrd="0" presId="urn:microsoft.com/office/officeart/2005/8/layout/hierarchy1"/>
    <dgm:cxn modelId="{105318A4-A6FF-4709-842A-BE8F0DF57BE5}" type="presParOf" srcId="{DC119C7B-3CF2-4FEF-B9CE-7EFF3AD94644}" destId="{178CFE94-FD79-4C1A-B102-19FBF6715FFF}" srcOrd="0" destOrd="0" presId="urn:microsoft.com/office/officeart/2005/8/layout/hierarchy1"/>
    <dgm:cxn modelId="{CB896F03-ECFC-4882-A517-24DC677EEA5B}" type="presParOf" srcId="{178CFE94-FD79-4C1A-B102-19FBF6715FFF}" destId="{2155663E-15F5-470B-97E4-44A6FF3FCB01}" srcOrd="0" destOrd="0" presId="urn:microsoft.com/office/officeart/2005/8/layout/hierarchy1"/>
    <dgm:cxn modelId="{4C71ADEC-51A5-4599-BFC3-CC9431A51224}" type="presParOf" srcId="{178CFE94-FD79-4C1A-B102-19FBF6715FFF}" destId="{84536260-7DF8-4B66-B095-EC76C3A773C6}" srcOrd="1" destOrd="0" presId="urn:microsoft.com/office/officeart/2005/8/layout/hierarchy1"/>
    <dgm:cxn modelId="{9934AB38-33C2-40CF-A939-66B1EC858C6C}" type="presParOf" srcId="{DC119C7B-3CF2-4FEF-B9CE-7EFF3AD94644}" destId="{1D0E5B43-F634-47A4-93DA-1AA61C70D541}" srcOrd="1" destOrd="0" presId="urn:microsoft.com/office/officeart/2005/8/layout/hierarchy1"/>
    <dgm:cxn modelId="{3077B7A3-544C-4632-A711-27C57C4CB22F}" type="presParOf" srcId="{B88346C6-D1E8-45FD-8A78-1399CD3760BB}" destId="{949D8F5C-4022-4257-85DB-01E478D8CDD0}" srcOrd="2" destOrd="0" presId="urn:microsoft.com/office/officeart/2005/8/layout/hierarchy1"/>
    <dgm:cxn modelId="{53949C13-E11C-4012-8182-1AFF953A9CF8}" type="presParOf" srcId="{B88346C6-D1E8-45FD-8A78-1399CD3760BB}" destId="{A08A597D-120C-45C8-B4E7-C85CAA4C54C0}" srcOrd="3" destOrd="0" presId="urn:microsoft.com/office/officeart/2005/8/layout/hierarchy1"/>
    <dgm:cxn modelId="{778A7A3C-42C3-4BA8-9314-A2A4A16F05CF}" type="presParOf" srcId="{A08A597D-120C-45C8-B4E7-C85CAA4C54C0}" destId="{BD699A2B-6888-4CAC-8983-29DFDC4CC711}" srcOrd="0" destOrd="0" presId="urn:microsoft.com/office/officeart/2005/8/layout/hierarchy1"/>
    <dgm:cxn modelId="{2F05E885-0517-4207-887F-D021FB7AEC8D}" type="presParOf" srcId="{BD699A2B-6888-4CAC-8983-29DFDC4CC711}" destId="{E4639D78-B19D-41F9-A316-5AA106289AFF}" srcOrd="0" destOrd="0" presId="urn:microsoft.com/office/officeart/2005/8/layout/hierarchy1"/>
    <dgm:cxn modelId="{0242A8B1-37E8-462F-ABE8-849B60CFF031}" type="presParOf" srcId="{BD699A2B-6888-4CAC-8983-29DFDC4CC711}" destId="{60F6F5B9-7915-4EC6-86BB-B4311FE57814}" srcOrd="1" destOrd="0" presId="urn:microsoft.com/office/officeart/2005/8/layout/hierarchy1"/>
    <dgm:cxn modelId="{E577468A-E0E3-4AA8-BCD4-B9459B3D444E}" type="presParOf" srcId="{A08A597D-120C-45C8-B4E7-C85CAA4C54C0}" destId="{4FEEA21E-1FF4-4DDF-AC47-A68B2C158F47}" srcOrd="1" destOrd="0" presId="urn:microsoft.com/office/officeart/2005/8/layout/hierarchy1"/>
    <dgm:cxn modelId="{ACC1C6A4-C466-48BE-8742-360954F59466}" type="presParOf" srcId="{4FEEA21E-1FF4-4DDF-AC47-A68B2C158F47}" destId="{D87B02F9-409B-4F39-AD97-C60452BC1335}" srcOrd="0" destOrd="0" presId="urn:microsoft.com/office/officeart/2005/8/layout/hierarchy1"/>
    <dgm:cxn modelId="{81966308-5A4C-4366-AA11-2F056282D9DB}" type="presParOf" srcId="{4FEEA21E-1FF4-4DDF-AC47-A68B2C158F47}" destId="{94EB7466-F279-49C0-81C6-EE6EDE0ACE1F}" srcOrd="1" destOrd="0" presId="urn:microsoft.com/office/officeart/2005/8/layout/hierarchy1"/>
    <dgm:cxn modelId="{2B5AF677-BFFA-4359-8379-C37902C7E35A}" type="presParOf" srcId="{94EB7466-F279-49C0-81C6-EE6EDE0ACE1F}" destId="{23DDD14C-BA60-4852-87A6-9FDC042B6B26}" srcOrd="0" destOrd="0" presId="urn:microsoft.com/office/officeart/2005/8/layout/hierarchy1"/>
    <dgm:cxn modelId="{830AD61E-33AF-4F73-9F1C-D88C13B6874A}" type="presParOf" srcId="{23DDD14C-BA60-4852-87A6-9FDC042B6B26}" destId="{0B74D49F-D4EF-4305-BCB3-EF7FC6F91E93}" srcOrd="0" destOrd="0" presId="urn:microsoft.com/office/officeart/2005/8/layout/hierarchy1"/>
    <dgm:cxn modelId="{4739AA2F-101C-449E-8D10-039C2B2C57E9}" type="presParOf" srcId="{23DDD14C-BA60-4852-87A6-9FDC042B6B26}" destId="{B4B54129-D178-4869-B635-10BA1166016F}" srcOrd="1" destOrd="0" presId="urn:microsoft.com/office/officeart/2005/8/layout/hierarchy1"/>
    <dgm:cxn modelId="{E99FACC9-A13A-4634-B0F7-2D00DEBF8AEE}" type="presParOf" srcId="{94EB7466-F279-49C0-81C6-EE6EDE0ACE1F}" destId="{577BB805-C3B1-4C46-8D7E-4889A921EB7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0F4F42-A46B-4568-86B5-346E79229FBB}" type="datetimeFigureOut">
              <a:rPr lang="es-SV" smtClean="0"/>
              <a:t>27/06/2019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D4799A9-B247-4A28-9EDD-DAE551F4E9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64980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531E6-9A70-4CFF-9086-8B818372BFEF}" type="slidenum">
              <a:rPr lang="es-SV" smtClean="0"/>
              <a:t>51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27675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531E6-9A70-4CFF-9086-8B818372BFEF}" type="slidenum">
              <a:rPr lang="es-SV" smtClean="0"/>
              <a:t>52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91749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531E6-9A70-4CFF-9086-8B818372BFEF}" type="slidenum">
              <a:rPr lang="es-SV" smtClean="0"/>
              <a:t>60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35130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3BED4-8459-4AB0-94EB-F9FF05A7F780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27/06/2019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493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14B5-5E34-4E2C-81C7-D9586599921E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27/06/2019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311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F17D-5904-4598-AA2E-E77217DB1949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27/06/2019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724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5AA8-5FB1-4C8D-B832-8B55E8D70C7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27/06/2019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47597-0047-404D-80B8-BDC308D6A56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354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5AA8-5FB1-4C8D-B832-8B55E8D70C7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27/06/2019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47597-0047-404D-80B8-BDC308D6A56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074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5AA8-5FB1-4C8D-B832-8B55E8D70C7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27/06/2019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47597-0047-404D-80B8-BDC308D6A56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682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5AA8-5FB1-4C8D-B832-8B55E8D70C7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27/06/2019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47597-0047-404D-80B8-BDC308D6A56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787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5AA8-5FB1-4C8D-B832-8B55E8D70C7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27/06/2019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47597-0047-404D-80B8-BDC308D6A56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470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5AA8-5FB1-4C8D-B832-8B55E8D70C7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27/06/2019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47597-0047-404D-80B8-BDC308D6A56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034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5AA8-5FB1-4C8D-B832-8B55E8D70C7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27/06/2019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47597-0047-404D-80B8-BDC308D6A56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108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5AA8-5FB1-4C8D-B832-8B55E8D70C7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27/06/2019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47597-0047-404D-80B8-BDC308D6A56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297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FBCA-4542-4C37-8B56-B2BB8645C990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27/06/2019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ángulo 6"/>
          <p:cNvSpPr/>
          <p:nvPr userDrawn="1"/>
        </p:nvSpPr>
        <p:spPr>
          <a:xfrm>
            <a:off x="0" y="0"/>
            <a:ext cx="288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>
              <a:solidFill>
                <a:prstClr val="white"/>
              </a:solidFill>
            </a:endParaRPr>
          </a:p>
        </p:txBody>
      </p:sp>
      <p:sp>
        <p:nvSpPr>
          <p:cNvPr id="8" name="Rectángulo 7"/>
          <p:cNvSpPr/>
          <p:nvPr userDrawn="1"/>
        </p:nvSpPr>
        <p:spPr>
          <a:xfrm>
            <a:off x="8856000" y="0"/>
            <a:ext cx="288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>
              <a:solidFill>
                <a:prstClr val="white"/>
              </a:solidFill>
            </a:endParaRPr>
          </a:p>
        </p:txBody>
      </p:sp>
      <p:sp>
        <p:nvSpPr>
          <p:cNvPr id="9" name="Rectángulo 8"/>
          <p:cNvSpPr/>
          <p:nvPr userDrawn="1"/>
        </p:nvSpPr>
        <p:spPr>
          <a:xfrm>
            <a:off x="288000" y="-27"/>
            <a:ext cx="8568000" cy="4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>
              <a:solidFill>
                <a:prstClr val="white"/>
              </a:solidFill>
            </a:endParaRPr>
          </a:p>
        </p:txBody>
      </p:sp>
      <p:sp>
        <p:nvSpPr>
          <p:cNvPr id="10" name="Rectángulo 9"/>
          <p:cNvSpPr/>
          <p:nvPr userDrawn="1"/>
        </p:nvSpPr>
        <p:spPr>
          <a:xfrm>
            <a:off x="288000" y="6811200"/>
            <a:ext cx="8568000" cy="4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>
              <a:solidFill>
                <a:prstClr val="white"/>
              </a:solidFill>
            </a:endParaRPr>
          </a:p>
        </p:txBody>
      </p:sp>
      <p:cxnSp>
        <p:nvCxnSpPr>
          <p:cNvPr id="11" name="9 Conector recto"/>
          <p:cNvCxnSpPr/>
          <p:nvPr userDrawn="1"/>
        </p:nvCxnSpPr>
        <p:spPr>
          <a:xfrm>
            <a:off x="1785938" y="785813"/>
            <a:ext cx="5572125" cy="15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6099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5AA8-5FB1-4C8D-B832-8B55E8D70C7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27/06/2019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47597-0047-404D-80B8-BDC308D6A56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07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5AA8-5FB1-4C8D-B832-8B55E8D70C7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27/06/2019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47597-0047-404D-80B8-BDC308D6A56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527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5AA8-5FB1-4C8D-B832-8B55E8D70C7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27/06/2019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47597-0047-404D-80B8-BDC308D6A56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263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3BED4-8459-4AB0-94EB-F9FF05A7F780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27/06/2019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3622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FBCA-4542-4C37-8B56-B2BB8645C990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27/06/2019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ángulo 6"/>
          <p:cNvSpPr/>
          <p:nvPr userDrawn="1"/>
        </p:nvSpPr>
        <p:spPr>
          <a:xfrm>
            <a:off x="0" y="0"/>
            <a:ext cx="288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>
              <a:solidFill>
                <a:prstClr val="white"/>
              </a:solidFill>
            </a:endParaRPr>
          </a:p>
        </p:txBody>
      </p:sp>
      <p:sp>
        <p:nvSpPr>
          <p:cNvPr id="8" name="Rectángulo 7"/>
          <p:cNvSpPr/>
          <p:nvPr userDrawn="1"/>
        </p:nvSpPr>
        <p:spPr>
          <a:xfrm>
            <a:off x="8856000" y="0"/>
            <a:ext cx="288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>
              <a:solidFill>
                <a:prstClr val="white"/>
              </a:solidFill>
            </a:endParaRPr>
          </a:p>
        </p:txBody>
      </p:sp>
      <p:sp>
        <p:nvSpPr>
          <p:cNvPr id="9" name="Rectángulo 8"/>
          <p:cNvSpPr/>
          <p:nvPr userDrawn="1"/>
        </p:nvSpPr>
        <p:spPr>
          <a:xfrm>
            <a:off x="288000" y="-27"/>
            <a:ext cx="8568000" cy="4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>
              <a:solidFill>
                <a:prstClr val="white"/>
              </a:solidFill>
            </a:endParaRPr>
          </a:p>
        </p:txBody>
      </p:sp>
      <p:sp>
        <p:nvSpPr>
          <p:cNvPr id="10" name="Rectángulo 9"/>
          <p:cNvSpPr/>
          <p:nvPr userDrawn="1"/>
        </p:nvSpPr>
        <p:spPr>
          <a:xfrm>
            <a:off x="288000" y="6811200"/>
            <a:ext cx="8568000" cy="4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>
              <a:solidFill>
                <a:prstClr val="white"/>
              </a:solidFill>
            </a:endParaRPr>
          </a:p>
        </p:txBody>
      </p:sp>
      <p:cxnSp>
        <p:nvCxnSpPr>
          <p:cNvPr id="11" name="9 Conector recto"/>
          <p:cNvCxnSpPr/>
          <p:nvPr userDrawn="1"/>
        </p:nvCxnSpPr>
        <p:spPr>
          <a:xfrm>
            <a:off x="1785938" y="785813"/>
            <a:ext cx="5572125" cy="15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742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FD602-F41F-4DA3-85F8-1956A4D3F032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27/06/2019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999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5F7B-AF2A-457A-9D70-8B4D95A45B86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27/06/2019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8416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E1EB-DC94-4B2A-BFFA-24149BCCC279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27/06/2019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2453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D6B00-1948-4F65-A664-E4000EA954FF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27/06/2019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2705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640C5-1294-470E-8C8D-8E8F9A253C7F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27/06/2019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71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FD602-F41F-4DA3-85F8-1956A4D3F032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27/06/2019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9709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5AF7-ABAF-4ACA-BF8F-A36DDFBDF8E3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27/06/2019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0170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BF96-A65F-4FEF-9DF7-72A1EB0F3C01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27/06/2019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843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14B5-5E34-4E2C-81C7-D9586599921E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27/06/2019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755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F17D-5904-4598-AA2E-E77217DB1949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27/06/2019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513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5F7B-AF2A-457A-9D70-8B4D95A45B86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27/06/2019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E1EB-DC94-4B2A-BFFA-24149BCCC279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27/06/2019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825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D6B00-1948-4F65-A664-E4000EA954FF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27/06/2019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715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640C5-1294-470E-8C8D-8E8F9A253C7F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27/06/2019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861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5AF7-ABAF-4ACA-BF8F-A36DDFBDF8E3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27/06/2019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34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BF96-A65F-4FEF-9DF7-72A1EB0F3C01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27/06/2019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460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8D2FB-5149-48C3-BC43-7F3C3F967B9F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27/06/2019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5E606-D541-4F0C-8F35-C268DF2D9685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27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E5AA8-5FB1-4C8D-B832-8B55E8D70C7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27/06/2019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47597-0047-404D-80B8-BDC308D6A56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92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8D2FB-5149-48C3-BC43-7F3C3F967B9F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27/06/2019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5E606-D541-4F0C-8F35-C268DF2D9685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5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1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4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25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2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27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28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2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30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31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32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33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34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35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36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3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38.emf"/><Relationship Id="rId4" Type="http://schemas.openxmlformats.org/officeDocument/2006/relationships/package" Target="../embeddings/Microsoft_Excel_Worksheet45.xlsx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39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40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41.e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4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309489" y="2665925"/>
            <a:ext cx="8271804" cy="2511380"/>
          </a:xfrm>
        </p:spPr>
        <p:txBody>
          <a:bodyPr>
            <a:normAutofit/>
          </a:bodyPr>
          <a:lstStyle/>
          <a:p>
            <a:r>
              <a:rPr lang="es-SV" altLang="es-SV" sz="4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Estadísticas básicas</a:t>
            </a:r>
          </a:p>
          <a:p>
            <a:r>
              <a:rPr lang="es-SV" altLang="es-SV" sz="4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Sobre las Finanzas Públicas</a:t>
            </a:r>
            <a:r>
              <a:rPr lang="es-SV" altLang="es-SV" sz="44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es-SV" altLang="es-SV" sz="44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s-SV" altLang="es-SV" sz="4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 Diciembre de 2018</a:t>
            </a:r>
            <a:endParaRPr lang="es-S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09490" y="1093714"/>
            <a:ext cx="6203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MINISTERIO DE HACIENDA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09490" y="1703974"/>
            <a:ext cx="8271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Secretaría de Estado</a:t>
            </a:r>
            <a:endParaRPr lang="es-SV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18161" y="6176485"/>
            <a:ext cx="8271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 Salvador, 10 de Abril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70561" y="5710702"/>
            <a:ext cx="8271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Dirección de Política Económica y Fiscal</a:t>
            </a:r>
            <a:endParaRPr lang="es-SV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74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50314"/>
            <a:ext cx="7886700" cy="613064"/>
          </a:xfrm>
        </p:spPr>
        <p:txBody>
          <a:bodyPr>
            <a:normAutofit/>
          </a:bodyPr>
          <a:lstStyle/>
          <a:p>
            <a:pPr algn="ctr"/>
            <a:r>
              <a:rPr lang="es-SV" sz="1800" b="1" dirty="0" smtClean="0">
                <a:latin typeface="+mn-lt"/>
              </a:rPr>
              <a:t>Balance primario del SPNF, 2013 – 2018 sin Intereses</a:t>
            </a:r>
            <a:br>
              <a:rPr lang="es-SV" sz="1800" b="1" dirty="0" smtClean="0">
                <a:latin typeface="+mn-lt"/>
              </a:rPr>
            </a:br>
            <a:r>
              <a:rPr lang="es-SV" sz="1400" b="1" dirty="0" smtClean="0">
                <a:latin typeface="+mn-lt"/>
              </a:rPr>
              <a:t>(En millones US$ y % de PIB en eje secundario)</a:t>
            </a:r>
            <a:endParaRPr lang="es-SV" sz="1400" b="1" dirty="0">
              <a:latin typeface="+mn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/>
              <a:t>10</a:t>
            </a:fld>
            <a:endParaRPr lang="es-SV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396974745"/>
              </p:ext>
            </p:extLst>
          </p:nvPr>
        </p:nvGraphicFramePr>
        <p:xfrm>
          <a:off x="321972" y="941145"/>
          <a:ext cx="8525814" cy="5325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602892" y="6420746"/>
            <a:ext cx="75489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1000" b="1" dirty="0" smtClean="0"/>
              <a:t>Fuente</a:t>
            </a:r>
            <a:r>
              <a:rPr lang="es-SV" sz="1000" dirty="0" smtClean="0"/>
              <a:t>: Dirección de Política Económica y Fiscal, Ministerio de Hacienda</a:t>
            </a:r>
            <a:endParaRPr lang="es-SV" sz="1000" dirty="0"/>
          </a:p>
        </p:txBody>
      </p:sp>
    </p:spTree>
    <p:extLst>
      <p:ext uri="{BB962C8B-B14F-4D97-AF65-F5344CB8AC3E}">
        <p14:creationId xmlns:p14="http://schemas.microsoft.com/office/powerpoint/2010/main" val="369401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66255"/>
            <a:ext cx="7886700" cy="613064"/>
          </a:xfrm>
        </p:spPr>
        <p:txBody>
          <a:bodyPr>
            <a:normAutofit/>
          </a:bodyPr>
          <a:lstStyle/>
          <a:p>
            <a:pPr algn="ctr"/>
            <a:r>
              <a:rPr lang="es-SV" sz="1800" b="1" dirty="0" smtClean="0">
                <a:latin typeface="+mn-lt"/>
              </a:rPr>
              <a:t>Situación Financiera del SPNF, enero </a:t>
            </a:r>
            <a:r>
              <a:rPr lang="es-SV" sz="1800" b="1" dirty="0">
                <a:latin typeface="+mn-lt"/>
              </a:rPr>
              <a:t>– </a:t>
            </a:r>
            <a:r>
              <a:rPr lang="es-SV" sz="1800" b="1" dirty="0" smtClean="0">
                <a:latin typeface="+mn-lt"/>
              </a:rPr>
              <a:t>diciembre </a:t>
            </a:r>
            <a:r>
              <a:rPr lang="es-SV" sz="1800" b="1" dirty="0">
                <a:latin typeface="+mn-lt"/>
              </a:rPr>
              <a:t>de </a:t>
            </a:r>
            <a:r>
              <a:rPr lang="es-SV" sz="1800" b="1" dirty="0" smtClean="0">
                <a:latin typeface="+mn-lt"/>
              </a:rPr>
              <a:t>2013</a:t>
            </a:r>
            <a:br>
              <a:rPr lang="es-SV" sz="1800" b="1" dirty="0" smtClean="0">
                <a:latin typeface="+mn-lt"/>
              </a:rPr>
            </a:br>
            <a:r>
              <a:rPr lang="es-SV" sz="1400" b="1" dirty="0" smtClean="0">
                <a:latin typeface="+mn-lt"/>
              </a:rPr>
              <a:t>(En millones de US$)</a:t>
            </a:r>
            <a:endParaRPr lang="es-SV" sz="1400" b="1" dirty="0">
              <a:latin typeface="+mn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/>
              <a:t>11</a:t>
            </a:fld>
            <a:endParaRPr lang="es-SV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892198"/>
              </p:ext>
            </p:extLst>
          </p:nvPr>
        </p:nvGraphicFramePr>
        <p:xfrm>
          <a:off x="798490" y="783270"/>
          <a:ext cx="7443989" cy="6003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0" name="Worksheet" r:id="rId3" imgW="11706227" imgH="9610583" progId="Excel.Sheet.12">
                  <p:embed/>
                </p:oleObj>
              </mc:Choice>
              <mc:Fallback>
                <p:oleObj name="Worksheet" r:id="rId3" imgW="11706227" imgH="961058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8490" y="783270"/>
                        <a:ext cx="7443989" cy="6003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881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66255"/>
            <a:ext cx="7886700" cy="613064"/>
          </a:xfrm>
        </p:spPr>
        <p:txBody>
          <a:bodyPr>
            <a:normAutofit/>
          </a:bodyPr>
          <a:lstStyle/>
          <a:p>
            <a:pPr algn="ctr"/>
            <a:r>
              <a:rPr lang="es-SV" sz="1800" b="1" dirty="0" smtClean="0">
                <a:latin typeface="+mn-lt"/>
              </a:rPr>
              <a:t>Situación Financiera del SPNF, enero </a:t>
            </a:r>
            <a:r>
              <a:rPr lang="es-SV" sz="1800" b="1" dirty="0">
                <a:latin typeface="+mn-lt"/>
              </a:rPr>
              <a:t>– </a:t>
            </a:r>
            <a:r>
              <a:rPr lang="es-SV" sz="1800" b="1" dirty="0" smtClean="0">
                <a:latin typeface="+mn-lt"/>
              </a:rPr>
              <a:t>diciembre </a:t>
            </a:r>
            <a:r>
              <a:rPr lang="es-SV" sz="1800" b="1" dirty="0">
                <a:latin typeface="+mn-lt"/>
              </a:rPr>
              <a:t>de </a:t>
            </a:r>
            <a:r>
              <a:rPr lang="es-SV" sz="1800" b="1" dirty="0" smtClean="0">
                <a:latin typeface="+mn-lt"/>
              </a:rPr>
              <a:t>2014</a:t>
            </a:r>
            <a:br>
              <a:rPr lang="es-SV" sz="1800" b="1" dirty="0" smtClean="0">
                <a:latin typeface="+mn-lt"/>
              </a:rPr>
            </a:br>
            <a:r>
              <a:rPr lang="es-SV" sz="1400" b="1" dirty="0" smtClean="0">
                <a:latin typeface="+mn-lt"/>
              </a:rPr>
              <a:t>(En millones de US$)</a:t>
            </a:r>
            <a:endParaRPr lang="es-SV" sz="1400" b="1" dirty="0">
              <a:latin typeface="+mn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/>
              <a:t>12</a:t>
            </a:fld>
            <a:endParaRPr lang="es-SV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884582"/>
              </p:ext>
            </p:extLst>
          </p:nvPr>
        </p:nvGraphicFramePr>
        <p:xfrm>
          <a:off x="883343" y="785614"/>
          <a:ext cx="7359136" cy="605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4" name="Worksheet" r:id="rId3" imgW="11591983" imgH="9610583" progId="Excel.Sheet.12">
                  <p:embed/>
                </p:oleObj>
              </mc:Choice>
              <mc:Fallback>
                <p:oleObj name="Worksheet" r:id="rId3" imgW="11591983" imgH="961058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3343" y="785614"/>
                        <a:ext cx="7359136" cy="6050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477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66255"/>
            <a:ext cx="7886700" cy="613064"/>
          </a:xfrm>
        </p:spPr>
        <p:txBody>
          <a:bodyPr>
            <a:normAutofit/>
          </a:bodyPr>
          <a:lstStyle/>
          <a:p>
            <a:pPr algn="ctr"/>
            <a:r>
              <a:rPr lang="es-SV" sz="1800" b="1" dirty="0" smtClean="0">
                <a:latin typeface="+mn-lt"/>
              </a:rPr>
              <a:t>Situación Financiera del SPNF, enero – diciembre de 2015</a:t>
            </a:r>
            <a:br>
              <a:rPr lang="es-SV" sz="1800" b="1" dirty="0" smtClean="0">
                <a:latin typeface="+mn-lt"/>
              </a:rPr>
            </a:br>
            <a:r>
              <a:rPr lang="es-SV" sz="1400" b="1" dirty="0" smtClean="0">
                <a:latin typeface="+mn-lt"/>
              </a:rPr>
              <a:t>(En millones de US$)</a:t>
            </a:r>
            <a:endParaRPr lang="es-SV" sz="1400" b="1" dirty="0">
              <a:latin typeface="+mn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/>
              <a:t>13</a:t>
            </a:fld>
            <a:endParaRPr lang="es-SV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684574"/>
              </p:ext>
            </p:extLst>
          </p:nvPr>
        </p:nvGraphicFramePr>
        <p:xfrm>
          <a:off x="888638" y="785488"/>
          <a:ext cx="7289445" cy="5957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9" name="Worksheet" r:id="rId3" imgW="11248933" imgH="9610583" progId="Excel.Sheet.12">
                  <p:embed/>
                </p:oleObj>
              </mc:Choice>
              <mc:Fallback>
                <p:oleObj name="Worksheet" r:id="rId3" imgW="11248933" imgH="961058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8638" y="785488"/>
                        <a:ext cx="7289445" cy="5957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513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66255"/>
            <a:ext cx="7886700" cy="613064"/>
          </a:xfrm>
        </p:spPr>
        <p:txBody>
          <a:bodyPr>
            <a:normAutofit/>
          </a:bodyPr>
          <a:lstStyle/>
          <a:p>
            <a:pPr algn="ctr"/>
            <a:r>
              <a:rPr lang="es-SV" sz="1800" b="1" dirty="0" smtClean="0">
                <a:latin typeface="+mn-lt"/>
              </a:rPr>
              <a:t>Situación Financiera del SPNF, enero – diciembre de 2016</a:t>
            </a:r>
            <a:br>
              <a:rPr lang="es-SV" sz="1800" b="1" dirty="0" smtClean="0">
                <a:latin typeface="+mn-lt"/>
              </a:rPr>
            </a:br>
            <a:r>
              <a:rPr lang="es-SV" sz="1400" b="1" dirty="0" smtClean="0">
                <a:latin typeface="+mn-lt"/>
              </a:rPr>
              <a:t>(En millones de US$)</a:t>
            </a:r>
            <a:endParaRPr lang="es-SV" sz="1400" b="1" dirty="0">
              <a:latin typeface="+mn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/>
              <a:t>14</a:t>
            </a:fld>
            <a:endParaRPr lang="es-SV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594760"/>
              </p:ext>
            </p:extLst>
          </p:nvPr>
        </p:nvGraphicFramePr>
        <p:xfrm>
          <a:off x="881577" y="783651"/>
          <a:ext cx="7386660" cy="5942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3" name="Worksheet" r:id="rId3" imgW="11248933" imgH="9610583" progId="Excel.Sheet.12">
                  <p:embed/>
                </p:oleObj>
              </mc:Choice>
              <mc:Fallback>
                <p:oleObj name="Worksheet" r:id="rId3" imgW="11248933" imgH="961058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1577" y="783651"/>
                        <a:ext cx="7386660" cy="59422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349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66255"/>
            <a:ext cx="7886700" cy="613064"/>
          </a:xfrm>
        </p:spPr>
        <p:txBody>
          <a:bodyPr>
            <a:normAutofit/>
          </a:bodyPr>
          <a:lstStyle/>
          <a:p>
            <a:pPr algn="ctr"/>
            <a:r>
              <a:rPr lang="es-SV" sz="1800" b="1" dirty="0" smtClean="0">
                <a:latin typeface="+mn-lt"/>
              </a:rPr>
              <a:t>Situación Financiera del SPNF, enero – diciembre de 2017</a:t>
            </a:r>
            <a:br>
              <a:rPr lang="es-SV" sz="1800" b="1" dirty="0" smtClean="0">
                <a:latin typeface="+mn-lt"/>
              </a:rPr>
            </a:br>
            <a:r>
              <a:rPr lang="es-SV" sz="1400" b="1" dirty="0" smtClean="0">
                <a:latin typeface="+mn-lt"/>
              </a:rPr>
              <a:t>(En millones de US$)</a:t>
            </a:r>
            <a:endParaRPr lang="es-SV" sz="1400" b="1" dirty="0">
              <a:latin typeface="+mn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/>
              <a:t>15</a:t>
            </a:fld>
            <a:endParaRPr lang="es-SV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376834"/>
              </p:ext>
            </p:extLst>
          </p:nvPr>
        </p:nvGraphicFramePr>
        <p:xfrm>
          <a:off x="792116" y="784523"/>
          <a:ext cx="7411726" cy="5932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6" name="Worksheet" r:id="rId3" imgW="11363177" imgH="9610583" progId="Excel.Sheet.12">
                  <p:embed/>
                </p:oleObj>
              </mc:Choice>
              <mc:Fallback>
                <p:oleObj name="Worksheet" r:id="rId3" imgW="11363177" imgH="961058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2116" y="784523"/>
                        <a:ext cx="7411726" cy="59326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310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66255"/>
            <a:ext cx="7886700" cy="613064"/>
          </a:xfrm>
        </p:spPr>
        <p:txBody>
          <a:bodyPr>
            <a:normAutofit/>
          </a:bodyPr>
          <a:lstStyle/>
          <a:p>
            <a:pPr algn="ctr"/>
            <a:r>
              <a:rPr lang="es-SV" sz="1800" b="1" dirty="0" smtClean="0">
                <a:latin typeface="+mn-lt"/>
              </a:rPr>
              <a:t>Situación Financiera del SPNF, enero – diciembre de 2018</a:t>
            </a:r>
            <a:br>
              <a:rPr lang="es-SV" sz="1800" b="1" dirty="0" smtClean="0">
                <a:latin typeface="+mn-lt"/>
              </a:rPr>
            </a:br>
            <a:r>
              <a:rPr lang="es-SV" sz="1400" b="1" dirty="0" smtClean="0">
                <a:latin typeface="+mn-lt"/>
              </a:rPr>
              <a:t>(En millones de US$)</a:t>
            </a:r>
            <a:endParaRPr lang="es-SV" sz="1400" b="1" dirty="0">
              <a:latin typeface="+mn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/>
              <a:t>16</a:t>
            </a:fld>
            <a:endParaRPr lang="es-SV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557757"/>
              </p:ext>
            </p:extLst>
          </p:nvPr>
        </p:nvGraphicFramePr>
        <p:xfrm>
          <a:off x="779237" y="784344"/>
          <a:ext cx="7411726" cy="5988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8" name="Worksheet" r:id="rId3" imgW="11363177" imgH="9610583" progId="Excel.Sheet.12">
                  <p:embed/>
                </p:oleObj>
              </mc:Choice>
              <mc:Fallback>
                <p:oleObj name="Worksheet" r:id="rId3" imgW="11363177" imgH="961058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9237" y="784344"/>
                        <a:ext cx="7411726" cy="59887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86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17771"/>
            <a:ext cx="7886700" cy="613064"/>
          </a:xfrm>
        </p:spPr>
        <p:txBody>
          <a:bodyPr>
            <a:normAutofit/>
          </a:bodyPr>
          <a:lstStyle/>
          <a:p>
            <a:pPr algn="ctr"/>
            <a:r>
              <a:rPr lang="es-SV" sz="1800" b="1" dirty="0" smtClean="0">
                <a:latin typeface="+mn-lt"/>
              </a:rPr>
              <a:t>Situación Financiera del SPNF, enero – diciembre de 2018</a:t>
            </a:r>
            <a:br>
              <a:rPr lang="es-SV" sz="1800" b="1" dirty="0" smtClean="0">
                <a:latin typeface="+mn-lt"/>
              </a:rPr>
            </a:br>
            <a:r>
              <a:rPr lang="es-SV" sz="1400" b="1" dirty="0" smtClean="0">
                <a:latin typeface="+mn-lt"/>
              </a:rPr>
              <a:t>(En porcentajes del PIB)</a:t>
            </a:r>
            <a:endParaRPr lang="es-SV" sz="1400" b="1" dirty="0">
              <a:latin typeface="+mn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/>
              <a:t>17</a:t>
            </a:fld>
            <a:endParaRPr lang="es-SV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275062"/>
              </p:ext>
            </p:extLst>
          </p:nvPr>
        </p:nvGraphicFramePr>
        <p:xfrm>
          <a:off x="811368" y="804585"/>
          <a:ext cx="7417828" cy="5828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0" name="Worksheet" r:id="rId3" imgW="11363177" imgH="9601359" progId="Excel.Sheet.12">
                  <p:embed/>
                </p:oleObj>
              </mc:Choice>
              <mc:Fallback>
                <p:oleObj name="Worksheet" r:id="rId3" imgW="11363177" imgH="960135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1368" y="804585"/>
                        <a:ext cx="7417828" cy="5828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966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24691"/>
            <a:ext cx="7886700" cy="613208"/>
          </a:xfrm>
        </p:spPr>
        <p:txBody>
          <a:bodyPr>
            <a:normAutofit/>
          </a:bodyPr>
          <a:lstStyle/>
          <a:p>
            <a:pPr algn="ctr"/>
            <a:r>
              <a:rPr lang="es-SV" sz="1800" b="1" dirty="0" smtClean="0">
                <a:latin typeface="+mn-lt"/>
              </a:rPr>
              <a:t>Ingresos y Gastos del Gobierno Central, 2013 –  2018</a:t>
            </a:r>
            <a:br>
              <a:rPr lang="es-SV" sz="1800" b="1" dirty="0" smtClean="0">
                <a:latin typeface="+mn-lt"/>
              </a:rPr>
            </a:br>
            <a:r>
              <a:rPr lang="es-SV" sz="1400" b="1" dirty="0" smtClean="0">
                <a:latin typeface="+mn-lt"/>
              </a:rPr>
              <a:t>(En millones de US$)</a:t>
            </a:r>
            <a:endParaRPr lang="es-SV" sz="1400" b="1" dirty="0">
              <a:latin typeface="+mn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/>
              <a:t>18</a:t>
            </a:fld>
            <a:endParaRPr lang="es-SV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986912"/>
              </p:ext>
            </p:extLst>
          </p:nvPr>
        </p:nvGraphicFramePr>
        <p:xfrm>
          <a:off x="1638227" y="786027"/>
          <a:ext cx="5881509" cy="5866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6" name="Worksheet" r:id="rId3" imgW="7391285" imgH="9753706" progId="Excel.Sheet.12">
                  <p:embed/>
                </p:oleObj>
              </mc:Choice>
              <mc:Fallback>
                <p:oleObj name="Worksheet" r:id="rId3" imgW="7391285" imgH="975370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38227" y="786027"/>
                        <a:ext cx="5881509" cy="58665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685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66255"/>
            <a:ext cx="7886700" cy="613064"/>
          </a:xfrm>
        </p:spPr>
        <p:txBody>
          <a:bodyPr>
            <a:normAutofit/>
          </a:bodyPr>
          <a:lstStyle/>
          <a:p>
            <a:pPr algn="ctr"/>
            <a:r>
              <a:rPr lang="es-SV" sz="1800" b="1" dirty="0" smtClean="0">
                <a:latin typeface="+mn-lt"/>
              </a:rPr>
              <a:t>Ingresos y Gastos del Gobierno Central, enero – diciembre de 2013</a:t>
            </a:r>
            <a:br>
              <a:rPr lang="es-SV" sz="1800" b="1" dirty="0" smtClean="0">
                <a:latin typeface="+mn-lt"/>
              </a:rPr>
            </a:br>
            <a:r>
              <a:rPr lang="es-SV" sz="1400" b="1" dirty="0" smtClean="0">
                <a:latin typeface="+mn-lt"/>
              </a:rPr>
              <a:t>(En millones de US$)</a:t>
            </a:r>
            <a:endParaRPr lang="es-SV" sz="1400" b="1" dirty="0">
              <a:latin typeface="+mn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/>
              <a:t>19</a:t>
            </a:fld>
            <a:endParaRPr lang="es-SV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870534"/>
              </p:ext>
            </p:extLst>
          </p:nvPr>
        </p:nvGraphicFramePr>
        <p:xfrm>
          <a:off x="295275" y="780290"/>
          <a:ext cx="8553450" cy="565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1" name="Worksheet" r:id="rId3" imgW="11468218" imgH="7572504" progId="Excel.Sheet.12">
                  <p:embed/>
                </p:oleObj>
              </mc:Choice>
              <mc:Fallback>
                <p:oleObj name="Worksheet" r:id="rId3" imgW="11468218" imgH="757250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5275" y="780290"/>
                        <a:ext cx="8553450" cy="565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760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8259" y="84569"/>
            <a:ext cx="7886700" cy="954519"/>
          </a:xfrm>
        </p:spPr>
        <p:txBody>
          <a:bodyPr>
            <a:normAutofit/>
          </a:bodyPr>
          <a:lstStyle/>
          <a:p>
            <a:pPr algn="ctr"/>
            <a:r>
              <a:rPr lang="es-SV" sz="3600" b="1" dirty="0" smtClean="0"/>
              <a:t>Contenido</a:t>
            </a:r>
            <a:endParaRPr lang="es-SV" sz="36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720725"/>
              </p:ext>
            </p:extLst>
          </p:nvPr>
        </p:nvGraphicFramePr>
        <p:xfrm>
          <a:off x="769938" y="760926"/>
          <a:ext cx="7581900" cy="600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" name="Worksheet" r:id="rId3" imgW="7582010" imgH="6210287" progId="Excel.Sheet.12">
                  <p:embed/>
                </p:oleObj>
              </mc:Choice>
              <mc:Fallback>
                <p:oleObj name="Worksheet" r:id="rId3" imgW="7582010" imgH="621028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9938" y="760926"/>
                        <a:ext cx="7581900" cy="600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183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66255"/>
            <a:ext cx="7886700" cy="613064"/>
          </a:xfrm>
        </p:spPr>
        <p:txBody>
          <a:bodyPr>
            <a:normAutofit/>
          </a:bodyPr>
          <a:lstStyle/>
          <a:p>
            <a:pPr algn="ctr"/>
            <a:r>
              <a:rPr lang="es-SV" sz="1800" b="1" dirty="0" smtClean="0">
                <a:latin typeface="+mn-lt"/>
              </a:rPr>
              <a:t>Ingresos y Gastos del Gobierno Central, enero – diciembre de 2014</a:t>
            </a:r>
            <a:br>
              <a:rPr lang="es-SV" sz="1800" b="1" dirty="0" smtClean="0">
                <a:latin typeface="+mn-lt"/>
              </a:rPr>
            </a:br>
            <a:r>
              <a:rPr lang="es-SV" sz="1400" b="1" dirty="0" smtClean="0">
                <a:latin typeface="+mn-lt"/>
              </a:rPr>
              <a:t>(En millones de US$)</a:t>
            </a:r>
            <a:endParaRPr lang="es-SV" sz="1400" b="1" dirty="0">
              <a:latin typeface="+mn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/>
              <a:t>20</a:t>
            </a:fld>
            <a:endParaRPr lang="es-SV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958797"/>
              </p:ext>
            </p:extLst>
          </p:nvPr>
        </p:nvGraphicFramePr>
        <p:xfrm>
          <a:off x="239713" y="801688"/>
          <a:ext cx="8629710" cy="5708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5" name="Worksheet" r:id="rId3" imgW="11468218" imgH="7572504" progId="Excel.Sheet.12">
                  <p:embed/>
                </p:oleObj>
              </mc:Choice>
              <mc:Fallback>
                <p:oleObj name="Worksheet" r:id="rId3" imgW="11468218" imgH="757250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9713" y="801688"/>
                        <a:ext cx="8629710" cy="5708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873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66255"/>
            <a:ext cx="7886700" cy="613064"/>
          </a:xfrm>
        </p:spPr>
        <p:txBody>
          <a:bodyPr>
            <a:normAutofit/>
          </a:bodyPr>
          <a:lstStyle/>
          <a:p>
            <a:pPr algn="ctr"/>
            <a:r>
              <a:rPr lang="es-SV" sz="1800" b="1" dirty="0" smtClean="0">
                <a:latin typeface="+mn-lt"/>
              </a:rPr>
              <a:t>Ingresos y Gastos del Gobierno Central, enero – diciembre de 2015</a:t>
            </a:r>
            <a:br>
              <a:rPr lang="es-SV" sz="1800" b="1" dirty="0" smtClean="0">
                <a:latin typeface="+mn-lt"/>
              </a:rPr>
            </a:br>
            <a:r>
              <a:rPr lang="es-SV" sz="1400" b="1" dirty="0" smtClean="0">
                <a:latin typeface="+mn-lt"/>
              </a:rPr>
              <a:t>(En millones de US$)</a:t>
            </a:r>
            <a:endParaRPr lang="es-SV" sz="1400" b="1" dirty="0">
              <a:latin typeface="+mn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/>
              <a:t>21</a:t>
            </a:fld>
            <a:endParaRPr lang="es-SV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473880"/>
              </p:ext>
            </p:extLst>
          </p:nvPr>
        </p:nvGraphicFramePr>
        <p:xfrm>
          <a:off x="239713" y="774700"/>
          <a:ext cx="8590388" cy="5679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9" name="Worksheet" r:id="rId3" imgW="11468218" imgH="7572504" progId="Excel.Sheet.12">
                  <p:embed/>
                </p:oleObj>
              </mc:Choice>
              <mc:Fallback>
                <p:oleObj name="Worksheet" r:id="rId3" imgW="11468218" imgH="757250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9713" y="774700"/>
                        <a:ext cx="8590388" cy="5679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802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66255"/>
            <a:ext cx="7886700" cy="613064"/>
          </a:xfrm>
        </p:spPr>
        <p:txBody>
          <a:bodyPr>
            <a:normAutofit/>
          </a:bodyPr>
          <a:lstStyle/>
          <a:p>
            <a:pPr algn="ctr"/>
            <a:r>
              <a:rPr lang="es-SV" sz="1800" b="1" dirty="0" smtClean="0">
                <a:latin typeface="+mn-lt"/>
              </a:rPr>
              <a:t>Ingresos y Gastos del Gobierno Central, enero – diciembre de 2016</a:t>
            </a:r>
            <a:br>
              <a:rPr lang="es-SV" sz="1800" b="1" dirty="0" smtClean="0">
                <a:latin typeface="+mn-lt"/>
              </a:rPr>
            </a:br>
            <a:r>
              <a:rPr lang="es-SV" sz="1400" b="1" dirty="0" smtClean="0">
                <a:latin typeface="+mn-lt"/>
              </a:rPr>
              <a:t>(En millones de US$)</a:t>
            </a:r>
            <a:endParaRPr lang="es-SV" sz="1400" b="1" dirty="0">
              <a:latin typeface="+mn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/>
              <a:t>22</a:t>
            </a:fld>
            <a:endParaRPr lang="es-SV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003347"/>
              </p:ext>
            </p:extLst>
          </p:nvPr>
        </p:nvGraphicFramePr>
        <p:xfrm>
          <a:off x="239713" y="788988"/>
          <a:ext cx="8590388" cy="5824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3" name="Worksheet" r:id="rId3" imgW="11468218" imgH="7763017" progId="Excel.Sheet.12">
                  <p:embed/>
                </p:oleObj>
              </mc:Choice>
              <mc:Fallback>
                <p:oleObj name="Worksheet" r:id="rId3" imgW="11468218" imgH="77630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9713" y="788988"/>
                        <a:ext cx="8590388" cy="5824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343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66255"/>
            <a:ext cx="7886700" cy="613064"/>
          </a:xfrm>
        </p:spPr>
        <p:txBody>
          <a:bodyPr>
            <a:normAutofit/>
          </a:bodyPr>
          <a:lstStyle/>
          <a:p>
            <a:pPr algn="ctr"/>
            <a:r>
              <a:rPr lang="es-SV" sz="1800" b="1" dirty="0" smtClean="0">
                <a:latin typeface="+mn-lt"/>
              </a:rPr>
              <a:t>Ingresos y Gastos del Gobierno Central, enero – diciembre de 2017</a:t>
            </a:r>
            <a:br>
              <a:rPr lang="es-SV" sz="1800" b="1" dirty="0" smtClean="0">
                <a:latin typeface="+mn-lt"/>
              </a:rPr>
            </a:br>
            <a:r>
              <a:rPr lang="es-SV" sz="1400" b="1" dirty="0" smtClean="0">
                <a:latin typeface="+mn-lt"/>
              </a:rPr>
              <a:t>(En millones de US$)</a:t>
            </a:r>
            <a:endParaRPr lang="es-SV" sz="1400" b="1" dirty="0">
              <a:latin typeface="+mn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/>
              <a:t>23</a:t>
            </a:fld>
            <a:endParaRPr lang="es-SV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97031"/>
              </p:ext>
            </p:extLst>
          </p:nvPr>
        </p:nvGraphicFramePr>
        <p:xfrm>
          <a:off x="239713" y="801688"/>
          <a:ext cx="8575804" cy="5817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7" name="Worksheet" r:id="rId3" imgW="11468218" imgH="7763017" progId="Excel.Sheet.12">
                  <p:embed/>
                </p:oleObj>
              </mc:Choice>
              <mc:Fallback>
                <p:oleObj name="Worksheet" r:id="rId3" imgW="11468218" imgH="77630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9713" y="801688"/>
                        <a:ext cx="8575804" cy="5817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182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66255"/>
            <a:ext cx="7886700" cy="613064"/>
          </a:xfrm>
        </p:spPr>
        <p:txBody>
          <a:bodyPr>
            <a:normAutofit/>
          </a:bodyPr>
          <a:lstStyle/>
          <a:p>
            <a:pPr algn="ctr"/>
            <a:r>
              <a:rPr lang="es-SV" sz="1800" b="1" dirty="0" smtClean="0">
                <a:latin typeface="+mn-lt"/>
              </a:rPr>
              <a:t>Ingresos y Gastos del Gobierno Central, enero – diciembre de 2018</a:t>
            </a:r>
            <a:br>
              <a:rPr lang="es-SV" sz="1800" b="1" dirty="0" smtClean="0">
                <a:latin typeface="+mn-lt"/>
              </a:rPr>
            </a:br>
            <a:r>
              <a:rPr lang="es-SV" sz="1400" b="1" dirty="0" smtClean="0">
                <a:latin typeface="+mn-lt"/>
              </a:rPr>
              <a:t>(En millones de US$)</a:t>
            </a:r>
            <a:endParaRPr lang="es-SV" sz="1400" b="1" dirty="0">
              <a:latin typeface="+mn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/>
              <a:t>24</a:t>
            </a:fld>
            <a:endParaRPr lang="es-SV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62457"/>
              </p:ext>
            </p:extLst>
          </p:nvPr>
        </p:nvGraphicFramePr>
        <p:xfrm>
          <a:off x="239713" y="801687"/>
          <a:ext cx="8617684" cy="5988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6" name="Worksheet" r:id="rId3" imgW="11468218" imgH="7953531" progId="Excel.Sheet.12">
                  <p:embed/>
                </p:oleObj>
              </mc:Choice>
              <mc:Fallback>
                <p:oleObj name="Worksheet" r:id="rId3" imgW="11468218" imgH="795353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9713" y="801687"/>
                        <a:ext cx="8617684" cy="5988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451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7250" indent="-857250" algn="ctr">
              <a:buFont typeface="+mj-lt"/>
              <a:buAutoNum type="romanUcPeriod" startAt="2"/>
            </a:pPr>
            <a:r>
              <a:rPr lang="es-SV" sz="4000" b="1" dirty="0" smtClean="0"/>
              <a:t>Ingresos Fiscales</a:t>
            </a:r>
          </a:p>
          <a:p>
            <a:pPr marL="0" indent="0" algn="ctr">
              <a:buNone/>
            </a:pPr>
            <a:r>
              <a:rPr lang="es-SV" sz="4000" b="1" dirty="0" smtClean="0"/>
              <a:t>GOES</a:t>
            </a:r>
            <a:r>
              <a:rPr lang="es-SV" sz="4000" b="1" baseline="30000" dirty="0" smtClean="0"/>
              <a:t> </a:t>
            </a:r>
            <a:r>
              <a:rPr lang="es-SV" sz="4000" b="1" dirty="0" smtClean="0"/>
              <a:t> </a:t>
            </a:r>
            <a:endParaRPr lang="es-SV" sz="40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/>
              <a:t>25</a:t>
            </a:fld>
            <a:endParaRPr lang="es-SV"/>
          </a:p>
        </p:txBody>
      </p:sp>
      <p:sp>
        <p:nvSpPr>
          <p:cNvPr id="5" name="CuadroTexto 4"/>
          <p:cNvSpPr txBox="1"/>
          <p:nvPr/>
        </p:nvSpPr>
        <p:spPr>
          <a:xfrm>
            <a:off x="1402773" y="5027557"/>
            <a:ext cx="66086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400" dirty="0" smtClean="0">
                <a:latin typeface="Calibri" panose="020F0502020204030204" pitchFamily="34" charset="0"/>
              </a:rPr>
              <a:t>Notas:</a:t>
            </a:r>
            <a:endParaRPr lang="es-SV" sz="1400" dirty="0">
              <a:latin typeface="Calibri" panose="020F0502020204030204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es-SV" sz="1400" dirty="0" smtClean="0">
                <a:latin typeface="Calibri" panose="020F0502020204030204" pitchFamily="34" charset="0"/>
              </a:rPr>
              <a:t>Se incluye operaciones preliminares de diciembre 2018</a:t>
            </a:r>
          </a:p>
          <a:p>
            <a:pPr marL="171450" indent="-171450" algn="just">
              <a:buFontTx/>
              <a:buChar char="-"/>
            </a:pPr>
            <a:endParaRPr lang="es-SV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8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9956" y="245496"/>
            <a:ext cx="7886700" cy="518101"/>
          </a:xfrm>
        </p:spPr>
        <p:txBody>
          <a:bodyPr>
            <a:normAutofit fontScale="90000"/>
          </a:bodyPr>
          <a:lstStyle/>
          <a:p>
            <a:pPr algn="ctr"/>
            <a:r>
              <a:rPr lang="es-SV" sz="2000" b="1" dirty="0" smtClean="0">
                <a:latin typeface="+mn-lt"/>
              </a:rPr>
              <a:t>Ingresos del Gobierno Central, 2013 –  2018</a:t>
            </a:r>
            <a:r>
              <a:rPr lang="es-SV" sz="1800" dirty="0" smtClean="0">
                <a:latin typeface="+mn-lt"/>
              </a:rPr>
              <a:t/>
            </a:r>
            <a:br>
              <a:rPr lang="es-SV" sz="1800" dirty="0" smtClean="0">
                <a:latin typeface="+mn-lt"/>
              </a:rPr>
            </a:br>
            <a:r>
              <a:rPr lang="es-SV" sz="1600" b="1" dirty="0" smtClean="0">
                <a:latin typeface="+mn-lt"/>
              </a:rPr>
              <a:t>(En millones de US$)</a:t>
            </a:r>
            <a:endParaRPr lang="es-SV" sz="1600" b="1" dirty="0">
              <a:latin typeface="+mn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/>
              <a:t>26</a:t>
            </a:fld>
            <a:endParaRPr lang="es-SV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813272"/>
              </p:ext>
            </p:extLst>
          </p:nvPr>
        </p:nvGraphicFramePr>
        <p:xfrm>
          <a:off x="1311275" y="777875"/>
          <a:ext cx="6489700" cy="581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5" name="Worksheet" r:id="rId3" imgW="8658127" imgH="8724807" progId="Excel.Sheet.12">
                  <p:embed/>
                </p:oleObj>
              </mc:Choice>
              <mc:Fallback>
                <p:oleObj name="Worksheet" r:id="rId3" imgW="8658127" imgH="872480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11275" y="777875"/>
                        <a:ext cx="6489700" cy="5811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318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08166"/>
            <a:ext cx="7886700" cy="518101"/>
          </a:xfrm>
        </p:spPr>
        <p:txBody>
          <a:bodyPr>
            <a:normAutofit fontScale="90000"/>
          </a:bodyPr>
          <a:lstStyle/>
          <a:p>
            <a:pPr algn="ctr"/>
            <a:r>
              <a:rPr lang="es-SV" sz="2000" b="1" dirty="0" smtClean="0">
                <a:latin typeface="+mn-lt"/>
              </a:rPr>
              <a:t>Ingresos del Gobierno Central, 2013 –  2018</a:t>
            </a:r>
            <a:r>
              <a:rPr lang="es-SV" sz="1800" dirty="0" smtClean="0">
                <a:latin typeface="+mn-lt"/>
              </a:rPr>
              <a:t/>
            </a:r>
            <a:br>
              <a:rPr lang="es-SV" sz="1800" dirty="0" smtClean="0">
                <a:latin typeface="+mn-lt"/>
              </a:rPr>
            </a:br>
            <a:r>
              <a:rPr lang="es-SV" sz="1600" b="1" dirty="0" smtClean="0">
                <a:latin typeface="+mn-lt"/>
              </a:rPr>
              <a:t>(En % del PIB)</a:t>
            </a:r>
            <a:endParaRPr lang="es-SV" sz="1600" b="1" dirty="0">
              <a:latin typeface="+mn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/>
              <a:t>27</a:t>
            </a:fld>
            <a:endParaRPr lang="es-SV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494361"/>
              </p:ext>
            </p:extLst>
          </p:nvPr>
        </p:nvGraphicFramePr>
        <p:xfrm>
          <a:off x="1419367" y="780366"/>
          <a:ext cx="6305266" cy="5978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7" name="Worksheet" r:id="rId3" imgW="8658127" imgH="9239098" progId="Excel.Sheet.12">
                  <p:embed/>
                </p:oleObj>
              </mc:Choice>
              <mc:Fallback>
                <p:oleObj name="Worksheet" r:id="rId3" imgW="8658127" imgH="923909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9367" y="780366"/>
                        <a:ext cx="6305266" cy="59780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3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52831"/>
            <a:ext cx="7886700" cy="697635"/>
          </a:xfrm>
        </p:spPr>
        <p:txBody>
          <a:bodyPr>
            <a:normAutofit fontScale="90000"/>
          </a:bodyPr>
          <a:lstStyle/>
          <a:p>
            <a:pPr algn="ctr"/>
            <a:r>
              <a:rPr lang="es-SV" sz="2000" b="1" dirty="0" smtClean="0"/>
              <a:t>Carga Tributaria Bruta, 2013 –  2018</a:t>
            </a:r>
            <a:r>
              <a:rPr lang="es-SV" sz="2000" dirty="0" smtClean="0"/>
              <a:t/>
            </a:r>
            <a:br>
              <a:rPr lang="es-SV" sz="2000" dirty="0" smtClean="0"/>
            </a:br>
            <a:r>
              <a:rPr lang="es-SV" sz="1600" b="1" dirty="0" smtClean="0"/>
              <a:t>(Millones de US$ y % del PIB en eje secundario)</a:t>
            </a:r>
            <a:r>
              <a:rPr lang="es-SV" sz="1600" dirty="0" smtClean="0"/>
              <a:t/>
            </a:r>
            <a:br>
              <a:rPr lang="es-SV" sz="1600" dirty="0" smtClean="0"/>
            </a:br>
            <a:endParaRPr lang="es-SV" sz="16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/>
              <a:t>28</a:t>
            </a:fld>
            <a:endParaRPr lang="es-SV"/>
          </a:p>
        </p:txBody>
      </p:sp>
      <p:sp>
        <p:nvSpPr>
          <p:cNvPr id="3" name="CuadroTexto 2"/>
          <p:cNvSpPr txBox="1"/>
          <p:nvPr/>
        </p:nvSpPr>
        <p:spPr>
          <a:xfrm>
            <a:off x="628650" y="6163627"/>
            <a:ext cx="6000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1000" b="1" dirty="0" smtClean="0"/>
              <a:t>Fuente</a:t>
            </a:r>
            <a:r>
              <a:rPr lang="es-SV" sz="1000" dirty="0" smtClean="0"/>
              <a:t>: Dirección de Política Económica y Fiscal, con base a datos de la Dirección General de Tesorería y del Banco Central de Reserva de El Salvador</a:t>
            </a:r>
            <a:endParaRPr lang="es-SV" sz="1000" dirty="0"/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1485985"/>
              </p:ext>
            </p:extLst>
          </p:nvPr>
        </p:nvGraphicFramePr>
        <p:xfrm>
          <a:off x="304801" y="983673"/>
          <a:ext cx="8447314" cy="4946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546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16765"/>
            <a:ext cx="7886700" cy="697635"/>
          </a:xfrm>
        </p:spPr>
        <p:txBody>
          <a:bodyPr>
            <a:normAutofit fontScale="90000"/>
          </a:bodyPr>
          <a:lstStyle/>
          <a:p>
            <a:pPr algn="ctr"/>
            <a:r>
              <a:rPr lang="es-SV" sz="2000" b="1" dirty="0" smtClean="0"/>
              <a:t>Composición de la Carga Tributaria Bruta, 2013 –  2018</a:t>
            </a:r>
            <a:r>
              <a:rPr lang="es-SV" sz="2000" dirty="0" smtClean="0"/>
              <a:t/>
            </a:r>
            <a:br>
              <a:rPr lang="es-SV" sz="2000" dirty="0" smtClean="0"/>
            </a:br>
            <a:r>
              <a:rPr lang="es-SV" sz="1600" b="1" dirty="0" smtClean="0"/>
              <a:t>(En % del PIB)</a:t>
            </a:r>
            <a:r>
              <a:rPr lang="es-SV" sz="1600" dirty="0" smtClean="0"/>
              <a:t/>
            </a:r>
            <a:br>
              <a:rPr lang="es-SV" sz="1600" dirty="0" smtClean="0"/>
            </a:br>
            <a:endParaRPr lang="es-SV" sz="16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/>
              <a:t>29</a:t>
            </a:fld>
            <a:endParaRPr lang="es-SV"/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05458"/>
              </p:ext>
            </p:extLst>
          </p:nvPr>
        </p:nvGraphicFramePr>
        <p:xfrm>
          <a:off x="389165" y="1205139"/>
          <a:ext cx="8417378" cy="4858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628650" y="6356351"/>
            <a:ext cx="75489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1000" b="1" dirty="0" smtClean="0"/>
              <a:t>Fuente</a:t>
            </a:r>
            <a:r>
              <a:rPr lang="es-SV" sz="1000" dirty="0" smtClean="0"/>
              <a:t>: Dirección de Política Económica y Fiscal, con base a datos de la Dirección General de Tesorería</a:t>
            </a:r>
            <a:endParaRPr lang="es-SV" sz="1000" dirty="0"/>
          </a:p>
        </p:txBody>
      </p:sp>
    </p:spTree>
    <p:extLst>
      <p:ext uri="{BB962C8B-B14F-4D97-AF65-F5344CB8AC3E}">
        <p14:creationId xmlns:p14="http://schemas.microsoft.com/office/powerpoint/2010/main" val="195864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8259" y="84569"/>
            <a:ext cx="7886700" cy="954519"/>
          </a:xfrm>
        </p:spPr>
        <p:txBody>
          <a:bodyPr>
            <a:normAutofit/>
          </a:bodyPr>
          <a:lstStyle/>
          <a:p>
            <a:pPr algn="ctr"/>
            <a:r>
              <a:rPr lang="es-SV" sz="3600" b="1" dirty="0" smtClean="0"/>
              <a:t>Contenido</a:t>
            </a:r>
            <a:endParaRPr lang="es-SV" sz="36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708491"/>
              </p:ext>
            </p:extLst>
          </p:nvPr>
        </p:nvGraphicFramePr>
        <p:xfrm>
          <a:off x="769938" y="760413"/>
          <a:ext cx="7581900" cy="549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" name="Worksheet" r:id="rId3" imgW="7582010" imgH="5686455" progId="Excel.Sheet.12">
                  <p:embed/>
                </p:oleObj>
              </mc:Choice>
              <mc:Fallback>
                <p:oleObj name="Worksheet" r:id="rId3" imgW="7582010" imgH="568645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9938" y="760413"/>
                        <a:ext cx="7581900" cy="5497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148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16765"/>
            <a:ext cx="7886700" cy="697635"/>
          </a:xfrm>
        </p:spPr>
        <p:txBody>
          <a:bodyPr>
            <a:normAutofit fontScale="90000"/>
          </a:bodyPr>
          <a:lstStyle/>
          <a:p>
            <a:pPr algn="ctr"/>
            <a:r>
              <a:rPr lang="es-SV" sz="2000" b="1" dirty="0" smtClean="0"/>
              <a:t>Estructura de los Ingresos Tributarios Brutos, 2013 –  2018</a:t>
            </a:r>
            <a:r>
              <a:rPr lang="es-SV" sz="2000" dirty="0" smtClean="0"/>
              <a:t/>
            </a:r>
            <a:br>
              <a:rPr lang="es-SV" sz="2000" dirty="0" smtClean="0"/>
            </a:br>
            <a:r>
              <a:rPr lang="es-SV" sz="1600" b="1" dirty="0" smtClean="0"/>
              <a:t>(En % del Ingreso Tributario Total)</a:t>
            </a:r>
            <a:r>
              <a:rPr lang="es-SV" sz="1600" dirty="0" smtClean="0"/>
              <a:t/>
            </a:r>
            <a:br>
              <a:rPr lang="es-SV" sz="1600" dirty="0" smtClean="0"/>
            </a:br>
            <a:endParaRPr lang="es-SV" sz="16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/>
              <a:t>30</a:t>
            </a:fld>
            <a:endParaRPr lang="es-SV"/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2196650"/>
              </p:ext>
            </p:extLst>
          </p:nvPr>
        </p:nvGraphicFramePr>
        <p:xfrm>
          <a:off x="501370" y="1091468"/>
          <a:ext cx="8362950" cy="5087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628650" y="6356351"/>
            <a:ext cx="75905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000" b="1" dirty="0" smtClean="0"/>
              <a:t>Fuente</a:t>
            </a:r>
            <a:r>
              <a:rPr lang="es-SV" sz="1000" dirty="0" smtClean="0"/>
              <a:t>: Dirección de Política Económica y Fiscal, con base a datos de la Dirección General de Tesorería</a:t>
            </a:r>
            <a:endParaRPr lang="es-SV" sz="1000" dirty="0"/>
          </a:p>
        </p:txBody>
      </p:sp>
    </p:spTree>
    <p:extLst>
      <p:ext uri="{BB962C8B-B14F-4D97-AF65-F5344CB8AC3E}">
        <p14:creationId xmlns:p14="http://schemas.microsoft.com/office/powerpoint/2010/main" val="18188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16765"/>
            <a:ext cx="7886700" cy="697635"/>
          </a:xfrm>
        </p:spPr>
        <p:txBody>
          <a:bodyPr>
            <a:normAutofit fontScale="90000"/>
          </a:bodyPr>
          <a:lstStyle/>
          <a:p>
            <a:pPr algn="ctr"/>
            <a:r>
              <a:rPr lang="es-SV" sz="2000" b="1" dirty="0" smtClean="0"/>
              <a:t>Ingresos Tributarios por Fuentes, 2013 –  2018</a:t>
            </a:r>
            <a:r>
              <a:rPr lang="es-SV" sz="2000" dirty="0" smtClean="0"/>
              <a:t/>
            </a:r>
            <a:br>
              <a:rPr lang="es-SV" sz="2000" dirty="0" smtClean="0"/>
            </a:br>
            <a:r>
              <a:rPr lang="es-SV" sz="1600" b="1" dirty="0" smtClean="0"/>
              <a:t>(En millones de US$)</a:t>
            </a:r>
            <a:r>
              <a:rPr lang="es-SV" sz="1600" dirty="0" smtClean="0"/>
              <a:t/>
            </a:r>
            <a:br>
              <a:rPr lang="es-SV" sz="1600" dirty="0" smtClean="0"/>
            </a:br>
            <a:endParaRPr lang="es-SV" sz="16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/>
              <a:t>31</a:t>
            </a:fld>
            <a:endParaRPr lang="es-SV"/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475689"/>
              </p:ext>
            </p:extLst>
          </p:nvPr>
        </p:nvGraphicFramePr>
        <p:xfrm>
          <a:off x="389163" y="1216025"/>
          <a:ext cx="8395607" cy="4705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628650" y="6356351"/>
            <a:ext cx="74970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1000" b="1" dirty="0" smtClean="0"/>
              <a:t>Fuente</a:t>
            </a:r>
            <a:r>
              <a:rPr lang="es-SV" sz="1000" dirty="0" smtClean="0"/>
              <a:t>: Dirección de Política Económica y Fiscal, con base a datos de la Dirección General de Tesorería</a:t>
            </a:r>
            <a:endParaRPr lang="es-SV" sz="1000" dirty="0"/>
          </a:p>
        </p:txBody>
      </p:sp>
    </p:spTree>
    <p:extLst>
      <p:ext uri="{BB962C8B-B14F-4D97-AF65-F5344CB8AC3E}">
        <p14:creationId xmlns:p14="http://schemas.microsoft.com/office/powerpoint/2010/main" val="23883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92389"/>
            <a:ext cx="7886700" cy="518101"/>
          </a:xfrm>
        </p:spPr>
        <p:txBody>
          <a:bodyPr>
            <a:normAutofit fontScale="90000"/>
          </a:bodyPr>
          <a:lstStyle/>
          <a:p>
            <a:pPr algn="ctr"/>
            <a:r>
              <a:rPr lang="es-SV" sz="2000" b="1" dirty="0" smtClean="0">
                <a:latin typeface="+mn-lt"/>
              </a:rPr>
              <a:t>Ingresos del Gobierno Central, enero – diciembre de 2013</a:t>
            </a:r>
            <a:r>
              <a:rPr lang="es-SV" sz="1800" dirty="0" smtClean="0">
                <a:latin typeface="+mn-lt"/>
              </a:rPr>
              <a:t/>
            </a:r>
            <a:br>
              <a:rPr lang="es-SV" sz="1800" dirty="0" smtClean="0">
                <a:latin typeface="+mn-lt"/>
              </a:rPr>
            </a:br>
            <a:r>
              <a:rPr lang="es-SV" sz="1600" b="1" dirty="0" smtClean="0">
                <a:latin typeface="+mn-lt"/>
              </a:rPr>
              <a:t>(En millones de US$)</a:t>
            </a:r>
            <a:endParaRPr lang="es-SV" sz="1600" b="1" dirty="0">
              <a:latin typeface="+mn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/>
              <a:t>32</a:t>
            </a:fld>
            <a:endParaRPr lang="es-SV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/>
          </p:nvPr>
        </p:nvGraphicFramePr>
        <p:xfrm>
          <a:off x="203200" y="917575"/>
          <a:ext cx="8770938" cy="581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7" name="Worksheet" r:id="rId3" imgW="11049005" imgH="7848573" progId="Excel.Sheet.12">
                  <p:embed/>
                </p:oleObj>
              </mc:Choice>
              <mc:Fallback>
                <p:oleObj name="Worksheet" r:id="rId3" imgW="11049005" imgH="784857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3200" y="917575"/>
                        <a:ext cx="8770938" cy="581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661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92389"/>
            <a:ext cx="7886700" cy="518101"/>
          </a:xfrm>
        </p:spPr>
        <p:txBody>
          <a:bodyPr>
            <a:normAutofit fontScale="90000"/>
          </a:bodyPr>
          <a:lstStyle/>
          <a:p>
            <a:pPr algn="ctr"/>
            <a:r>
              <a:rPr lang="es-SV" sz="2000" b="1" dirty="0" smtClean="0">
                <a:latin typeface="+mn-lt"/>
              </a:rPr>
              <a:t>Ingresos del Gobierno Central, enero – diciembre de 2014</a:t>
            </a:r>
            <a:r>
              <a:rPr lang="es-SV" sz="1800" dirty="0" smtClean="0">
                <a:latin typeface="+mn-lt"/>
              </a:rPr>
              <a:t/>
            </a:r>
            <a:br>
              <a:rPr lang="es-SV" sz="1800" dirty="0" smtClean="0">
                <a:latin typeface="+mn-lt"/>
              </a:rPr>
            </a:br>
            <a:r>
              <a:rPr lang="es-SV" sz="1600" b="1" dirty="0" smtClean="0">
                <a:latin typeface="+mn-lt"/>
              </a:rPr>
              <a:t>(En millones de US$)</a:t>
            </a:r>
            <a:endParaRPr lang="es-SV" sz="1600" b="1" dirty="0">
              <a:latin typeface="+mn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/>
              <a:t>33</a:t>
            </a:fld>
            <a:endParaRPr lang="es-SV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147583"/>
              </p:ext>
            </p:extLst>
          </p:nvPr>
        </p:nvGraphicFramePr>
        <p:xfrm>
          <a:off x="203200" y="943333"/>
          <a:ext cx="8770938" cy="581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9" name="Worksheet" r:id="rId3" imgW="11049005" imgH="7848573" progId="Excel.Sheet.12">
                  <p:embed/>
                </p:oleObj>
              </mc:Choice>
              <mc:Fallback>
                <p:oleObj name="Worksheet" r:id="rId3" imgW="11049005" imgH="784857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3200" y="943333"/>
                        <a:ext cx="8770938" cy="581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753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92389"/>
            <a:ext cx="7886700" cy="518101"/>
          </a:xfrm>
        </p:spPr>
        <p:txBody>
          <a:bodyPr>
            <a:normAutofit fontScale="90000"/>
          </a:bodyPr>
          <a:lstStyle/>
          <a:p>
            <a:pPr algn="ctr"/>
            <a:r>
              <a:rPr lang="es-SV" sz="2000" b="1" dirty="0" smtClean="0">
                <a:latin typeface="+mn-lt"/>
              </a:rPr>
              <a:t>Ingresos del Gobierno Central, enero – diciembre de 2015</a:t>
            </a:r>
            <a:r>
              <a:rPr lang="es-SV" sz="1800" dirty="0" smtClean="0">
                <a:latin typeface="+mn-lt"/>
              </a:rPr>
              <a:t/>
            </a:r>
            <a:br>
              <a:rPr lang="es-SV" sz="1800" dirty="0" smtClean="0">
                <a:latin typeface="+mn-lt"/>
              </a:rPr>
            </a:br>
            <a:r>
              <a:rPr lang="es-SV" sz="1600" b="1" dirty="0" smtClean="0">
                <a:latin typeface="+mn-lt"/>
              </a:rPr>
              <a:t>(En millones de US$)</a:t>
            </a:r>
            <a:endParaRPr lang="es-SV" sz="1600" b="1" dirty="0">
              <a:latin typeface="+mn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/>
              <a:t>34</a:t>
            </a:fld>
            <a:endParaRPr lang="es-SV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114596"/>
              </p:ext>
            </p:extLst>
          </p:nvPr>
        </p:nvGraphicFramePr>
        <p:xfrm>
          <a:off x="198617" y="764196"/>
          <a:ext cx="8772525" cy="6055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3" name="Worksheet" r:id="rId3" imgW="11049005" imgH="8705724" progId="Excel.Sheet.12">
                  <p:embed/>
                </p:oleObj>
              </mc:Choice>
              <mc:Fallback>
                <p:oleObj name="Worksheet" r:id="rId3" imgW="11049005" imgH="87057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617" y="764196"/>
                        <a:ext cx="8772525" cy="60551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128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92389"/>
            <a:ext cx="7886700" cy="518101"/>
          </a:xfrm>
        </p:spPr>
        <p:txBody>
          <a:bodyPr>
            <a:normAutofit fontScale="90000"/>
          </a:bodyPr>
          <a:lstStyle/>
          <a:p>
            <a:pPr algn="ctr"/>
            <a:r>
              <a:rPr lang="es-SV" sz="2000" b="1" dirty="0" smtClean="0">
                <a:latin typeface="+mn-lt"/>
              </a:rPr>
              <a:t>Ingresos del Gobierno Central, enero – diciembre 2016</a:t>
            </a:r>
            <a:r>
              <a:rPr lang="es-SV" sz="1800" dirty="0" smtClean="0">
                <a:latin typeface="+mn-lt"/>
              </a:rPr>
              <a:t/>
            </a:r>
            <a:br>
              <a:rPr lang="es-SV" sz="1800" dirty="0" smtClean="0">
                <a:latin typeface="+mn-lt"/>
              </a:rPr>
            </a:br>
            <a:r>
              <a:rPr lang="es-SV" sz="1600" b="1" dirty="0" smtClean="0">
                <a:latin typeface="+mn-lt"/>
              </a:rPr>
              <a:t>(En millones de US$)</a:t>
            </a:r>
            <a:endParaRPr lang="es-SV" sz="1600" b="1" dirty="0">
              <a:latin typeface="+mn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/>
              <a:t>35</a:t>
            </a:fld>
            <a:endParaRPr lang="es-SV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664089"/>
              </p:ext>
            </p:extLst>
          </p:nvPr>
        </p:nvGraphicFramePr>
        <p:xfrm>
          <a:off x="198617" y="756032"/>
          <a:ext cx="8772525" cy="602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7" name="Worksheet" r:id="rId3" imgW="11049005" imgH="8658334" progId="Excel.Sheet.12">
                  <p:embed/>
                </p:oleObj>
              </mc:Choice>
              <mc:Fallback>
                <p:oleObj name="Worksheet" r:id="rId3" imgW="11049005" imgH="865833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617" y="756032"/>
                        <a:ext cx="8772525" cy="602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813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50005"/>
            <a:ext cx="7886700" cy="518101"/>
          </a:xfrm>
        </p:spPr>
        <p:txBody>
          <a:bodyPr>
            <a:normAutofit fontScale="90000"/>
          </a:bodyPr>
          <a:lstStyle/>
          <a:p>
            <a:pPr algn="ctr"/>
            <a:r>
              <a:rPr lang="es-SV" sz="2000" b="1" dirty="0" smtClean="0">
                <a:latin typeface="+mn-lt"/>
              </a:rPr>
              <a:t>Ingresos del Gobierno Central, enero – diciembre 2017</a:t>
            </a:r>
            <a:r>
              <a:rPr lang="es-SV" sz="1800" dirty="0" smtClean="0">
                <a:latin typeface="+mn-lt"/>
              </a:rPr>
              <a:t/>
            </a:r>
            <a:br>
              <a:rPr lang="es-SV" sz="1800" dirty="0" smtClean="0">
                <a:latin typeface="+mn-lt"/>
              </a:rPr>
            </a:br>
            <a:r>
              <a:rPr lang="es-SV" sz="1600" b="1" dirty="0" smtClean="0">
                <a:latin typeface="+mn-lt"/>
              </a:rPr>
              <a:t>(En millones de US$)</a:t>
            </a:r>
            <a:endParaRPr lang="es-SV" sz="1600" b="1" dirty="0">
              <a:latin typeface="+mn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/>
              <a:t>36</a:t>
            </a:fld>
            <a:endParaRPr lang="es-SV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4519228"/>
              </p:ext>
            </p:extLst>
          </p:nvPr>
        </p:nvGraphicFramePr>
        <p:xfrm>
          <a:off x="211496" y="755479"/>
          <a:ext cx="8772525" cy="588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1" name="Worksheet" r:id="rId3" imgW="11049005" imgH="8782057" progId="Excel.Sheet.12">
                  <p:embed/>
                </p:oleObj>
              </mc:Choice>
              <mc:Fallback>
                <p:oleObj name="Worksheet" r:id="rId3" imgW="11049005" imgH="87820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496" y="755479"/>
                        <a:ext cx="8772525" cy="588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143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50005"/>
            <a:ext cx="7886700" cy="518101"/>
          </a:xfrm>
        </p:spPr>
        <p:txBody>
          <a:bodyPr>
            <a:normAutofit fontScale="90000"/>
          </a:bodyPr>
          <a:lstStyle/>
          <a:p>
            <a:pPr algn="ctr"/>
            <a:r>
              <a:rPr lang="es-SV" sz="2000" b="1" dirty="0" smtClean="0">
                <a:latin typeface="+mn-lt"/>
              </a:rPr>
              <a:t>Ingresos del Gobierno Central, enero – diciembre 2018</a:t>
            </a:r>
            <a:r>
              <a:rPr lang="es-SV" sz="1800" dirty="0" smtClean="0">
                <a:latin typeface="+mn-lt"/>
              </a:rPr>
              <a:t/>
            </a:r>
            <a:br>
              <a:rPr lang="es-SV" sz="1800" dirty="0" smtClean="0">
                <a:latin typeface="+mn-lt"/>
              </a:rPr>
            </a:br>
            <a:r>
              <a:rPr lang="es-SV" sz="1600" b="1" dirty="0" smtClean="0">
                <a:latin typeface="+mn-lt"/>
              </a:rPr>
              <a:t>(En millones de US$)</a:t>
            </a:r>
            <a:endParaRPr lang="es-SV" sz="1600" b="1" dirty="0">
              <a:latin typeface="+mn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/>
              <a:t>37</a:t>
            </a:fld>
            <a:endParaRPr lang="es-SV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116380"/>
              </p:ext>
            </p:extLst>
          </p:nvPr>
        </p:nvGraphicFramePr>
        <p:xfrm>
          <a:off x="185738" y="768352"/>
          <a:ext cx="8772525" cy="588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4" name="Worksheet" r:id="rId3" imgW="11049005" imgH="8782057" progId="Excel.Sheet.12">
                  <p:embed/>
                </p:oleObj>
              </mc:Choice>
              <mc:Fallback>
                <p:oleObj name="Worksheet" r:id="rId3" imgW="11049005" imgH="87820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5738" y="768352"/>
                        <a:ext cx="8772525" cy="588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876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06440"/>
            <a:ext cx="7886700" cy="518101"/>
          </a:xfrm>
        </p:spPr>
        <p:txBody>
          <a:bodyPr>
            <a:normAutofit fontScale="90000"/>
          </a:bodyPr>
          <a:lstStyle/>
          <a:p>
            <a:pPr algn="ctr"/>
            <a:r>
              <a:rPr lang="es-SV" sz="2000" b="1" dirty="0" smtClean="0">
                <a:latin typeface="+mn-lt"/>
              </a:rPr>
              <a:t>Ingresos Tributarios,  2013 –  2018</a:t>
            </a:r>
            <a:r>
              <a:rPr lang="es-SV" sz="1800" dirty="0" smtClean="0">
                <a:latin typeface="+mn-lt"/>
              </a:rPr>
              <a:t/>
            </a:r>
            <a:br>
              <a:rPr lang="es-SV" sz="1800" dirty="0" smtClean="0">
                <a:latin typeface="+mn-lt"/>
              </a:rPr>
            </a:br>
            <a:r>
              <a:rPr lang="es-SV" sz="1600" b="1" dirty="0" smtClean="0">
                <a:latin typeface="+mn-lt"/>
              </a:rPr>
              <a:t>(En millones de US$)</a:t>
            </a:r>
            <a:endParaRPr lang="es-SV" sz="1600" b="1" dirty="0">
              <a:latin typeface="+mn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/>
              <a:t>38</a:t>
            </a:fld>
            <a:endParaRPr lang="es-SV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837742"/>
              </p:ext>
            </p:extLst>
          </p:nvPr>
        </p:nvGraphicFramePr>
        <p:xfrm>
          <a:off x="1316038" y="773113"/>
          <a:ext cx="6516687" cy="598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4" name="Worksheet" r:id="rId3" imgW="8724769" imgH="8791598" progId="Excel.Sheet.12">
                  <p:embed/>
                </p:oleObj>
              </mc:Choice>
              <mc:Fallback>
                <p:oleObj name="Worksheet" r:id="rId3" imgW="8724769" imgH="879159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16038" y="773113"/>
                        <a:ext cx="6516687" cy="5983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623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75451"/>
            <a:ext cx="7886700" cy="518101"/>
          </a:xfrm>
        </p:spPr>
        <p:txBody>
          <a:bodyPr>
            <a:normAutofit fontScale="90000"/>
          </a:bodyPr>
          <a:lstStyle/>
          <a:p>
            <a:pPr algn="ctr"/>
            <a:r>
              <a:rPr lang="es-SV" sz="2000" b="1" dirty="0" smtClean="0">
                <a:latin typeface="+mn-lt"/>
              </a:rPr>
              <a:t>Ingresos Tributarios, 2013 –  2018</a:t>
            </a:r>
            <a:r>
              <a:rPr lang="es-SV" sz="1800" dirty="0" smtClean="0">
                <a:latin typeface="+mn-lt"/>
              </a:rPr>
              <a:t/>
            </a:r>
            <a:br>
              <a:rPr lang="es-SV" sz="1800" dirty="0" smtClean="0">
                <a:latin typeface="+mn-lt"/>
              </a:rPr>
            </a:br>
            <a:r>
              <a:rPr lang="es-SV" sz="1600" b="1" dirty="0" smtClean="0">
                <a:latin typeface="+mn-lt"/>
              </a:rPr>
              <a:t>(En porcentajes de participación)</a:t>
            </a:r>
            <a:endParaRPr lang="es-SV" sz="1600" b="1" dirty="0">
              <a:latin typeface="+mn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/>
              <a:t>39</a:t>
            </a:fld>
            <a:endParaRPr lang="es-SV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509418"/>
              </p:ext>
            </p:extLst>
          </p:nvPr>
        </p:nvGraphicFramePr>
        <p:xfrm>
          <a:off x="1312863" y="777875"/>
          <a:ext cx="6516687" cy="603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9" name="Worksheet" r:id="rId3" imgW="8724769" imgH="8877154" progId="Excel.Sheet.12">
                  <p:embed/>
                </p:oleObj>
              </mc:Choice>
              <mc:Fallback>
                <p:oleObj name="Worksheet" r:id="rId3" imgW="8724769" imgH="887715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12863" y="777875"/>
                        <a:ext cx="6516687" cy="6038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574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8259" y="84570"/>
            <a:ext cx="7886700" cy="769856"/>
          </a:xfrm>
        </p:spPr>
        <p:txBody>
          <a:bodyPr>
            <a:normAutofit/>
          </a:bodyPr>
          <a:lstStyle/>
          <a:p>
            <a:pPr algn="ctr"/>
            <a:r>
              <a:rPr lang="es-SV" sz="3600" b="1" dirty="0" smtClean="0"/>
              <a:t>Introducción</a:t>
            </a:r>
            <a:endParaRPr lang="es-SV" sz="36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18259" y="945569"/>
            <a:ext cx="7975023" cy="5415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MX" altLang="es-SV" sz="1600" dirty="0">
                <a:solidFill>
                  <a:prstClr val="black"/>
                </a:solidFill>
              </a:rPr>
              <a:t>La presente publicación sobre las variables e indicadores más relevantes de las finanzas públicas de El Salvador, tiene como propósito contribuir al desarrollo de una cultura de transparencia y de acceso público a la información fiscal que produce el Ministerio de Hacienda.</a:t>
            </a:r>
          </a:p>
          <a:p>
            <a:pPr algn="just">
              <a:lnSpc>
                <a:spcPct val="80000"/>
              </a:lnSpc>
              <a:buFont typeface="Arial" panose="020B0604020202020204" pitchFamily="34" charset="0"/>
              <a:buNone/>
            </a:pPr>
            <a:endParaRPr lang="es-MX" altLang="es-SV" sz="1600" dirty="0">
              <a:solidFill>
                <a:prstClr val="black"/>
              </a:solidFill>
            </a:endParaRPr>
          </a:p>
          <a:p>
            <a:pPr algn="just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MX" altLang="es-SV" sz="1600" dirty="0">
                <a:solidFill>
                  <a:prstClr val="black"/>
                </a:solidFill>
              </a:rPr>
              <a:t>	Las estadísticas fiscales consolidadas se presentan a nivel del Sector Público No Financiero (SPNF) y del Gobierno Central (GOES). El primero está conformado por el Gobierno Central Consolidado, el Resto del Gobierno General y las Empresas Públicas No Financieras y el segundo, comprende a los tres Órganos del Estado</a:t>
            </a:r>
            <a:r>
              <a:rPr lang="es-ES" altLang="es-SV" sz="1600" dirty="0">
                <a:solidFill>
                  <a:prstClr val="black"/>
                </a:solidFill>
              </a:rPr>
              <a:t>, el Ministerio Público, la Corte de Cuentas de la República, el Tribunal Supremo Electoral, el Tribunal de Ética Gubernamental, entre otros.  Incluyendo además, otras entidades con presupuestos extraordinarios y fondos especiales.</a:t>
            </a:r>
          </a:p>
          <a:p>
            <a:pPr algn="just">
              <a:lnSpc>
                <a:spcPct val="80000"/>
              </a:lnSpc>
              <a:buFont typeface="Arial" panose="020B0604020202020204" pitchFamily="34" charset="0"/>
              <a:buNone/>
            </a:pPr>
            <a:endParaRPr lang="es-MX" altLang="es-SV" sz="1600" dirty="0">
              <a:solidFill>
                <a:prstClr val="black"/>
              </a:solidFill>
            </a:endParaRPr>
          </a:p>
          <a:p>
            <a:pPr algn="just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MX" altLang="es-SV" sz="1600" dirty="0">
                <a:solidFill>
                  <a:prstClr val="black"/>
                </a:solidFill>
              </a:rPr>
              <a:t>	Cuando las cifras fiscales se presentan con </a:t>
            </a:r>
            <a:r>
              <a:rPr lang="es-MX" altLang="es-SV" sz="1600" b="1" dirty="0">
                <a:solidFill>
                  <a:prstClr val="black"/>
                </a:solidFill>
              </a:rPr>
              <a:t>base caja </a:t>
            </a:r>
            <a:r>
              <a:rPr lang="es-MX" altLang="es-SV" sz="1600" dirty="0">
                <a:solidFill>
                  <a:prstClr val="black"/>
                </a:solidFill>
              </a:rPr>
              <a:t>significa que los ingresos y gastos se registran cuando los primeros se reciben y los segundos se cancelan en efectivo; mientras que las cifras con </a:t>
            </a:r>
            <a:r>
              <a:rPr lang="es-MX" altLang="es-SV" sz="1600" b="1" dirty="0">
                <a:solidFill>
                  <a:prstClr val="black"/>
                </a:solidFill>
              </a:rPr>
              <a:t>base devengado </a:t>
            </a:r>
            <a:r>
              <a:rPr lang="es-MX" altLang="es-SV" sz="1600" dirty="0">
                <a:solidFill>
                  <a:prstClr val="black"/>
                </a:solidFill>
              </a:rPr>
              <a:t>se registran independientemente de la percepción en efectivo o del pago de las obligaciones adquiridas.</a:t>
            </a:r>
          </a:p>
          <a:p>
            <a:pPr algn="just">
              <a:lnSpc>
                <a:spcPct val="80000"/>
              </a:lnSpc>
              <a:buFont typeface="Arial" panose="020B0604020202020204" pitchFamily="34" charset="0"/>
              <a:buNone/>
            </a:pPr>
            <a:endParaRPr lang="es-SV" altLang="es-SV" sz="1600" dirty="0">
              <a:solidFill>
                <a:prstClr val="black"/>
              </a:solidFill>
            </a:endParaRPr>
          </a:p>
          <a:p>
            <a:pPr algn="just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SV" altLang="es-SV" sz="1600" dirty="0">
                <a:solidFill>
                  <a:prstClr val="black"/>
                </a:solidFill>
              </a:rPr>
              <a:t>	El documento “Estadísticas básicas sobre las Finanzas Públicas a </a:t>
            </a:r>
            <a:r>
              <a:rPr lang="es-SV" altLang="es-SV" sz="1600" dirty="0" smtClean="0">
                <a:solidFill>
                  <a:prstClr val="black"/>
                </a:solidFill>
              </a:rPr>
              <a:t>diciembre 2018” </a:t>
            </a:r>
            <a:r>
              <a:rPr lang="es-SV" altLang="es-SV" sz="1600" dirty="0">
                <a:solidFill>
                  <a:prstClr val="black"/>
                </a:solidFill>
              </a:rPr>
              <a:t>se encuentra organizado </a:t>
            </a:r>
            <a:r>
              <a:rPr lang="es-MX" altLang="es-SV" sz="1600" dirty="0">
                <a:solidFill>
                  <a:prstClr val="black"/>
                </a:solidFill>
              </a:rPr>
              <a:t>en cinco apartados: I- Situación Financiera del Sector Público No Financiero (SPNF); II- Ingresos Fiscales; III- Ejecución Presupuestaria; IV- Ejecución de la Inversión  Pública; y V- Deuda Pública del SPNF. </a:t>
            </a:r>
          </a:p>
          <a:p>
            <a:pPr algn="just">
              <a:lnSpc>
                <a:spcPct val="80000"/>
              </a:lnSpc>
              <a:buFont typeface="Arial" panose="020B0604020202020204" pitchFamily="34" charset="0"/>
              <a:buNone/>
            </a:pPr>
            <a:endParaRPr lang="es-MX" altLang="es-SV" sz="1600" dirty="0">
              <a:solidFill>
                <a:prstClr val="black"/>
              </a:solidFill>
            </a:endParaRPr>
          </a:p>
          <a:p>
            <a:pPr algn="just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MX" altLang="es-SV" sz="1600" dirty="0">
                <a:solidFill>
                  <a:prstClr val="black"/>
                </a:solidFill>
              </a:rPr>
              <a:t>	Además, la información que se brinda comprende series anuales y mensual. Estas últimas corresponderán a la ejecución presupuestaria de ingresos y egresos al mes anterior. La publicación de las cifras fiscales se realizará con una frecuencia semestral y estará disponible en el sitio Web del Ministerio de Hacienda.</a:t>
            </a:r>
            <a:endParaRPr lang="es-ES" altLang="es-SV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96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98870"/>
            <a:ext cx="7886700" cy="518101"/>
          </a:xfrm>
        </p:spPr>
        <p:txBody>
          <a:bodyPr>
            <a:normAutofit fontScale="90000"/>
          </a:bodyPr>
          <a:lstStyle/>
          <a:p>
            <a:pPr algn="ctr"/>
            <a:r>
              <a:rPr lang="es-SV" sz="2000" b="1" dirty="0" smtClean="0">
                <a:latin typeface="+mn-lt"/>
              </a:rPr>
              <a:t>Ingresos Tributarios, 2013 –  2018</a:t>
            </a:r>
            <a:r>
              <a:rPr lang="es-SV" sz="1800" dirty="0" smtClean="0">
                <a:latin typeface="+mn-lt"/>
              </a:rPr>
              <a:t/>
            </a:r>
            <a:br>
              <a:rPr lang="es-SV" sz="1800" dirty="0" smtClean="0">
                <a:latin typeface="+mn-lt"/>
              </a:rPr>
            </a:br>
            <a:r>
              <a:rPr lang="es-SV" sz="1600" b="1" dirty="0" smtClean="0">
                <a:latin typeface="+mn-lt"/>
              </a:rPr>
              <a:t>(En porcentajes del PIB)</a:t>
            </a:r>
            <a:endParaRPr lang="es-SV" sz="1600" b="1" dirty="0">
              <a:latin typeface="+mn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/>
              <a:t>40</a:t>
            </a:fld>
            <a:endParaRPr lang="es-SV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447378"/>
              </p:ext>
            </p:extLst>
          </p:nvPr>
        </p:nvGraphicFramePr>
        <p:xfrm>
          <a:off x="1358721" y="786064"/>
          <a:ext cx="6534710" cy="5839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3" name="Worksheet" r:id="rId3" imgW="8724769" imgH="9020278" progId="Excel.Sheet.12">
                  <p:embed/>
                </p:oleObj>
              </mc:Choice>
              <mc:Fallback>
                <p:oleObj name="Worksheet" r:id="rId3" imgW="8724769" imgH="902027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58721" y="786064"/>
                        <a:ext cx="6534710" cy="58393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598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7250" indent="-857250" algn="ctr">
              <a:buFont typeface="+mj-lt"/>
              <a:buAutoNum type="romanUcPeriod" startAt="3"/>
            </a:pPr>
            <a:r>
              <a:rPr lang="es-SV" sz="4000" b="1" dirty="0" smtClean="0"/>
              <a:t>Ejecución Presupuestaria</a:t>
            </a:r>
          </a:p>
          <a:p>
            <a:pPr marL="0" indent="0" algn="ctr">
              <a:buNone/>
            </a:pPr>
            <a:r>
              <a:rPr lang="es-SV" sz="4000" b="1" dirty="0" smtClean="0"/>
              <a:t>GOES  </a:t>
            </a:r>
            <a:endParaRPr lang="es-SV" sz="40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/>
              <a:t>41</a:t>
            </a:fld>
            <a:endParaRPr lang="es-SV"/>
          </a:p>
        </p:txBody>
      </p:sp>
      <p:sp>
        <p:nvSpPr>
          <p:cNvPr id="2" name="CuadroTexto 1"/>
          <p:cNvSpPr txBox="1"/>
          <p:nvPr/>
        </p:nvSpPr>
        <p:spPr>
          <a:xfrm>
            <a:off x="628650" y="5760906"/>
            <a:ext cx="822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1000" b="1" dirty="0" smtClean="0"/>
              <a:t>Nota</a:t>
            </a:r>
            <a:r>
              <a:rPr lang="es-SV" sz="1000" dirty="0" smtClean="0"/>
              <a:t>: Las cifras fiscales con el criterio devengado se registran independientemente de la percepción en efectivo o del pago de las obligaciones adquiridas</a:t>
            </a:r>
          </a:p>
          <a:p>
            <a:pPr algn="just"/>
            <a:endParaRPr lang="es-SV" sz="1000" dirty="0"/>
          </a:p>
          <a:p>
            <a:pPr algn="just"/>
            <a:r>
              <a:rPr lang="es-SV" sz="1000" dirty="0" smtClean="0"/>
              <a:t>El año 2018 comprende cifras  preliminares.</a:t>
            </a:r>
            <a:endParaRPr lang="es-SV" sz="1000" dirty="0"/>
          </a:p>
        </p:txBody>
      </p:sp>
    </p:spTree>
    <p:extLst>
      <p:ext uri="{BB962C8B-B14F-4D97-AF65-F5344CB8AC3E}">
        <p14:creationId xmlns:p14="http://schemas.microsoft.com/office/powerpoint/2010/main" val="62763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78088"/>
            <a:ext cx="7886700" cy="767485"/>
          </a:xfrm>
        </p:spPr>
        <p:txBody>
          <a:bodyPr>
            <a:normAutofit/>
          </a:bodyPr>
          <a:lstStyle/>
          <a:p>
            <a:pPr algn="ctr"/>
            <a:r>
              <a:rPr lang="es-SV" sz="1800" b="1" dirty="0" smtClean="0">
                <a:latin typeface="+mn-lt"/>
              </a:rPr>
              <a:t>Gasto Público por Áreas de Gestión, Gobierno Central 2013 –  2018</a:t>
            </a:r>
            <a:br>
              <a:rPr lang="es-SV" sz="1800" b="1" dirty="0" smtClean="0">
                <a:latin typeface="+mn-lt"/>
              </a:rPr>
            </a:br>
            <a:r>
              <a:rPr lang="es-SV" sz="1400" b="1" dirty="0" smtClean="0">
                <a:latin typeface="+mn-lt"/>
              </a:rPr>
              <a:t>(En millones de US$) </a:t>
            </a:r>
            <a:endParaRPr lang="es-SV" sz="1400" b="1" dirty="0">
              <a:latin typeface="+mn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/>
              <a:t>42</a:t>
            </a:fld>
            <a:endParaRPr lang="es-SV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813728"/>
              </p:ext>
            </p:extLst>
          </p:nvPr>
        </p:nvGraphicFramePr>
        <p:xfrm>
          <a:off x="236538" y="1622425"/>
          <a:ext cx="8597900" cy="304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" name="Worksheet" r:id="rId3" imgW="8515322" imgH="3010046" progId="Excel.Sheet.12">
                  <p:embed/>
                </p:oleObj>
              </mc:Choice>
              <mc:Fallback>
                <p:oleObj name="Worksheet" r:id="rId3" imgW="8515322" imgH="301004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538" y="1622425"/>
                        <a:ext cx="8597900" cy="3040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926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72117"/>
            <a:ext cx="7886700" cy="840219"/>
          </a:xfrm>
        </p:spPr>
        <p:txBody>
          <a:bodyPr>
            <a:normAutofit/>
          </a:bodyPr>
          <a:lstStyle/>
          <a:p>
            <a:pPr algn="ctr"/>
            <a:r>
              <a:rPr lang="es-SV" sz="1800" b="1" dirty="0" smtClean="0">
                <a:latin typeface="+mn-lt"/>
              </a:rPr>
              <a:t>Gasto Público por Áreas de Gestión, Gobierno Central 2013 –  2018</a:t>
            </a:r>
            <a:br>
              <a:rPr lang="es-SV" sz="1800" b="1" dirty="0" smtClean="0">
                <a:latin typeface="+mn-lt"/>
              </a:rPr>
            </a:br>
            <a:r>
              <a:rPr lang="es-SV" sz="1400" b="1" dirty="0" smtClean="0">
                <a:latin typeface="+mn-lt"/>
              </a:rPr>
              <a:t>(En millones de US$) </a:t>
            </a:r>
            <a:endParaRPr lang="es-SV" sz="1400" b="1" dirty="0">
              <a:latin typeface="+mn-lt"/>
            </a:endParaRPr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279051"/>
              </p:ext>
            </p:extLst>
          </p:nvPr>
        </p:nvGraphicFramePr>
        <p:xfrm>
          <a:off x="628650" y="912336"/>
          <a:ext cx="7886700" cy="4573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/>
              <a:t>43</a:t>
            </a:fld>
            <a:endParaRPr lang="es-SV"/>
          </a:p>
        </p:txBody>
      </p:sp>
      <p:sp>
        <p:nvSpPr>
          <p:cNvPr id="3" name="CuadroTexto 2"/>
          <p:cNvSpPr txBox="1"/>
          <p:nvPr/>
        </p:nvSpPr>
        <p:spPr>
          <a:xfrm>
            <a:off x="332014" y="6049088"/>
            <a:ext cx="84799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Fuente:</a:t>
            </a:r>
            <a:r>
              <a:rPr lang="es-SV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Informes de Gestión Financiera del Estado años 2013-2017, Dirección General de Contabilidad Gubernamental; e Informe de Seguimiento y Evaluación de los Resultados Presupuestarios del Gobierno Central, cifras preliminares al mes de diciembre 2018, emitido por la Dirección General del Presupuesto.</a:t>
            </a:r>
            <a:endParaRPr lang="es-SV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3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78088"/>
            <a:ext cx="7886700" cy="767485"/>
          </a:xfrm>
        </p:spPr>
        <p:txBody>
          <a:bodyPr>
            <a:normAutofit fontScale="90000"/>
          </a:bodyPr>
          <a:lstStyle/>
          <a:p>
            <a:pPr algn="ctr"/>
            <a:r>
              <a:rPr lang="es-SV" sz="1800" b="1" dirty="0" smtClean="0">
                <a:latin typeface="+mn-lt"/>
              </a:rPr>
              <a:t>Gasto Público por Áreas de Gestión de Gobierno Central,  a diciembre 2017 - 2018</a:t>
            </a:r>
            <a:br>
              <a:rPr lang="es-SV" sz="1800" b="1" dirty="0" smtClean="0">
                <a:latin typeface="+mn-lt"/>
              </a:rPr>
            </a:br>
            <a:r>
              <a:rPr lang="es-SV" sz="1400" b="1" dirty="0" smtClean="0">
                <a:latin typeface="+mn-lt"/>
              </a:rPr>
              <a:t>(En millones de US$) </a:t>
            </a:r>
            <a:endParaRPr lang="es-SV" sz="1400" b="1" dirty="0">
              <a:latin typeface="+mn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/>
              <a:t>44</a:t>
            </a:fld>
            <a:endParaRPr lang="es-SV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383112"/>
              </p:ext>
            </p:extLst>
          </p:nvPr>
        </p:nvGraphicFramePr>
        <p:xfrm>
          <a:off x="225425" y="1328738"/>
          <a:ext cx="8610600" cy="340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7" name="Worksheet" r:id="rId3" imgW="8658127" imgH="3381531" progId="Excel.Sheet.12">
                  <p:embed/>
                </p:oleObj>
              </mc:Choice>
              <mc:Fallback>
                <p:oleObj name="Worksheet" r:id="rId3" imgW="8658127" imgH="338153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5425" y="1328738"/>
                        <a:ext cx="8610600" cy="3405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363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29960"/>
            <a:ext cx="7886700" cy="767485"/>
          </a:xfrm>
        </p:spPr>
        <p:txBody>
          <a:bodyPr>
            <a:normAutofit/>
          </a:bodyPr>
          <a:lstStyle/>
          <a:p>
            <a:pPr algn="ctr"/>
            <a:r>
              <a:rPr lang="es-SV" sz="1800" b="1" dirty="0" smtClean="0">
                <a:latin typeface="+mn-lt"/>
              </a:rPr>
              <a:t>Estructura Económica del Gasto de Gobierno Central,  a diciembre 2017 - 2018</a:t>
            </a:r>
            <a:br>
              <a:rPr lang="es-SV" sz="1800" b="1" dirty="0" smtClean="0">
                <a:latin typeface="+mn-lt"/>
              </a:rPr>
            </a:br>
            <a:r>
              <a:rPr lang="es-SV" sz="1400" b="1" dirty="0" smtClean="0">
                <a:latin typeface="+mn-lt"/>
              </a:rPr>
              <a:t>(En millones de US$ y % de ejecución) </a:t>
            </a:r>
            <a:endParaRPr lang="es-SV" sz="1400" b="1" dirty="0">
              <a:latin typeface="+mn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/>
              <a:t>45</a:t>
            </a:fld>
            <a:endParaRPr lang="es-SV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102719"/>
              </p:ext>
            </p:extLst>
          </p:nvPr>
        </p:nvGraphicFramePr>
        <p:xfrm>
          <a:off x="407988" y="823849"/>
          <a:ext cx="8180387" cy="594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0" name="Worksheet" r:id="rId3" imgW="7410326" imgH="5381761" progId="Excel.Sheet.12">
                  <p:embed/>
                </p:oleObj>
              </mc:Choice>
              <mc:Fallback>
                <p:oleObj name="Worksheet" r:id="rId3" imgW="7410326" imgH="538176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7988" y="823849"/>
                        <a:ext cx="8180387" cy="5948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543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36523"/>
            <a:ext cx="7886700" cy="660253"/>
          </a:xfrm>
        </p:spPr>
        <p:txBody>
          <a:bodyPr>
            <a:normAutofit/>
          </a:bodyPr>
          <a:lstStyle/>
          <a:p>
            <a:pPr algn="ctr"/>
            <a:r>
              <a:rPr lang="es-SV" sz="1800" b="1" dirty="0" smtClean="0">
                <a:latin typeface="+mn-lt"/>
              </a:rPr>
              <a:t>Ejecución Presupuestaria de Gastos por Unidades Primarias,  2013 – 2018</a:t>
            </a:r>
            <a:br>
              <a:rPr lang="es-SV" sz="1800" b="1" dirty="0" smtClean="0">
                <a:latin typeface="+mn-lt"/>
              </a:rPr>
            </a:br>
            <a:r>
              <a:rPr lang="es-SV" sz="1400" b="1" dirty="0" smtClean="0">
                <a:latin typeface="+mn-lt"/>
              </a:rPr>
              <a:t>(En millones de US$) </a:t>
            </a:r>
            <a:endParaRPr lang="es-SV" sz="1400" b="1" dirty="0">
              <a:latin typeface="+mn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/>
              <a:t>46</a:t>
            </a:fld>
            <a:endParaRPr lang="es-SV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841180"/>
              </p:ext>
            </p:extLst>
          </p:nvPr>
        </p:nvGraphicFramePr>
        <p:xfrm>
          <a:off x="1790985" y="791568"/>
          <a:ext cx="5491163" cy="5958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5" name="Worksheet" r:id="rId3" imgW="7486806" imgH="8562919" progId="Excel.Sheet.12">
                  <p:embed/>
                </p:oleObj>
              </mc:Choice>
              <mc:Fallback>
                <p:oleObj name="Worksheet" r:id="rId3" imgW="7486806" imgH="856291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0985" y="791568"/>
                        <a:ext cx="5491163" cy="59589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554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00862"/>
            <a:ext cx="7886700" cy="691049"/>
          </a:xfrm>
        </p:spPr>
        <p:txBody>
          <a:bodyPr>
            <a:normAutofit/>
          </a:bodyPr>
          <a:lstStyle/>
          <a:p>
            <a:pPr algn="ctr"/>
            <a:r>
              <a:rPr lang="es-SV" sz="1800" b="1" dirty="0" smtClean="0">
                <a:latin typeface="+mn-lt"/>
              </a:rPr>
              <a:t>Ejecución Presupuestaria de Gastos, a diciembre 2017 - 2018</a:t>
            </a:r>
            <a:br>
              <a:rPr lang="es-SV" sz="1800" b="1" dirty="0" smtClean="0">
                <a:latin typeface="+mn-lt"/>
              </a:rPr>
            </a:br>
            <a:r>
              <a:rPr lang="es-SV" sz="1400" b="1" dirty="0" smtClean="0">
                <a:latin typeface="+mn-lt"/>
              </a:rPr>
              <a:t>(En millones de US$) </a:t>
            </a:r>
            <a:endParaRPr lang="es-SV" sz="1400" b="1" dirty="0">
              <a:latin typeface="+mn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/>
              <a:t>47</a:t>
            </a:fld>
            <a:endParaRPr lang="es-SV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906531"/>
              </p:ext>
            </p:extLst>
          </p:nvPr>
        </p:nvGraphicFramePr>
        <p:xfrm>
          <a:off x="943768" y="784225"/>
          <a:ext cx="7256463" cy="5937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8" name="Worksheet" r:id="rId3" imgW="9391512" imgH="7867657" progId="Excel.Sheet.12">
                  <p:embed/>
                </p:oleObj>
              </mc:Choice>
              <mc:Fallback>
                <p:oleObj name="Worksheet" r:id="rId3" imgW="9391512" imgH="78676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3768" y="784225"/>
                        <a:ext cx="7256463" cy="5937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152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5913"/>
            <a:ext cx="7886700" cy="767485"/>
          </a:xfrm>
        </p:spPr>
        <p:txBody>
          <a:bodyPr>
            <a:normAutofit/>
          </a:bodyPr>
          <a:lstStyle/>
          <a:p>
            <a:pPr algn="ctr"/>
            <a:r>
              <a:rPr lang="es-SV" sz="1800" b="1" dirty="0" smtClean="0">
                <a:latin typeface="+mn-lt"/>
              </a:rPr>
              <a:t>Subsidios y Devoluciones de Impuestos, 2013 –  2018</a:t>
            </a:r>
            <a:br>
              <a:rPr lang="es-SV" sz="1800" b="1" dirty="0" smtClean="0">
                <a:latin typeface="+mn-lt"/>
              </a:rPr>
            </a:br>
            <a:r>
              <a:rPr lang="es-SV" sz="1400" b="1" dirty="0" smtClean="0">
                <a:latin typeface="+mn-lt"/>
              </a:rPr>
              <a:t>(En millones de US$) </a:t>
            </a:r>
            <a:endParaRPr lang="es-SV" sz="1400" b="1" dirty="0">
              <a:latin typeface="+mn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/>
              <a:t>48</a:t>
            </a:fld>
            <a:endParaRPr lang="es-SV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269724"/>
              </p:ext>
            </p:extLst>
          </p:nvPr>
        </p:nvGraphicFramePr>
        <p:xfrm>
          <a:off x="708025" y="800100"/>
          <a:ext cx="7712075" cy="560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1" name="Worksheet" r:id="rId3" imgW="7134236" imgH="5181706" progId="Excel.Sheet.12">
                  <p:embed/>
                </p:oleObj>
              </mc:Choice>
              <mc:Fallback>
                <p:oleObj name="Worksheet" r:id="rId3" imgW="7134236" imgH="518170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8025" y="800100"/>
                        <a:ext cx="7712075" cy="560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138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5913"/>
            <a:ext cx="7886700" cy="767485"/>
          </a:xfrm>
        </p:spPr>
        <p:txBody>
          <a:bodyPr>
            <a:normAutofit/>
          </a:bodyPr>
          <a:lstStyle/>
          <a:p>
            <a:pPr algn="ctr"/>
            <a:r>
              <a:rPr lang="es-SV" sz="1800" b="1" dirty="0" smtClean="0">
                <a:latin typeface="+mn-lt"/>
              </a:rPr>
              <a:t>Notas de Crédito del Tesoro Público (NCTP), 2013 –  2018</a:t>
            </a:r>
            <a:br>
              <a:rPr lang="es-SV" sz="1800" b="1" dirty="0" smtClean="0">
                <a:latin typeface="+mn-lt"/>
              </a:rPr>
            </a:br>
            <a:r>
              <a:rPr lang="es-SV" sz="1400" b="1" dirty="0" smtClean="0">
                <a:latin typeface="+mn-lt"/>
              </a:rPr>
              <a:t>(En millones de US$) </a:t>
            </a:r>
            <a:endParaRPr lang="es-SV" sz="1400" b="1" dirty="0">
              <a:latin typeface="+mn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/>
              <a:t>49</a:t>
            </a:fld>
            <a:endParaRPr lang="es-SV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817896"/>
              </p:ext>
            </p:extLst>
          </p:nvPr>
        </p:nvGraphicFramePr>
        <p:xfrm>
          <a:off x="361950" y="1008063"/>
          <a:ext cx="8337550" cy="433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5" name="Worksheet" r:id="rId3" imgW="7715295" imgH="4010002" progId="Excel.Sheet.12">
                  <p:embed/>
                </p:oleObj>
              </mc:Choice>
              <mc:Fallback>
                <p:oleObj name="Worksheet" r:id="rId3" imgW="7715295" imgH="401000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1950" y="1008063"/>
                        <a:ext cx="8337550" cy="433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978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1609"/>
            <a:ext cx="7886700" cy="528491"/>
          </a:xfrm>
        </p:spPr>
        <p:txBody>
          <a:bodyPr>
            <a:noAutofit/>
          </a:bodyPr>
          <a:lstStyle/>
          <a:p>
            <a:pPr algn="ctr"/>
            <a:r>
              <a:rPr lang="es-SV" sz="2400" b="1" dirty="0" smtClean="0">
                <a:latin typeface="+mn-lt"/>
              </a:rPr>
              <a:t>Estructura del Sector Público No Financiera</a:t>
            </a:r>
            <a:endParaRPr lang="es-SV" sz="2400" b="1" dirty="0">
              <a:latin typeface="+mn-lt"/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/>
          </p:nvPr>
        </p:nvGraphicFramePr>
        <p:xfrm>
          <a:off x="628649" y="890443"/>
          <a:ext cx="8047759" cy="5831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057900" y="5320152"/>
            <a:ext cx="23379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1200" b="1" dirty="0">
                <a:solidFill>
                  <a:srgbClr val="002060"/>
                </a:solidFill>
              </a:rPr>
              <a:t>Nota</a:t>
            </a:r>
            <a:r>
              <a:rPr lang="es-SV" sz="1200" dirty="0">
                <a:solidFill>
                  <a:srgbClr val="002060"/>
                </a:solidFill>
              </a:rPr>
              <a:t>: Elaborado de acuerdo a la preparación y seguimiento de las cifras fiscales según el Manual de Estadísticas de las Finanzas Públicas del FMI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36418" y="6494318"/>
            <a:ext cx="27224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000" b="1" dirty="0">
                <a:solidFill>
                  <a:srgbClr val="002060"/>
                </a:solidFill>
              </a:rPr>
              <a:t>Fuente</a:t>
            </a:r>
            <a:r>
              <a:rPr lang="es-SV" sz="1000" dirty="0">
                <a:solidFill>
                  <a:srgbClr val="002060"/>
                </a:solidFill>
              </a:rPr>
              <a:t>: Dirección de Política Económica y Fiscal</a:t>
            </a:r>
          </a:p>
        </p:txBody>
      </p:sp>
    </p:spTree>
    <p:extLst>
      <p:ext uri="{BB962C8B-B14F-4D97-AF65-F5344CB8AC3E}">
        <p14:creationId xmlns:p14="http://schemas.microsoft.com/office/powerpoint/2010/main" val="231754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0831" y="1719618"/>
            <a:ext cx="8302337" cy="4636733"/>
          </a:xfrm>
        </p:spPr>
        <p:txBody>
          <a:bodyPr>
            <a:normAutofit/>
          </a:bodyPr>
          <a:lstStyle/>
          <a:p>
            <a:pPr marL="857250" indent="-857250" algn="ctr">
              <a:buFont typeface="+mj-lt"/>
              <a:buAutoNum type="romanUcPeriod" startAt="4"/>
            </a:pPr>
            <a:r>
              <a:rPr lang="es-SV" sz="4000" b="1" dirty="0" smtClean="0"/>
              <a:t>Ejecución de la Inversión Pública</a:t>
            </a:r>
          </a:p>
          <a:p>
            <a:pPr marL="0" indent="0" algn="ctr">
              <a:buNone/>
            </a:pPr>
            <a:r>
              <a:rPr lang="es-SV" sz="4000" b="1" dirty="0" smtClean="0"/>
              <a:t>del SPNF  </a:t>
            </a:r>
            <a:endParaRPr lang="es-SV" sz="40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/>
              <a:t>50</a:t>
            </a:fld>
            <a:endParaRPr lang="es-SV"/>
          </a:p>
        </p:txBody>
      </p:sp>
      <p:sp>
        <p:nvSpPr>
          <p:cNvPr id="2" name="CuadroTexto 1"/>
          <p:cNvSpPr txBox="1"/>
          <p:nvPr/>
        </p:nvSpPr>
        <p:spPr>
          <a:xfrm>
            <a:off x="420831" y="5743437"/>
            <a:ext cx="8302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400" b="1" dirty="0" smtClean="0"/>
              <a:t>Nota</a:t>
            </a:r>
            <a:r>
              <a:rPr lang="es-SV" sz="1400" dirty="0" smtClean="0"/>
              <a:t>: Las </a:t>
            </a:r>
            <a:r>
              <a:rPr lang="es-SV" sz="1400" dirty="0"/>
              <a:t>cifras fiscales con el criterio devengado se registran independientemente de la percepción en efectivo o del pago de las obligaciones adquiridas</a:t>
            </a:r>
            <a:r>
              <a:rPr lang="es-SV" sz="1400" dirty="0" smtClean="0"/>
              <a:t> </a:t>
            </a:r>
            <a:endParaRPr lang="es-SV" sz="1400" dirty="0"/>
          </a:p>
        </p:txBody>
      </p:sp>
    </p:spTree>
    <p:extLst>
      <p:ext uri="{BB962C8B-B14F-4D97-AF65-F5344CB8AC3E}">
        <p14:creationId xmlns:p14="http://schemas.microsoft.com/office/powerpoint/2010/main" val="291899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88479"/>
            <a:ext cx="7886700" cy="694747"/>
          </a:xfrm>
        </p:spPr>
        <p:txBody>
          <a:bodyPr>
            <a:normAutofit/>
          </a:bodyPr>
          <a:lstStyle/>
          <a:p>
            <a:pPr algn="ctr"/>
            <a:r>
              <a:rPr lang="es-SV" sz="1800" b="1" dirty="0" smtClean="0">
                <a:latin typeface="+mn-lt"/>
              </a:rPr>
              <a:t>Inversión Pública Bruta del SPNF, 2013 – 2018 (base caja)</a:t>
            </a:r>
            <a:br>
              <a:rPr lang="es-SV" sz="1800" b="1" dirty="0" smtClean="0">
                <a:latin typeface="+mn-lt"/>
              </a:rPr>
            </a:br>
            <a:r>
              <a:rPr lang="es-SV" sz="1400" b="1" dirty="0" smtClean="0">
                <a:latin typeface="+mn-lt"/>
              </a:rPr>
              <a:t>(En millones de US$ y % del PIB en eje secundario)</a:t>
            </a:r>
            <a:endParaRPr lang="es-SV" sz="1400" b="1" dirty="0">
              <a:latin typeface="+mn-lt"/>
            </a:endParaRPr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7376521"/>
              </p:ext>
            </p:extLst>
          </p:nvPr>
        </p:nvGraphicFramePr>
        <p:xfrm>
          <a:off x="628650" y="1444119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/>
              <a:t>51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8651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24084"/>
            <a:ext cx="7886700" cy="694747"/>
          </a:xfrm>
        </p:spPr>
        <p:txBody>
          <a:bodyPr>
            <a:normAutofit/>
          </a:bodyPr>
          <a:lstStyle/>
          <a:p>
            <a:pPr algn="ctr"/>
            <a:r>
              <a:rPr lang="es-SV" sz="1800" b="1" dirty="0" smtClean="0">
                <a:latin typeface="+mn-lt"/>
              </a:rPr>
              <a:t>Inversión Pública del SPNF por Instituciones, a diciembre 2017 - 2018</a:t>
            </a:r>
            <a:br>
              <a:rPr lang="es-SV" sz="1800" b="1" dirty="0" smtClean="0">
                <a:latin typeface="+mn-lt"/>
              </a:rPr>
            </a:br>
            <a:r>
              <a:rPr lang="es-SV" sz="1400" b="1" dirty="0" smtClean="0">
                <a:latin typeface="+mn-lt"/>
              </a:rPr>
              <a:t>(En millones de US$)</a:t>
            </a:r>
            <a:endParaRPr lang="es-SV" sz="1400" b="1" dirty="0">
              <a:latin typeface="+mn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/>
              <a:t>52</a:t>
            </a:fld>
            <a:endParaRPr lang="es-SV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565332"/>
              </p:ext>
            </p:extLst>
          </p:nvPr>
        </p:nvGraphicFramePr>
        <p:xfrm>
          <a:off x="1997075" y="817563"/>
          <a:ext cx="5173663" cy="600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" name="Worksheet" r:id="rId4" imgW="7286561" imgH="9772789" progId="Excel.Sheet.12">
                  <p:embed/>
                </p:oleObj>
              </mc:Choice>
              <mc:Fallback>
                <p:oleObj name="Worksheet" r:id="rId4" imgW="7286561" imgH="97727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7075" y="817563"/>
                        <a:ext cx="5173663" cy="6008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086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64415"/>
            <a:ext cx="7886700" cy="694747"/>
          </a:xfrm>
        </p:spPr>
        <p:txBody>
          <a:bodyPr>
            <a:normAutofit/>
          </a:bodyPr>
          <a:lstStyle/>
          <a:p>
            <a:pPr algn="ctr"/>
            <a:r>
              <a:rPr lang="es-SV" sz="1800" b="1" dirty="0" smtClean="0">
                <a:latin typeface="+mn-lt"/>
              </a:rPr>
              <a:t>Inversión Pública del SPNF por Actividad, </a:t>
            </a:r>
            <a:r>
              <a:rPr lang="es-SV" sz="1800" b="1" dirty="0">
                <a:latin typeface="+mn-lt"/>
              </a:rPr>
              <a:t>a </a:t>
            </a:r>
            <a:r>
              <a:rPr lang="es-SV" sz="1800" b="1" dirty="0" smtClean="0">
                <a:latin typeface="+mn-lt"/>
              </a:rPr>
              <a:t>diciembre 2017 - 2018</a:t>
            </a:r>
            <a:br>
              <a:rPr lang="es-SV" sz="1800" b="1" dirty="0" smtClean="0">
                <a:latin typeface="+mn-lt"/>
              </a:rPr>
            </a:br>
            <a:r>
              <a:rPr lang="es-SV" sz="1400" b="1" dirty="0" smtClean="0">
                <a:latin typeface="+mn-lt"/>
              </a:rPr>
              <a:t>(En millones de US$ y % de participación)</a:t>
            </a:r>
            <a:endParaRPr lang="es-SV" sz="1400" b="1" dirty="0">
              <a:latin typeface="+mn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/>
              <a:t>53</a:t>
            </a:fld>
            <a:endParaRPr lang="es-SV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6145125"/>
              </p:ext>
            </p:extLst>
          </p:nvPr>
        </p:nvGraphicFramePr>
        <p:xfrm>
          <a:off x="2160588" y="858838"/>
          <a:ext cx="5003800" cy="544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7" name="Worksheet" r:id="rId3" imgW="5743629" imgH="6257995" progId="Excel.Sheet.12">
                  <p:embed/>
                </p:oleObj>
              </mc:Choice>
              <mc:Fallback>
                <p:oleObj name="Worksheet" r:id="rId3" imgW="5743629" imgH="625799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0588" y="858838"/>
                        <a:ext cx="5003800" cy="5449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796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7250" indent="-857250" algn="ctr">
              <a:buFont typeface="+mj-lt"/>
              <a:buAutoNum type="romanUcPeriod" startAt="5"/>
            </a:pPr>
            <a:r>
              <a:rPr lang="es-SV" sz="4000" b="1" dirty="0" smtClean="0"/>
              <a:t>Deuda Pública</a:t>
            </a:r>
          </a:p>
          <a:p>
            <a:pPr marL="0" indent="0" algn="ctr">
              <a:buNone/>
            </a:pPr>
            <a:r>
              <a:rPr lang="es-SV" sz="4000" b="1" dirty="0" smtClean="0"/>
              <a:t>SPNF / GOES  </a:t>
            </a:r>
            <a:endParaRPr lang="es-SV" sz="40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/>
              <a:t>54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0300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30043"/>
            <a:ext cx="7886700" cy="497319"/>
          </a:xfrm>
        </p:spPr>
        <p:txBody>
          <a:bodyPr>
            <a:normAutofit fontScale="90000"/>
          </a:bodyPr>
          <a:lstStyle/>
          <a:p>
            <a:pPr algn="ctr"/>
            <a:r>
              <a:rPr lang="es-SV" sz="1800" b="1" dirty="0" smtClean="0">
                <a:latin typeface="+mn-lt"/>
              </a:rPr>
              <a:t>Saldo de la Deuda total del SPNF por Deudor, 2013 </a:t>
            </a:r>
            <a:r>
              <a:rPr lang="es-SV" sz="1800" b="1" dirty="0">
                <a:latin typeface="+mn-lt"/>
              </a:rPr>
              <a:t>– </a:t>
            </a:r>
            <a:r>
              <a:rPr lang="es-SV" sz="1800" b="1" dirty="0" smtClean="0">
                <a:latin typeface="+mn-lt"/>
              </a:rPr>
              <a:t> 2018</a:t>
            </a:r>
            <a:br>
              <a:rPr lang="es-SV" sz="1800" b="1" dirty="0" smtClean="0">
                <a:latin typeface="+mn-lt"/>
              </a:rPr>
            </a:br>
            <a:r>
              <a:rPr lang="es-SV" sz="1600" b="1" dirty="0" smtClean="0">
                <a:latin typeface="+mn-lt"/>
              </a:rPr>
              <a:t>(En millones de US$ y en % del PIB)</a:t>
            </a:r>
            <a:endParaRPr lang="es-SV" sz="1600" b="1" dirty="0">
              <a:latin typeface="+mn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/>
              <a:t>55</a:t>
            </a:fld>
            <a:endParaRPr lang="es-SV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505805"/>
              </p:ext>
            </p:extLst>
          </p:nvPr>
        </p:nvGraphicFramePr>
        <p:xfrm>
          <a:off x="234950" y="914400"/>
          <a:ext cx="8602663" cy="396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" name="Worksheet" r:id="rId3" imgW="12249204" imgH="5648289" progId="Excel.Sheet.12">
                  <p:embed/>
                </p:oleObj>
              </mc:Choice>
              <mc:Fallback>
                <p:oleObj name="Worksheet" r:id="rId3" imgW="12249204" imgH="56482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950" y="914400"/>
                        <a:ext cx="8602663" cy="3963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991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04285"/>
            <a:ext cx="7886700" cy="497319"/>
          </a:xfrm>
        </p:spPr>
        <p:txBody>
          <a:bodyPr>
            <a:normAutofit fontScale="90000"/>
          </a:bodyPr>
          <a:lstStyle/>
          <a:p>
            <a:pPr algn="ctr"/>
            <a:r>
              <a:rPr lang="es-SV" sz="1800" b="1" dirty="0" smtClean="0">
                <a:latin typeface="+mn-lt"/>
              </a:rPr>
              <a:t>Saldo de la Deuda total del </a:t>
            </a:r>
            <a:r>
              <a:rPr lang="es-SV" sz="1800" b="1" dirty="0">
                <a:latin typeface="+mn-lt"/>
              </a:rPr>
              <a:t>SPNF, a </a:t>
            </a:r>
            <a:r>
              <a:rPr lang="es-SV" sz="1800" b="1" dirty="0" smtClean="0">
                <a:latin typeface="+mn-lt"/>
              </a:rPr>
              <a:t>diciembre 2017 - 2018</a:t>
            </a:r>
            <a:br>
              <a:rPr lang="es-SV" sz="1800" b="1" dirty="0" smtClean="0">
                <a:latin typeface="+mn-lt"/>
              </a:rPr>
            </a:br>
            <a:r>
              <a:rPr lang="es-SV" sz="1600" b="1" dirty="0" smtClean="0">
                <a:latin typeface="+mn-lt"/>
              </a:rPr>
              <a:t>(En millones de US$ y en % del PIB)</a:t>
            </a:r>
            <a:endParaRPr lang="es-SV" sz="1600" b="1" dirty="0">
              <a:latin typeface="+mn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/>
              <a:t>56</a:t>
            </a:fld>
            <a:endParaRPr lang="es-SV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425361"/>
              </p:ext>
            </p:extLst>
          </p:nvPr>
        </p:nvGraphicFramePr>
        <p:xfrm>
          <a:off x="2190750" y="788988"/>
          <a:ext cx="4592638" cy="593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3" name="Worksheet" r:id="rId3" imgW="6162525" imgH="7953531" progId="Excel.Sheet.12">
                  <p:embed/>
                </p:oleObj>
              </mc:Choice>
              <mc:Fallback>
                <p:oleObj name="Worksheet" r:id="rId3" imgW="6162525" imgH="795353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0750" y="788988"/>
                        <a:ext cx="4592638" cy="5932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386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30043"/>
            <a:ext cx="7886700" cy="497319"/>
          </a:xfrm>
        </p:spPr>
        <p:txBody>
          <a:bodyPr>
            <a:normAutofit fontScale="90000"/>
          </a:bodyPr>
          <a:lstStyle/>
          <a:p>
            <a:pPr algn="ctr"/>
            <a:r>
              <a:rPr lang="es-SV" sz="1800" b="1" dirty="0" smtClean="0">
                <a:latin typeface="+mn-lt"/>
              </a:rPr>
              <a:t>SPNF: Saldo de la Deuda, 2013 –  2018 </a:t>
            </a:r>
            <a:br>
              <a:rPr lang="es-SV" sz="1800" b="1" dirty="0" smtClean="0">
                <a:latin typeface="+mn-lt"/>
              </a:rPr>
            </a:br>
            <a:r>
              <a:rPr lang="es-SV" sz="1600" b="1" dirty="0" smtClean="0">
                <a:latin typeface="+mn-lt"/>
              </a:rPr>
              <a:t>(En millones de US$ y % del PIB en eje secundario)</a:t>
            </a:r>
            <a:endParaRPr lang="es-SV" sz="1600" b="1" dirty="0">
              <a:latin typeface="+mn-lt"/>
            </a:endParaRPr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093722"/>
              </p:ext>
            </p:extLst>
          </p:nvPr>
        </p:nvGraphicFramePr>
        <p:xfrm>
          <a:off x="526474" y="891056"/>
          <a:ext cx="8092786" cy="469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/>
              <a:t>57</a:t>
            </a:fld>
            <a:endParaRPr lang="es-SV"/>
          </a:p>
        </p:txBody>
      </p:sp>
      <p:sp>
        <p:nvSpPr>
          <p:cNvPr id="9" name="CuadroTexto 8"/>
          <p:cNvSpPr txBox="1"/>
          <p:nvPr/>
        </p:nvSpPr>
        <p:spPr>
          <a:xfrm>
            <a:off x="732559" y="5828717"/>
            <a:ext cx="71177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1000" b="1" dirty="0" smtClean="0"/>
              <a:t>Fuente</a:t>
            </a:r>
            <a:r>
              <a:rPr lang="es-SV" sz="1000" dirty="0" smtClean="0"/>
              <a:t>: Elaborado con base a datos del Ministerio de Hacienda y Banco Central de Reserva de El Salvador</a:t>
            </a:r>
            <a:endParaRPr lang="es-SV" sz="1000" dirty="0"/>
          </a:p>
        </p:txBody>
      </p:sp>
    </p:spTree>
    <p:extLst>
      <p:ext uri="{BB962C8B-B14F-4D97-AF65-F5344CB8AC3E}">
        <p14:creationId xmlns:p14="http://schemas.microsoft.com/office/powerpoint/2010/main" val="21062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30043"/>
            <a:ext cx="7886700" cy="497319"/>
          </a:xfrm>
        </p:spPr>
        <p:txBody>
          <a:bodyPr>
            <a:normAutofit/>
          </a:bodyPr>
          <a:lstStyle/>
          <a:p>
            <a:pPr algn="ctr"/>
            <a:r>
              <a:rPr lang="es-SV" sz="1800" b="1" dirty="0" smtClean="0">
                <a:latin typeface="+mn-lt"/>
              </a:rPr>
              <a:t>Estructura de Deuda de Mediano y Largo </a:t>
            </a:r>
            <a:r>
              <a:rPr lang="es-SV" sz="1800" b="1" dirty="0">
                <a:latin typeface="+mn-lt"/>
              </a:rPr>
              <a:t>Plazo, a </a:t>
            </a:r>
            <a:r>
              <a:rPr lang="es-SV" sz="1800" b="1" dirty="0" smtClean="0">
                <a:latin typeface="+mn-lt"/>
              </a:rPr>
              <a:t>diciembre 2018</a:t>
            </a:r>
            <a:endParaRPr lang="es-SV" sz="1800" b="1" dirty="0">
              <a:latin typeface="+mn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492875"/>
            <a:ext cx="2057400" cy="365125"/>
          </a:xfrm>
        </p:spPr>
        <p:txBody>
          <a:bodyPr/>
          <a:lstStyle/>
          <a:p>
            <a:fld id="{48F5E606-D541-4F0C-8F35-C268DF2D9685}" type="slidenum">
              <a:rPr lang="es-SV" smtClean="0"/>
              <a:t>58</a:t>
            </a:fld>
            <a:endParaRPr lang="es-SV" dirty="0"/>
          </a:p>
        </p:txBody>
      </p:sp>
      <p:graphicFrame>
        <p:nvGraphicFramePr>
          <p:cNvPr id="15" name="Marcador de contenido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2776662"/>
              </p:ext>
            </p:extLst>
          </p:nvPr>
        </p:nvGraphicFramePr>
        <p:xfrm>
          <a:off x="304802" y="903515"/>
          <a:ext cx="4223656" cy="2645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Marcador de contenid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1770461"/>
              </p:ext>
            </p:extLst>
          </p:nvPr>
        </p:nvGraphicFramePr>
        <p:xfrm>
          <a:off x="4604658" y="903515"/>
          <a:ext cx="4223656" cy="2645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Marcador de contenid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6154940"/>
              </p:ext>
            </p:extLst>
          </p:nvPr>
        </p:nvGraphicFramePr>
        <p:xfrm>
          <a:off x="315687" y="3897086"/>
          <a:ext cx="4223656" cy="2645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348343" y="3614057"/>
            <a:ext cx="4201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200" b="1" dirty="0" smtClean="0"/>
              <a:t>1/ Incluye eurobonos y bonos emitidos en el mercado local</a:t>
            </a:r>
            <a:endParaRPr lang="es-SV" sz="1200" b="1" dirty="0"/>
          </a:p>
        </p:txBody>
      </p:sp>
      <p:graphicFrame>
        <p:nvGraphicFramePr>
          <p:cNvPr id="8" name="Marcador de contenid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8582831"/>
              </p:ext>
            </p:extLst>
          </p:nvPr>
        </p:nvGraphicFramePr>
        <p:xfrm>
          <a:off x="4582885" y="3893686"/>
          <a:ext cx="4223656" cy="2645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9490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30043"/>
            <a:ext cx="7886700" cy="497319"/>
          </a:xfrm>
        </p:spPr>
        <p:txBody>
          <a:bodyPr>
            <a:normAutofit fontScale="90000"/>
          </a:bodyPr>
          <a:lstStyle/>
          <a:p>
            <a:pPr algn="ctr"/>
            <a:r>
              <a:rPr lang="es-SV" sz="1800" b="1" dirty="0" smtClean="0">
                <a:latin typeface="+mn-lt"/>
              </a:rPr>
              <a:t>Saldo, Colocación y Pagos de LETES, enero 2017 – a diciembre 2018</a:t>
            </a:r>
            <a:br>
              <a:rPr lang="es-SV" sz="1800" b="1" dirty="0" smtClean="0">
                <a:latin typeface="+mn-lt"/>
              </a:rPr>
            </a:br>
            <a:r>
              <a:rPr lang="es-SV" sz="1600" b="1" dirty="0" smtClean="0">
                <a:latin typeface="+mn-lt"/>
              </a:rPr>
              <a:t>(En millones de US$)</a:t>
            </a:r>
            <a:endParaRPr lang="es-SV" sz="1600" b="1" dirty="0">
              <a:latin typeface="+mn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/>
              <a:t>59</a:t>
            </a:fld>
            <a:endParaRPr lang="es-SV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463412"/>
              </p:ext>
            </p:extLst>
          </p:nvPr>
        </p:nvGraphicFramePr>
        <p:xfrm>
          <a:off x="1808162" y="834190"/>
          <a:ext cx="5527675" cy="5906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" name="Worksheet" r:id="rId3" imgW="6496055" imgH="7296117" progId="Excel.Sheet.12">
                  <p:embed/>
                </p:oleObj>
              </mc:Choice>
              <mc:Fallback>
                <p:oleObj name="Worksheet" r:id="rId3" imgW="6496055" imgH="72961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08162" y="834190"/>
                        <a:ext cx="5527675" cy="59060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084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 algn="ctr">
              <a:buAutoNum type="romanUcPeriod"/>
            </a:pPr>
            <a:r>
              <a:rPr lang="es-SV" sz="4000" b="1" dirty="0" smtClean="0"/>
              <a:t>Situación Financiera</a:t>
            </a:r>
          </a:p>
          <a:p>
            <a:pPr marL="0" indent="0" algn="ctr">
              <a:buNone/>
            </a:pPr>
            <a:r>
              <a:rPr lang="es-SV" sz="4000" b="1" dirty="0" smtClean="0"/>
              <a:t>(Balance Fiscal)</a:t>
            </a:r>
          </a:p>
          <a:p>
            <a:pPr marL="0" indent="0" algn="ctr">
              <a:buNone/>
            </a:pPr>
            <a:r>
              <a:rPr lang="es-SV" sz="4000" b="1" dirty="0" smtClean="0"/>
              <a:t>SPNF  </a:t>
            </a:r>
            <a:endParaRPr lang="es-SV" sz="40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309255" y="4909801"/>
            <a:ext cx="68372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400" dirty="0">
                <a:solidFill>
                  <a:prstClr val="black"/>
                </a:solidFill>
              </a:rPr>
              <a:t>Notas</a:t>
            </a:r>
            <a:r>
              <a:rPr lang="es-SV" sz="1200" dirty="0">
                <a:solidFill>
                  <a:prstClr val="black"/>
                </a:solidFill>
              </a:rPr>
              <a:t>: </a:t>
            </a:r>
          </a:p>
          <a:p>
            <a:endParaRPr lang="es-SV" sz="1200" dirty="0">
              <a:solidFill>
                <a:prstClr val="black"/>
              </a:solidFill>
            </a:endParaRPr>
          </a:p>
          <a:p>
            <a:pPr marL="171450" indent="-171450" algn="just">
              <a:buFontTx/>
              <a:buChar char="-"/>
            </a:pPr>
            <a:r>
              <a:rPr lang="es-SV" sz="1400" dirty="0">
                <a:solidFill>
                  <a:prstClr val="black"/>
                </a:solidFill>
              </a:rPr>
              <a:t>Se incluye operaciones preliminares de </a:t>
            </a:r>
            <a:r>
              <a:rPr lang="es-SV" sz="1400" dirty="0" smtClean="0">
                <a:solidFill>
                  <a:prstClr val="black"/>
                </a:solidFill>
              </a:rPr>
              <a:t>diciembre 2018</a:t>
            </a:r>
            <a:endParaRPr lang="es-SV" sz="1400" dirty="0">
              <a:solidFill>
                <a:prstClr val="black"/>
              </a:solidFill>
            </a:endParaRPr>
          </a:p>
          <a:p>
            <a:pPr marL="171450" indent="-171450" algn="just">
              <a:buFontTx/>
              <a:buChar char="-"/>
            </a:pPr>
            <a:endParaRPr lang="es-SV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60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3986"/>
            <a:ext cx="7886700" cy="751113"/>
          </a:xfrm>
        </p:spPr>
        <p:txBody>
          <a:bodyPr>
            <a:normAutofit/>
          </a:bodyPr>
          <a:lstStyle/>
          <a:p>
            <a:pPr algn="ctr"/>
            <a:r>
              <a:rPr lang="es-SV" sz="1800" b="1" dirty="0" smtClean="0">
                <a:latin typeface="+mn-lt"/>
              </a:rPr>
              <a:t>Características de las emisiones de Eurobonos</a:t>
            </a:r>
            <a:br>
              <a:rPr lang="es-SV" sz="1800" b="1" dirty="0" smtClean="0">
                <a:latin typeface="+mn-lt"/>
              </a:rPr>
            </a:br>
            <a:r>
              <a:rPr lang="es-SV" sz="1400" b="1" dirty="0" smtClean="0">
                <a:latin typeface="+mn-lt"/>
              </a:rPr>
              <a:t>(Datos de Mercado al 18 de diciembre de 2018)</a:t>
            </a:r>
            <a:endParaRPr lang="es-SV" sz="1400" b="1" dirty="0">
              <a:latin typeface="+mn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/>
              <a:t>60</a:t>
            </a:fld>
            <a:endParaRPr lang="es-SV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16" y="855423"/>
            <a:ext cx="8537614" cy="580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6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40497"/>
            <a:ext cx="7886700" cy="613064"/>
          </a:xfrm>
        </p:spPr>
        <p:txBody>
          <a:bodyPr>
            <a:normAutofit/>
          </a:bodyPr>
          <a:lstStyle/>
          <a:p>
            <a:pPr algn="ctr"/>
            <a:r>
              <a:rPr lang="es-SV" sz="1800" b="1" dirty="0" smtClean="0">
                <a:latin typeface="+mn-lt"/>
              </a:rPr>
              <a:t>Situación Financiera del Sector Público No Financiero (SPNF), 2013 –  2018</a:t>
            </a:r>
            <a:br>
              <a:rPr lang="es-SV" sz="1800" b="1" dirty="0" smtClean="0">
                <a:latin typeface="+mn-lt"/>
              </a:rPr>
            </a:br>
            <a:r>
              <a:rPr lang="es-SV" sz="1400" b="1" dirty="0" smtClean="0">
                <a:latin typeface="+mn-lt"/>
              </a:rPr>
              <a:t>(En millones de US$)</a:t>
            </a:r>
            <a:endParaRPr lang="es-SV" sz="1400" b="1" dirty="0">
              <a:latin typeface="+mn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/>
              <a:t>7</a:t>
            </a:fld>
            <a:endParaRPr lang="es-SV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25663"/>
              </p:ext>
            </p:extLst>
          </p:nvPr>
        </p:nvGraphicFramePr>
        <p:xfrm>
          <a:off x="1797408" y="762069"/>
          <a:ext cx="5620823" cy="6101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5" name="Worksheet" r:id="rId3" imgW="8677168" imgH="9420069" progId="Excel.Sheet.12">
                  <p:embed/>
                </p:oleObj>
              </mc:Choice>
              <mc:Fallback>
                <p:oleObj name="Worksheet" r:id="rId3" imgW="8677168" imgH="942006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7408" y="762069"/>
                        <a:ext cx="5620823" cy="61017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162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40497"/>
            <a:ext cx="7886700" cy="613064"/>
          </a:xfrm>
        </p:spPr>
        <p:txBody>
          <a:bodyPr>
            <a:normAutofit/>
          </a:bodyPr>
          <a:lstStyle/>
          <a:p>
            <a:pPr algn="ctr"/>
            <a:r>
              <a:rPr lang="es-SV" sz="1800" b="1" dirty="0" smtClean="0">
                <a:latin typeface="+mn-lt"/>
              </a:rPr>
              <a:t>Situación Financiera del SPNF, 2013 –  2018</a:t>
            </a:r>
            <a:br>
              <a:rPr lang="es-SV" sz="1800" b="1" dirty="0" smtClean="0">
                <a:latin typeface="+mn-lt"/>
              </a:rPr>
            </a:br>
            <a:r>
              <a:rPr lang="es-SV" sz="1400" b="1" dirty="0" smtClean="0">
                <a:latin typeface="+mn-lt"/>
              </a:rPr>
              <a:t>(En porcentaje del PIB)</a:t>
            </a:r>
            <a:endParaRPr lang="es-SV" sz="1400" b="1" dirty="0">
              <a:latin typeface="+mn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/>
              <a:t>8</a:t>
            </a:fld>
            <a:endParaRPr lang="es-SV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681166"/>
              </p:ext>
            </p:extLst>
          </p:nvPr>
        </p:nvGraphicFramePr>
        <p:xfrm>
          <a:off x="1806634" y="794081"/>
          <a:ext cx="5664977" cy="6014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6" name="Worksheet" r:id="rId3" imgW="8677168" imgH="9420069" progId="Excel.Sheet.12">
                  <p:embed/>
                </p:oleObj>
              </mc:Choice>
              <mc:Fallback>
                <p:oleObj name="Worksheet" r:id="rId3" imgW="8677168" imgH="942006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06634" y="794081"/>
                        <a:ext cx="5664977" cy="6014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748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50314"/>
            <a:ext cx="7886700" cy="613064"/>
          </a:xfrm>
        </p:spPr>
        <p:txBody>
          <a:bodyPr>
            <a:normAutofit/>
          </a:bodyPr>
          <a:lstStyle/>
          <a:p>
            <a:pPr algn="ctr"/>
            <a:r>
              <a:rPr lang="es-SV" sz="1800" b="1" dirty="0" smtClean="0">
                <a:latin typeface="+mn-lt"/>
              </a:rPr>
              <a:t>Déficit del SPNF, 2013 –  2018</a:t>
            </a:r>
            <a:br>
              <a:rPr lang="es-SV" sz="1800" b="1" dirty="0" smtClean="0">
                <a:latin typeface="+mn-lt"/>
              </a:rPr>
            </a:br>
            <a:r>
              <a:rPr lang="es-SV" sz="1400" b="1" dirty="0" smtClean="0">
                <a:latin typeface="+mn-lt"/>
              </a:rPr>
              <a:t>(En millones US$ y % de PIB en eje secundario)</a:t>
            </a:r>
            <a:endParaRPr lang="es-SV" sz="1400" b="1" dirty="0">
              <a:latin typeface="+mn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E606-D541-4F0C-8F35-C268DF2D9685}" type="slidenum">
              <a:rPr lang="es-SV" smtClean="0"/>
              <a:t>9</a:t>
            </a:fld>
            <a:endParaRPr lang="es-SV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267728755"/>
              </p:ext>
            </p:extLst>
          </p:nvPr>
        </p:nvGraphicFramePr>
        <p:xfrm>
          <a:off x="334851" y="941145"/>
          <a:ext cx="8474298" cy="5325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628650" y="6420746"/>
            <a:ext cx="75489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1000" b="1" dirty="0" smtClean="0"/>
              <a:t>Fuente</a:t>
            </a:r>
            <a:r>
              <a:rPr lang="es-SV" sz="1000" dirty="0" smtClean="0"/>
              <a:t>: Dirección de Política Económica y Fiscal, Ministerio de Hacienda</a:t>
            </a:r>
            <a:endParaRPr lang="es-SV" sz="1000" dirty="0"/>
          </a:p>
        </p:txBody>
      </p:sp>
    </p:spTree>
    <p:extLst>
      <p:ext uri="{BB962C8B-B14F-4D97-AF65-F5344CB8AC3E}">
        <p14:creationId xmlns:p14="http://schemas.microsoft.com/office/powerpoint/2010/main" val="349764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1316</TotalTime>
  <Words>1111</Words>
  <Application>Microsoft Office PowerPoint</Application>
  <PresentationFormat>Presentación en pantalla (4:3)</PresentationFormat>
  <Paragraphs>204</Paragraphs>
  <Slides>60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60</vt:i4>
      </vt:variant>
    </vt:vector>
  </HeadingPairs>
  <TitlesOfParts>
    <vt:vector size="68" baseType="lpstr">
      <vt:lpstr>Arial</vt:lpstr>
      <vt:lpstr>Calibri</vt:lpstr>
      <vt:lpstr>Calibri Light</vt:lpstr>
      <vt:lpstr>Times New Roman</vt:lpstr>
      <vt:lpstr>1_Tema de Office</vt:lpstr>
      <vt:lpstr>2_Tema de Office</vt:lpstr>
      <vt:lpstr>Tema de Office</vt:lpstr>
      <vt:lpstr>Worksheet</vt:lpstr>
      <vt:lpstr>Presentación de PowerPoint</vt:lpstr>
      <vt:lpstr>Contenido</vt:lpstr>
      <vt:lpstr>Contenido</vt:lpstr>
      <vt:lpstr>Introducción</vt:lpstr>
      <vt:lpstr>Estructura del Sector Público No Financiera</vt:lpstr>
      <vt:lpstr>Presentación de PowerPoint</vt:lpstr>
      <vt:lpstr>Situación Financiera del Sector Público No Financiero (SPNF), 2013 –  2018 (En millones de US$)</vt:lpstr>
      <vt:lpstr>Situación Financiera del SPNF, 2013 –  2018 (En porcentaje del PIB)</vt:lpstr>
      <vt:lpstr>Déficit del SPNF, 2013 –  2018 (En millones US$ y % de PIB en eje secundario)</vt:lpstr>
      <vt:lpstr>Balance primario del SPNF, 2013 – 2018 sin Intereses (En millones US$ y % de PIB en eje secundario)</vt:lpstr>
      <vt:lpstr>Situación Financiera del SPNF, enero – diciembre de 2013 (En millones de US$)</vt:lpstr>
      <vt:lpstr>Situación Financiera del SPNF, enero – diciembre de 2014 (En millones de US$)</vt:lpstr>
      <vt:lpstr>Situación Financiera del SPNF, enero – diciembre de 2015 (En millones de US$)</vt:lpstr>
      <vt:lpstr>Situación Financiera del SPNF, enero – diciembre de 2016 (En millones de US$)</vt:lpstr>
      <vt:lpstr>Situación Financiera del SPNF, enero – diciembre de 2017 (En millones de US$)</vt:lpstr>
      <vt:lpstr>Situación Financiera del SPNF, enero – diciembre de 2018 (En millones de US$)</vt:lpstr>
      <vt:lpstr>Situación Financiera del SPNF, enero – diciembre de 2018 (En porcentajes del PIB)</vt:lpstr>
      <vt:lpstr>Ingresos y Gastos del Gobierno Central, 2013 –  2018 (En millones de US$)</vt:lpstr>
      <vt:lpstr>Ingresos y Gastos del Gobierno Central, enero – diciembre de 2013 (En millones de US$)</vt:lpstr>
      <vt:lpstr>Ingresos y Gastos del Gobierno Central, enero – diciembre de 2014 (En millones de US$)</vt:lpstr>
      <vt:lpstr>Ingresos y Gastos del Gobierno Central, enero – diciembre de 2015 (En millones de US$)</vt:lpstr>
      <vt:lpstr>Ingresos y Gastos del Gobierno Central, enero – diciembre de 2016 (En millones de US$)</vt:lpstr>
      <vt:lpstr>Ingresos y Gastos del Gobierno Central, enero – diciembre de 2017 (En millones de US$)</vt:lpstr>
      <vt:lpstr>Ingresos y Gastos del Gobierno Central, enero – diciembre de 2018 (En millones de US$)</vt:lpstr>
      <vt:lpstr>Presentación de PowerPoint</vt:lpstr>
      <vt:lpstr>Ingresos del Gobierno Central, 2013 –  2018 (En millones de US$)</vt:lpstr>
      <vt:lpstr>Ingresos del Gobierno Central, 2013 –  2018 (En % del PIB)</vt:lpstr>
      <vt:lpstr>Carga Tributaria Bruta, 2013 –  2018 (Millones de US$ y % del PIB en eje secundario) </vt:lpstr>
      <vt:lpstr>Composición de la Carga Tributaria Bruta, 2013 –  2018 (En % del PIB) </vt:lpstr>
      <vt:lpstr>Estructura de los Ingresos Tributarios Brutos, 2013 –  2018 (En % del Ingreso Tributario Total) </vt:lpstr>
      <vt:lpstr>Ingresos Tributarios por Fuentes, 2013 –  2018 (En millones de US$) </vt:lpstr>
      <vt:lpstr>Ingresos del Gobierno Central, enero – diciembre de 2013 (En millones de US$)</vt:lpstr>
      <vt:lpstr>Ingresos del Gobierno Central, enero – diciembre de 2014 (En millones de US$)</vt:lpstr>
      <vt:lpstr>Ingresos del Gobierno Central, enero – diciembre de 2015 (En millones de US$)</vt:lpstr>
      <vt:lpstr>Ingresos del Gobierno Central, enero – diciembre 2016 (En millones de US$)</vt:lpstr>
      <vt:lpstr>Ingresos del Gobierno Central, enero – diciembre 2017 (En millones de US$)</vt:lpstr>
      <vt:lpstr>Ingresos del Gobierno Central, enero – diciembre 2018 (En millones de US$)</vt:lpstr>
      <vt:lpstr>Ingresos Tributarios,  2013 –  2018 (En millones de US$)</vt:lpstr>
      <vt:lpstr>Ingresos Tributarios, 2013 –  2018 (En porcentajes de participación)</vt:lpstr>
      <vt:lpstr>Ingresos Tributarios, 2013 –  2018 (En porcentajes del PIB)</vt:lpstr>
      <vt:lpstr>Presentación de PowerPoint</vt:lpstr>
      <vt:lpstr>Gasto Público por Áreas de Gestión, Gobierno Central 2013 –  2018 (En millones de US$) </vt:lpstr>
      <vt:lpstr>Gasto Público por Áreas de Gestión, Gobierno Central 2013 –  2018 (En millones de US$) </vt:lpstr>
      <vt:lpstr>Gasto Público por Áreas de Gestión de Gobierno Central,  a diciembre 2017 - 2018 (En millones de US$) </vt:lpstr>
      <vt:lpstr>Estructura Económica del Gasto de Gobierno Central,  a diciembre 2017 - 2018 (En millones de US$ y % de ejecución) </vt:lpstr>
      <vt:lpstr>Ejecución Presupuestaria de Gastos por Unidades Primarias,  2013 – 2018 (En millones de US$) </vt:lpstr>
      <vt:lpstr>Ejecución Presupuestaria de Gastos, a diciembre 2017 - 2018 (En millones de US$) </vt:lpstr>
      <vt:lpstr>Subsidios y Devoluciones de Impuestos, 2013 –  2018 (En millones de US$) </vt:lpstr>
      <vt:lpstr>Notas de Crédito del Tesoro Público (NCTP), 2013 –  2018 (En millones de US$) </vt:lpstr>
      <vt:lpstr>Presentación de PowerPoint</vt:lpstr>
      <vt:lpstr>Inversión Pública Bruta del SPNF, 2013 – 2018 (base caja) (En millones de US$ y % del PIB en eje secundario)</vt:lpstr>
      <vt:lpstr>Inversión Pública del SPNF por Instituciones, a diciembre 2017 - 2018 (En millones de US$)</vt:lpstr>
      <vt:lpstr>Inversión Pública del SPNF por Actividad, a diciembre 2017 - 2018 (En millones de US$ y % de participación)</vt:lpstr>
      <vt:lpstr>Presentación de PowerPoint</vt:lpstr>
      <vt:lpstr>Saldo de la Deuda total del SPNF por Deudor, 2013 –  2018 (En millones de US$ y en % del PIB)</vt:lpstr>
      <vt:lpstr>Saldo de la Deuda total del SPNF, a diciembre 2017 - 2018 (En millones de US$ y en % del PIB)</vt:lpstr>
      <vt:lpstr>SPNF: Saldo de la Deuda, 2013 –  2018  (En millones de US$ y % del PIB en eje secundario)</vt:lpstr>
      <vt:lpstr>Estructura de Deuda de Mediano y Largo Plazo, a diciembre 2018</vt:lpstr>
      <vt:lpstr>Saldo, Colocación y Pagos de LETES, enero 2017 – a diciembre 2018 (En millones de US$)</vt:lpstr>
      <vt:lpstr>Características de las emisiones de Eurobonos (Datos de Mercado al 18 de diciembre de 2018)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Omar Bernardo Melendez</dc:creator>
  <cp:lastModifiedBy>Fermin Garcia</cp:lastModifiedBy>
  <cp:revision>110</cp:revision>
  <cp:lastPrinted>2019-02-19T16:32:18Z</cp:lastPrinted>
  <dcterms:created xsi:type="dcterms:W3CDTF">2018-08-20T20:01:50Z</dcterms:created>
  <dcterms:modified xsi:type="dcterms:W3CDTF">2019-06-27T17:38:28Z</dcterms:modified>
</cp:coreProperties>
</file>