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427" r:id="rId2"/>
    <p:sldId id="428" r:id="rId3"/>
    <p:sldId id="42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322A847-26E2-4AC8-B8C5-8E5D40148EC9}">
          <p14:sldIdLst/>
        </p14:section>
        <p14:section name="Sección sin título" id="{86EDF941-6BE2-43BD-A41D-93D71BFF416E}">
          <p14:sldIdLst>
            <p14:sldId id="427"/>
            <p14:sldId id="428"/>
            <p14:sldId id="42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BB1"/>
    <a:srgbClr val="21467C"/>
    <a:srgbClr val="111E60"/>
    <a:srgbClr val="33599A"/>
    <a:srgbClr val="CCCCCC"/>
    <a:srgbClr val="EDEDED"/>
    <a:srgbClr val="ACBCDD"/>
    <a:srgbClr val="7A8EC7"/>
    <a:srgbClr val="005789"/>
    <a:srgbClr val="4CB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47" autoAdjust="0"/>
    <p:restoredTop sz="96404" autoAdjust="0"/>
  </p:normalViewPr>
  <p:slideViewPr>
    <p:cSldViewPr snapToGrid="0" snapToObjects="1">
      <p:cViewPr varScale="1">
        <p:scale>
          <a:sx n="114" d="100"/>
          <a:sy n="114" d="100"/>
        </p:scale>
        <p:origin x="18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9287072E-DBD7-44DE-A264-3C71EEC41413}" type="datetimeFigureOut">
              <a:rPr lang="es-SV" smtClean="0"/>
              <a:t>1/6/2022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0ADC9228-5449-4F47-B0F1-FA6BDA7F3A8F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225368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DE2A90EC-8082-4A50-B796-563F56A6840D}" type="datetimeFigureOut">
              <a:rPr lang="es-SV" smtClean="0"/>
              <a:t>1/6/2022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71F4F85A-F2A3-4D3D-87B4-998AAB648DBB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515307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F4F85A-F2A3-4D3D-87B4-998AAB648DBB}" type="slidenum">
              <a:rPr lang="es-SV" smtClean="0"/>
              <a:t>0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48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419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4F85A-F2A3-4D3D-87B4-998AAB648DBB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693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5189F-0869-44F1-9A39-5BC039274CA4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5637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FA8F6-E125-470D-8848-99960F7953AD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5865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752-6E48-4726-A282-5A0E2A2A22AD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9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C5D22-E941-4DBA-93A8-1358E5565A1C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0664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C5BB8-6EF9-4D22-A278-CCF17DAB5089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51666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F2895-DDD2-4F17-951E-5DE8AFAD0101}" type="datetime1">
              <a:rPr lang="es-SV" smtClean="0"/>
              <a:t>1/6/2022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2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242F7-83CF-4557-A7DE-A627F432DA40}" type="datetime1">
              <a:rPr lang="es-SV" smtClean="0"/>
              <a:t>1/6/2022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1020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FA2D-6065-4439-9B82-AD5765D690BA}" type="datetime1">
              <a:rPr lang="es-SV" smtClean="0"/>
              <a:t>1/6/2022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8958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2B6A-677C-494C-84D1-C92F54C8A2AF}" type="datetime1">
              <a:rPr lang="es-SV" smtClean="0"/>
              <a:t>1/6/2022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851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AE43-2BCE-4599-BAFD-A6B290116C51}" type="datetime1">
              <a:rPr lang="es-SV" smtClean="0"/>
              <a:t>1/6/2022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852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644D5-862A-4640-A76B-AF8D94D0C12C}" type="datetime1">
              <a:rPr lang="es-SV" smtClean="0"/>
              <a:t>1/6/2022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1154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5C39-0B2E-49C1-A79C-801EFEB43745}" type="datetime1">
              <a:rPr lang="es-SV" smtClean="0"/>
              <a:t>1/6/2022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27207-3E83-1943-8402-EB2215809602}" type="slidenum">
              <a:rPr lang="es-SV" smtClean="0"/>
              <a:t>‹Nº›</a:t>
            </a:fld>
            <a:endParaRPr lang="es-SV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90DCE84-68B1-43A2-8768-5FEAA3D3E25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" y="0"/>
            <a:ext cx="91424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90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Marcador de número de diapositiva 1">
            <a:extLst>
              <a:ext uri="{FF2B5EF4-FFF2-40B4-BE49-F238E27FC236}">
                <a16:creationId xmlns:a16="http://schemas.microsoft.com/office/drawing/2014/main" id="{EC31705E-DC52-F741-A512-8B592F15D333}"/>
              </a:ext>
            </a:extLst>
          </p:cNvPr>
          <p:cNvSpPr txBox="1">
            <a:spLocks/>
          </p:cNvSpPr>
          <p:nvPr/>
        </p:nvSpPr>
        <p:spPr>
          <a:xfrm>
            <a:off x="4380886" y="6313997"/>
            <a:ext cx="3822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1050" dirty="0">
                <a:solidFill>
                  <a:srgbClr val="111E60"/>
                </a:solidFill>
                <a:latin typeface="Museo Sans 500" panose="02000000000000000000" pitchFamily="2" charset="77"/>
              </a:rPr>
              <a:t>1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202FA2FA-9691-486B-B0B2-8BC059280E61}"/>
              </a:ext>
            </a:extLst>
          </p:cNvPr>
          <p:cNvSpPr/>
          <p:nvPr/>
        </p:nvSpPr>
        <p:spPr>
          <a:xfrm>
            <a:off x="0" y="4314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Estructura de la Inversión del Sector Público No Financiero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Ejecución al mes de diciembre 2021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Por Sectores de Actividad</a:t>
            </a:r>
            <a:endParaRPr lang="es-SV" altLang="es-SV" sz="1600" b="1" dirty="0">
              <a:solidFill>
                <a:srgbClr val="111E60"/>
              </a:solidFill>
              <a:latin typeface="Museo Sans 900" panose="02000000000000000000" pitchFamily="50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CDDD1F-F65A-433B-8904-E489FB3932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005" y="1493240"/>
            <a:ext cx="8204433" cy="4655890"/>
          </a:xfrm>
          <a:prstGeom prst="rect">
            <a:avLst/>
          </a:prstGeom>
        </p:spPr>
      </p:pic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3BBEE6F6-B01D-4398-8075-2478AB3B9D92}"/>
              </a:ext>
            </a:extLst>
          </p:cNvPr>
          <p:cNvCxnSpPr>
            <a:cxnSpLocks/>
          </p:cNvCxnSpPr>
          <p:nvPr/>
        </p:nvCxnSpPr>
        <p:spPr>
          <a:xfrm>
            <a:off x="1803871" y="1262469"/>
            <a:ext cx="5611528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42152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95351D1A-9B0E-1D46-B78D-968C40613D5D}"/>
              </a:ext>
            </a:extLst>
          </p:cNvPr>
          <p:cNvSpPr/>
          <p:nvPr/>
        </p:nvSpPr>
        <p:spPr>
          <a:xfrm>
            <a:off x="-15675" y="26217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Estructura de la Inversión del Sector Público no Financiero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Ejecución al mes de diciembre 2021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Por Subsectores</a:t>
            </a:r>
            <a:endParaRPr lang="es-SV" altLang="es-SV" sz="1600" b="1" dirty="0">
              <a:solidFill>
                <a:srgbClr val="111E60"/>
              </a:solidFill>
              <a:latin typeface="Museo Sans 900" panose="020000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AFDFCB8-B9D3-6346-873B-FE2B5D3980AB}"/>
              </a:ext>
            </a:extLst>
          </p:cNvPr>
          <p:cNvCxnSpPr>
            <a:cxnSpLocks/>
          </p:cNvCxnSpPr>
          <p:nvPr/>
        </p:nvCxnSpPr>
        <p:spPr>
          <a:xfrm>
            <a:off x="1803871" y="1073557"/>
            <a:ext cx="5611528" cy="0"/>
          </a:xfrm>
          <a:prstGeom prst="line">
            <a:avLst/>
          </a:prstGeom>
          <a:ln>
            <a:solidFill>
              <a:srgbClr val="3139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8 CuadroTexto"/>
          <p:cNvSpPr txBox="1">
            <a:spLocks noChangeArrowheads="1"/>
          </p:cNvSpPr>
          <p:nvPr/>
        </p:nvSpPr>
        <p:spPr bwMode="auto">
          <a:xfrm>
            <a:off x="2155834" y="5341198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84.7%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28 CuadroTexto"/>
          <p:cNvSpPr txBox="1">
            <a:spLocks noChangeArrowheads="1"/>
          </p:cNvSpPr>
          <p:nvPr/>
        </p:nvSpPr>
        <p:spPr bwMode="auto">
          <a:xfrm>
            <a:off x="2807696" y="5327864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55.1%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28 CuadroTexto"/>
          <p:cNvSpPr txBox="1">
            <a:spLocks noChangeArrowheads="1"/>
          </p:cNvSpPr>
          <p:nvPr/>
        </p:nvSpPr>
        <p:spPr bwMode="auto">
          <a:xfrm>
            <a:off x="3477642" y="5363212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45.4%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28 CuadroTexto"/>
          <p:cNvSpPr txBox="1">
            <a:spLocks noChangeArrowheads="1"/>
          </p:cNvSpPr>
          <p:nvPr/>
        </p:nvSpPr>
        <p:spPr bwMode="auto">
          <a:xfrm>
            <a:off x="4128054" y="5334531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120.4%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28 CuadroTexto"/>
          <p:cNvSpPr txBox="1">
            <a:spLocks noChangeArrowheads="1"/>
          </p:cNvSpPr>
          <p:nvPr/>
        </p:nvSpPr>
        <p:spPr bwMode="auto">
          <a:xfrm>
            <a:off x="4762802" y="5326554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50.7%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4" name="Marcador de número de diapositiva 1">
            <a:extLst>
              <a:ext uri="{FF2B5EF4-FFF2-40B4-BE49-F238E27FC236}">
                <a16:creationId xmlns:a16="http://schemas.microsoft.com/office/drawing/2014/main" id="{EC31705E-DC52-F741-A512-8B592F15D333}"/>
              </a:ext>
            </a:extLst>
          </p:cNvPr>
          <p:cNvSpPr txBox="1">
            <a:spLocks/>
          </p:cNvSpPr>
          <p:nvPr/>
        </p:nvSpPr>
        <p:spPr>
          <a:xfrm>
            <a:off x="4380886" y="6313997"/>
            <a:ext cx="3822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1050" dirty="0">
                <a:solidFill>
                  <a:srgbClr val="111E60"/>
                </a:solidFill>
                <a:latin typeface="Museo Sans 500" panose="02000000000000000000" pitchFamily="2" charset="77"/>
              </a:rPr>
              <a:t>2</a:t>
            </a:r>
          </a:p>
        </p:txBody>
      </p:sp>
      <p:sp>
        <p:nvSpPr>
          <p:cNvPr id="23" name="28 CuadroTexto"/>
          <p:cNvSpPr txBox="1">
            <a:spLocks noChangeArrowheads="1"/>
          </p:cNvSpPr>
          <p:nvPr/>
        </p:nvSpPr>
        <p:spPr bwMode="auto">
          <a:xfrm>
            <a:off x="5418404" y="5311910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78.5%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28 CuadroTexto"/>
          <p:cNvSpPr txBox="1">
            <a:spLocks noChangeArrowheads="1"/>
          </p:cNvSpPr>
          <p:nvPr/>
        </p:nvSpPr>
        <p:spPr bwMode="auto">
          <a:xfrm>
            <a:off x="6083160" y="5326720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47.2%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28 CuadroTexto"/>
          <p:cNvSpPr txBox="1">
            <a:spLocks noChangeArrowheads="1"/>
          </p:cNvSpPr>
          <p:nvPr/>
        </p:nvSpPr>
        <p:spPr bwMode="auto">
          <a:xfrm>
            <a:off x="6730462" y="5321001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63.9%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8" name="28 CuadroTexto"/>
          <p:cNvSpPr txBox="1">
            <a:spLocks noChangeArrowheads="1"/>
          </p:cNvSpPr>
          <p:nvPr/>
        </p:nvSpPr>
        <p:spPr bwMode="auto">
          <a:xfrm>
            <a:off x="7370512" y="5334531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42.8%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8 CuadroTexto"/>
          <p:cNvSpPr txBox="1">
            <a:spLocks noChangeArrowheads="1"/>
          </p:cNvSpPr>
          <p:nvPr/>
        </p:nvSpPr>
        <p:spPr bwMode="auto">
          <a:xfrm>
            <a:off x="8038559" y="5321001"/>
            <a:ext cx="6849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SV" sz="900" b="1" dirty="0">
                <a:solidFill>
                  <a:schemeClr val="bg1"/>
                </a:solidFill>
                <a:latin typeface="Museo Sans 300" panose="02000000000000000000" pitchFamily="50" charset="0"/>
                <a:ea typeface="Verdana" pitchFamily="34" charset="0"/>
                <a:cs typeface="Verdana" pitchFamily="34" charset="0"/>
              </a:rPr>
              <a:t>38.8%</a:t>
            </a:r>
            <a:endParaRPr lang="es-AR" altLang="es-SV" sz="900" b="1" dirty="0">
              <a:solidFill>
                <a:schemeClr val="bg1"/>
              </a:solidFill>
              <a:latin typeface="Museo Sans 300" panose="02000000000000000000" pitchFamily="50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7143C4B-4F1B-45AE-BF90-FFB6FF5BBB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836" y="1334820"/>
            <a:ext cx="4095800" cy="2208943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C5D52F8E-9D71-451A-999D-89F8D3DAD5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393" y="3627424"/>
            <a:ext cx="4135821" cy="248815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1051E19-99A1-43BF-9B43-456A74A125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6325" y="3627424"/>
            <a:ext cx="4277281" cy="248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02776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95351D1A-9B0E-1D46-B78D-968C40613D5D}"/>
              </a:ext>
            </a:extLst>
          </p:cNvPr>
          <p:cNvSpPr/>
          <p:nvPr/>
        </p:nvSpPr>
        <p:spPr>
          <a:xfrm>
            <a:off x="0" y="4314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SV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Estructura de la Inversión del Sector Público no Financiero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E</a:t>
            </a:r>
            <a:r>
              <a:rPr lang="es-SV" altLang="es-SV" sz="1600" b="1" dirty="0" err="1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jecución</a:t>
            </a:r>
            <a:r>
              <a:rPr lang="es-SV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 al mes de diciembre 2021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MX" altLang="es-SV" sz="1600" b="1" dirty="0">
                <a:solidFill>
                  <a:srgbClr val="111E60"/>
                </a:solidFill>
                <a:latin typeface="Museo Sans 900" panose="02000000000000000000" pitchFamily="50" charset="0"/>
                <a:cs typeface="Arial" panose="020B0604020202020204" pitchFamily="34" charset="0"/>
              </a:rPr>
              <a:t>por Fuente de Financiamiento</a:t>
            </a:r>
            <a:endParaRPr lang="es-SV" altLang="es-SV" sz="1600" b="1" dirty="0">
              <a:solidFill>
                <a:srgbClr val="111E60"/>
              </a:solidFill>
              <a:latin typeface="Museo Sans 900" panose="02000000000000000000" pitchFamily="50" charset="0"/>
              <a:cs typeface="Arial" panose="020B0604020202020204" pitchFamily="34" charset="0"/>
            </a:endParaRP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7AFDFCB8-B9D3-6346-873B-FE2B5D3980AB}"/>
              </a:ext>
            </a:extLst>
          </p:cNvPr>
          <p:cNvCxnSpPr>
            <a:cxnSpLocks/>
          </p:cNvCxnSpPr>
          <p:nvPr/>
        </p:nvCxnSpPr>
        <p:spPr>
          <a:xfrm>
            <a:off x="1707513" y="1238374"/>
            <a:ext cx="5611528" cy="0"/>
          </a:xfrm>
          <a:prstGeom prst="line">
            <a:avLst/>
          </a:prstGeom>
          <a:ln>
            <a:solidFill>
              <a:srgbClr val="111E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arcador de número de diapositiva 1">
            <a:extLst>
              <a:ext uri="{FF2B5EF4-FFF2-40B4-BE49-F238E27FC236}">
                <a16:creationId xmlns:a16="http://schemas.microsoft.com/office/drawing/2014/main" id="{EC31705E-DC52-F741-A512-8B592F15D333}"/>
              </a:ext>
            </a:extLst>
          </p:cNvPr>
          <p:cNvSpPr txBox="1">
            <a:spLocks/>
          </p:cNvSpPr>
          <p:nvPr/>
        </p:nvSpPr>
        <p:spPr>
          <a:xfrm>
            <a:off x="4380886" y="6313997"/>
            <a:ext cx="3822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1050" dirty="0">
                <a:solidFill>
                  <a:srgbClr val="111E60"/>
                </a:solidFill>
                <a:latin typeface="Museo Sans 500" panose="02000000000000000000" pitchFamily="2" charset="77"/>
              </a:rPr>
              <a:t>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1A99D9A-9B0E-4476-9C06-3B0654D4D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28" y="1501629"/>
            <a:ext cx="8187655" cy="452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20612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{24DD447E-6F04-244E-A154-032BE4943829}tf16401378</Template>
  <TotalTime>38496</TotalTime>
  <Words>81</Words>
  <Application>Microsoft Office PowerPoint</Application>
  <PresentationFormat>Presentación en pantalla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Museo Sans 300</vt:lpstr>
      <vt:lpstr>Museo Sans 500</vt:lpstr>
      <vt:lpstr>Museo Sans 900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UC1885D</dc:creator>
  <cp:lastModifiedBy>Ana Cecilia Mercedes Ramirez De Briones</cp:lastModifiedBy>
  <cp:revision>4616</cp:revision>
  <cp:lastPrinted>2021-12-23T19:45:34Z</cp:lastPrinted>
  <dcterms:created xsi:type="dcterms:W3CDTF">2019-07-10T16:25:09Z</dcterms:created>
  <dcterms:modified xsi:type="dcterms:W3CDTF">2022-06-01T16:42:58Z</dcterms:modified>
</cp:coreProperties>
</file>