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33" r:id="rId2"/>
    <p:sldId id="434" r:id="rId3"/>
    <p:sldId id="435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86EDF941-6BE2-43BD-A41D-93D71BFF416E}">
          <p14:sldIdLst>
            <p14:sldId id="433"/>
            <p14:sldId id="434"/>
            <p14:sldId id="43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4F3C"/>
    <a:srgbClr val="005789"/>
    <a:srgbClr val="F18611"/>
    <a:srgbClr val="F18612"/>
    <a:srgbClr val="4CBDCC"/>
    <a:srgbClr val="94D4E9"/>
    <a:srgbClr val="F7A823"/>
    <a:srgbClr val="E6E6E6"/>
    <a:srgbClr val="F4CA82"/>
    <a:srgbClr val="4A7F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49" autoAdjust="0"/>
    <p:restoredTop sz="94343" autoAdjust="0"/>
  </p:normalViewPr>
  <p:slideViewPr>
    <p:cSldViewPr snapToGrid="0" snapToObjects="1">
      <p:cViewPr varScale="1">
        <p:scale>
          <a:sx n="70" d="100"/>
          <a:sy n="70" d="100"/>
        </p:scale>
        <p:origin x="14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9287072E-DBD7-44DE-A264-3C71EEC41413}" type="datetimeFigureOut">
              <a:rPr lang="es-SV" smtClean="0"/>
              <a:t>26/10/2021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0ADC9228-5449-4F47-B0F1-FA6BDA7F3A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225368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DE2A90EC-8082-4A50-B796-563F56A6840D}" type="datetimeFigureOut">
              <a:rPr lang="es-SV" smtClean="0"/>
              <a:t>26/10/2021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71F4F85A-F2A3-4D3D-87B4-998AAB648DB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515307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189F-0869-44F1-9A39-5BC039274CA4}" type="datetime1">
              <a:rPr lang="es-SV" smtClean="0"/>
              <a:t>26/10/2021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5637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A8F6-E125-470D-8848-99960F7953AD}" type="datetime1">
              <a:rPr lang="es-SV" smtClean="0"/>
              <a:t>26/10/2021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586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752-6E48-4726-A282-5A0E2A2A22AD}" type="datetime1">
              <a:rPr lang="es-SV" smtClean="0"/>
              <a:t>26/10/2021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9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5D22-E941-4DBA-93A8-1358E5565A1C}" type="datetime1">
              <a:rPr lang="es-SV" smtClean="0"/>
              <a:t>26/10/2021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0664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5BB8-6EF9-4D22-A278-CCF17DAB5089}" type="datetime1">
              <a:rPr lang="es-SV" smtClean="0"/>
              <a:t>26/10/2021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166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2895-DDD2-4F17-951E-5DE8AFAD0101}" type="datetime1">
              <a:rPr lang="es-SV" smtClean="0"/>
              <a:t>26/10/2021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29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42F7-83CF-4557-A7DE-A627F432DA40}" type="datetime1">
              <a:rPr lang="es-SV" smtClean="0"/>
              <a:t>26/10/2021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1020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FA2D-6065-4439-9B82-AD5765D690BA}" type="datetime1">
              <a:rPr lang="es-SV" smtClean="0"/>
              <a:t>26/10/2021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895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2B6A-677C-494C-84D1-C92F54C8A2AF}" type="datetime1">
              <a:rPr lang="es-SV" smtClean="0"/>
              <a:t>26/10/2021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851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AE43-2BCE-4599-BAFD-A6B290116C51}" type="datetime1">
              <a:rPr lang="es-SV" smtClean="0"/>
              <a:t>26/10/2021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4852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44D5-862A-4640-A76B-AF8D94D0C12C}" type="datetime1">
              <a:rPr lang="es-SV" smtClean="0"/>
              <a:t>26/10/2021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9115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A5C39-0B2E-49C1-A79C-801EFEB43745}" type="datetime1">
              <a:rPr lang="es-SV" smtClean="0"/>
              <a:t>26/10/2021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3790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0" y="6287461"/>
            <a:ext cx="9143999" cy="574325"/>
            <a:chOff x="0" y="6287461"/>
            <a:chExt cx="9143999" cy="574325"/>
          </a:xfrm>
        </p:grpSpPr>
        <p:pic>
          <p:nvPicPr>
            <p:cNvPr id="13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67233"/>
            <a:stretch/>
          </p:blipFill>
          <p:spPr>
            <a:xfrm>
              <a:off x="7572894" y="6287566"/>
              <a:ext cx="1571105" cy="574220"/>
            </a:xfrm>
            <a:prstGeom prst="rect">
              <a:avLst/>
            </a:prstGeom>
          </p:spPr>
        </p:pic>
        <p:sp>
          <p:nvSpPr>
            <p:cNvPr id="14" name="Rectángulo 13"/>
            <p:cNvSpPr/>
            <p:nvPr/>
          </p:nvSpPr>
          <p:spPr>
            <a:xfrm>
              <a:off x="0" y="6287461"/>
              <a:ext cx="7680961" cy="570539"/>
            </a:xfrm>
            <a:prstGeom prst="rect">
              <a:avLst/>
            </a:prstGeom>
            <a:solidFill>
              <a:srgbClr val="313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pic>
          <p:nvPicPr>
            <p:cNvPr id="15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26840" r="69185" b="22493"/>
            <a:stretch/>
          </p:blipFill>
          <p:spPr>
            <a:xfrm>
              <a:off x="841748" y="6390641"/>
              <a:ext cx="2057331" cy="405123"/>
            </a:xfrm>
            <a:prstGeom prst="rect">
              <a:avLst/>
            </a:prstGeom>
          </p:spPr>
        </p:pic>
        <p:pic>
          <p:nvPicPr>
            <p:cNvPr id="16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27948" t="26840" r="51248" b="28283"/>
            <a:stretch/>
          </p:blipFill>
          <p:spPr>
            <a:xfrm>
              <a:off x="3523805" y="6403691"/>
              <a:ext cx="1388995" cy="358824"/>
            </a:xfrm>
            <a:prstGeom prst="rect">
              <a:avLst/>
            </a:prstGeom>
          </p:spPr>
        </p:pic>
        <p:pic>
          <p:nvPicPr>
            <p:cNvPr id="17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46456" t="26840" r="29445" b="25387"/>
            <a:stretch/>
          </p:blipFill>
          <p:spPr>
            <a:xfrm>
              <a:off x="5681341" y="6397165"/>
              <a:ext cx="1608922" cy="381975"/>
            </a:xfrm>
            <a:prstGeom prst="rect">
              <a:avLst/>
            </a:prstGeom>
          </p:spPr>
        </p:pic>
      </p:grpSp>
      <p:pic>
        <p:nvPicPr>
          <p:cNvPr id="25" name="Imagen 24">
            <a:extLst>
              <a:ext uri="{FF2B5EF4-FFF2-40B4-BE49-F238E27FC236}">
                <a16:creationId xmlns:a16="http://schemas.microsoft.com/office/drawing/2014/main" id="{F2933663-9303-DA4B-AE14-4F27F12A317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000"/>
          <a:stretch/>
        </p:blipFill>
        <p:spPr>
          <a:xfrm>
            <a:off x="0" y="0"/>
            <a:ext cx="2887700" cy="5880407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95351D1A-9B0E-1D46-B78D-968C40613D5D}"/>
              </a:ext>
            </a:extLst>
          </p:cNvPr>
          <p:cNvSpPr/>
          <p:nvPr/>
        </p:nvSpPr>
        <p:spPr>
          <a:xfrm>
            <a:off x="-212519" y="16946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altLang="es-SV" sz="2000" dirty="0">
                <a:solidFill>
                  <a:srgbClr val="313945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Estructura de la Inversión del Sector Público No Financiero</a:t>
            </a:r>
          </a:p>
          <a:p>
            <a:pPr algn="ctr">
              <a:defRPr/>
            </a:pPr>
            <a:r>
              <a:rPr lang="es-ES" altLang="es-SV" sz="2000" dirty="0">
                <a:solidFill>
                  <a:srgbClr val="313945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Ejecución al mes de diciembre 2020</a:t>
            </a:r>
          </a:p>
          <a:p>
            <a:pPr algn="ctr">
              <a:defRPr/>
            </a:pPr>
            <a:r>
              <a:rPr lang="es-ES" altLang="es-SV" sz="2000" dirty="0">
                <a:solidFill>
                  <a:srgbClr val="313945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por Sectores 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7AFDFCB8-B9D3-6346-873B-FE2B5D3980AB}"/>
              </a:ext>
            </a:extLst>
          </p:cNvPr>
          <p:cNvCxnSpPr>
            <a:cxnSpLocks/>
          </p:cNvCxnSpPr>
          <p:nvPr/>
        </p:nvCxnSpPr>
        <p:spPr>
          <a:xfrm>
            <a:off x="1678735" y="1185123"/>
            <a:ext cx="5611528" cy="0"/>
          </a:xfrm>
          <a:prstGeom prst="line">
            <a:avLst/>
          </a:prstGeom>
          <a:ln>
            <a:solidFill>
              <a:srgbClr val="313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141" y="1654484"/>
            <a:ext cx="7876715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163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0" y="6287461"/>
            <a:ext cx="9143999" cy="574325"/>
            <a:chOff x="0" y="6287461"/>
            <a:chExt cx="9143999" cy="574325"/>
          </a:xfrm>
        </p:grpSpPr>
        <p:pic>
          <p:nvPicPr>
            <p:cNvPr id="13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67233"/>
            <a:stretch/>
          </p:blipFill>
          <p:spPr>
            <a:xfrm>
              <a:off x="7572894" y="6287566"/>
              <a:ext cx="1571105" cy="574220"/>
            </a:xfrm>
            <a:prstGeom prst="rect">
              <a:avLst/>
            </a:prstGeom>
          </p:spPr>
        </p:pic>
        <p:sp>
          <p:nvSpPr>
            <p:cNvPr id="14" name="Rectángulo 13"/>
            <p:cNvSpPr/>
            <p:nvPr/>
          </p:nvSpPr>
          <p:spPr>
            <a:xfrm>
              <a:off x="0" y="6287461"/>
              <a:ext cx="7680961" cy="570539"/>
            </a:xfrm>
            <a:prstGeom prst="rect">
              <a:avLst/>
            </a:prstGeom>
            <a:solidFill>
              <a:srgbClr val="313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pic>
          <p:nvPicPr>
            <p:cNvPr id="15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26840" r="69185" b="22493"/>
            <a:stretch/>
          </p:blipFill>
          <p:spPr>
            <a:xfrm>
              <a:off x="841748" y="6390641"/>
              <a:ext cx="2057331" cy="405123"/>
            </a:xfrm>
            <a:prstGeom prst="rect">
              <a:avLst/>
            </a:prstGeom>
          </p:spPr>
        </p:pic>
        <p:pic>
          <p:nvPicPr>
            <p:cNvPr id="16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27948" t="26840" r="51248" b="28283"/>
            <a:stretch/>
          </p:blipFill>
          <p:spPr>
            <a:xfrm>
              <a:off x="3523805" y="6403691"/>
              <a:ext cx="1388995" cy="358824"/>
            </a:xfrm>
            <a:prstGeom prst="rect">
              <a:avLst/>
            </a:prstGeom>
          </p:spPr>
        </p:pic>
        <p:pic>
          <p:nvPicPr>
            <p:cNvPr id="17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46456" t="26840" r="29445" b="25387"/>
            <a:stretch/>
          </p:blipFill>
          <p:spPr>
            <a:xfrm>
              <a:off x="5681341" y="6397165"/>
              <a:ext cx="1608922" cy="381975"/>
            </a:xfrm>
            <a:prstGeom prst="rect">
              <a:avLst/>
            </a:prstGeom>
          </p:spPr>
        </p:pic>
      </p:grpSp>
      <p:pic>
        <p:nvPicPr>
          <p:cNvPr id="25" name="Imagen 24">
            <a:extLst>
              <a:ext uri="{FF2B5EF4-FFF2-40B4-BE49-F238E27FC236}">
                <a16:creationId xmlns:a16="http://schemas.microsoft.com/office/drawing/2014/main" id="{F2933663-9303-DA4B-AE14-4F27F12A317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000"/>
          <a:stretch/>
        </p:blipFill>
        <p:spPr>
          <a:xfrm>
            <a:off x="0" y="0"/>
            <a:ext cx="2887700" cy="5880407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95351D1A-9B0E-1D46-B78D-968C40613D5D}"/>
              </a:ext>
            </a:extLst>
          </p:cNvPr>
          <p:cNvSpPr/>
          <p:nvPr/>
        </p:nvSpPr>
        <p:spPr>
          <a:xfrm>
            <a:off x="-212519" y="73975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altLang="es-SV" sz="2000" dirty="0">
                <a:solidFill>
                  <a:srgbClr val="313945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Estructura de la Inversión del Sector Público No Financiero</a:t>
            </a:r>
          </a:p>
          <a:p>
            <a:pPr algn="ctr">
              <a:defRPr/>
            </a:pPr>
            <a:r>
              <a:rPr lang="es-ES" altLang="es-SV" sz="2000" dirty="0">
                <a:solidFill>
                  <a:srgbClr val="313945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Ejecución al mes de diciembre 2020</a:t>
            </a:r>
          </a:p>
          <a:p>
            <a:pPr algn="ctr">
              <a:defRPr/>
            </a:pPr>
            <a:r>
              <a:rPr lang="es-ES" altLang="es-SV" sz="2000" dirty="0">
                <a:solidFill>
                  <a:srgbClr val="313945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por  Subsectores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7AFDFCB8-B9D3-6346-873B-FE2B5D3980AB}"/>
              </a:ext>
            </a:extLst>
          </p:cNvPr>
          <p:cNvCxnSpPr>
            <a:cxnSpLocks/>
          </p:cNvCxnSpPr>
          <p:nvPr/>
        </p:nvCxnSpPr>
        <p:spPr>
          <a:xfrm>
            <a:off x="1678735" y="1089638"/>
            <a:ext cx="5611528" cy="0"/>
          </a:xfrm>
          <a:prstGeom prst="line">
            <a:avLst/>
          </a:prstGeom>
          <a:ln>
            <a:solidFill>
              <a:srgbClr val="313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n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663946"/>
            <a:ext cx="4248150" cy="25654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n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736" y="1185123"/>
            <a:ext cx="4835525" cy="230028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agen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2" y="3675233"/>
            <a:ext cx="4321175" cy="25606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7846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0" y="6287461"/>
            <a:ext cx="9143999" cy="574325"/>
            <a:chOff x="0" y="6287461"/>
            <a:chExt cx="9143999" cy="574325"/>
          </a:xfrm>
        </p:grpSpPr>
        <p:pic>
          <p:nvPicPr>
            <p:cNvPr id="13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67233"/>
            <a:stretch/>
          </p:blipFill>
          <p:spPr>
            <a:xfrm>
              <a:off x="7572894" y="6287566"/>
              <a:ext cx="1571105" cy="574220"/>
            </a:xfrm>
            <a:prstGeom prst="rect">
              <a:avLst/>
            </a:prstGeom>
          </p:spPr>
        </p:pic>
        <p:sp>
          <p:nvSpPr>
            <p:cNvPr id="14" name="Rectángulo 13"/>
            <p:cNvSpPr/>
            <p:nvPr/>
          </p:nvSpPr>
          <p:spPr>
            <a:xfrm>
              <a:off x="0" y="6287461"/>
              <a:ext cx="7680961" cy="570539"/>
            </a:xfrm>
            <a:prstGeom prst="rect">
              <a:avLst/>
            </a:prstGeom>
            <a:solidFill>
              <a:srgbClr val="313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pic>
          <p:nvPicPr>
            <p:cNvPr id="15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26840" r="69185" b="22493"/>
            <a:stretch/>
          </p:blipFill>
          <p:spPr>
            <a:xfrm>
              <a:off x="841748" y="6390641"/>
              <a:ext cx="2057331" cy="405123"/>
            </a:xfrm>
            <a:prstGeom prst="rect">
              <a:avLst/>
            </a:prstGeom>
          </p:spPr>
        </p:pic>
        <p:pic>
          <p:nvPicPr>
            <p:cNvPr id="16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27948" t="26840" r="51248" b="28283"/>
            <a:stretch/>
          </p:blipFill>
          <p:spPr>
            <a:xfrm>
              <a:off x="3523805" y="6403691"/>
              <a:ext cx="1388995" cy="358824"/>
            </a:xfrm>
            <a:prstGeom prst="rect">
              <a:avLst/>
            </a:prstGeom>
          </p:spPr>
        </p:pic>
        <p:pic>
          <p:nvPicPr>
            <p:cNvPr id="17" name="Gráfico 2">
              <a:extLst>
                <a:ext uri="{FF2B5EF4-FFF2-40B4-BE49-F238E27FC236}">
                  <a16:creationId xmlns:a16="http://schemas.microsoft.com/office/drawing/2014/main" id="{09C85B21-7865-4794-BC61-726612CF05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46456" t="26840" r="29445" b="25387"/>
            <a:stretch/>
          </p:blipFill>
          <p:spPr>
            <a:xfrm>
              <a:off x="5681341" y="6397165"/>
              <a:ext cx="1608922" cy="381975"/>
            </a:xfrm>
            <a:prstGeom prst="rect">
              <a:avLst/>
            </a:prstGeom>
          </p:spPr>
        </p:pic>
      </p:grpSp>
      <p:pic>
        <p:nvPicPr>
          <p:cNvPr id="25" name="Imagen 24">
            <a:extLst>
              <a:ext uri="{FF2B5EF4-FFF2-40B4-BE49-F238E27FC236}">
                <a16:creationId xmlns:a16="http://schemas.microsoft.com/office/drawing/2014/main" id="{F2933663-9303-DA4B-AE14-4F27F12A317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000"/>
          <a:stretch/>
        </p:blipFill>
        <p:spPr>
          <a:xfrm>
            <a:off x="0" y="0"/>
            <a:ext cx="2887700" cy="5880407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95351D1A-9B0E-1D46-B78D-968C40613D5D}"/>
              </a:ext>
            </a:extLst>
          </p:cNvPr>
          <p:cNvSpPr/>
          <p:nvPr/>
        </p:nvSpPr>
        <p:spPr>
          <a:xfrm>
            <a:off x="-212519" y="16946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altLang="es-SV" sz="2000" dirty="0">
                <a:solidFill>
                  <a:srgbClr val="313945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Estructura de la Inversión del Sector Público No Financiero</a:t>
            </a:r>
          </a:p>
          <a:p>
            <a:pPr algn="ctr">
              <a:defRPr/>
            </a:pPr>
            <a:r>
              <a:rPr lang="es-ES" altLang="es-SV" sz="2000" dirty="0">
                <a:solidFill>
                  <a:srgbClr val="313945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Ejecución al mes de diciembre 2020</a:t>
            </a:r>
          </a:p>
          <a:p>
            <a:pPr algn="ctr">
              <a:defRPr/>
            </a:pPr>
            <a:r>
              <a:rPr lang="es-ES" altLang="es-SV" sz="2000" dirty="0">
                <a:solidFill>
                  <a:srgbClr val="313945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por Fuente de Financiamiento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7AFDFCB8-B9D3-6346-873B-FE2B5D3980AB}"/>
              </a:ext>
            </a:extLst>
          </p:cNvPr>
          <p:cNvCxnSpPr>
            <a:cxnSpLocks/>
          </p:cNvCxnSpPr>
          <p:nvPr/>
        </p:nvCxnSpPr>
        <p:spPr>
          <a:xfrm>
            <a:off x="1678735" y="1185123"/>
            <a:ext cx="5611528" cy="0"/>
          </a:xfrm>
          <a:prstGeom prst="line">
            <a:avLst/>
          </a:prstGeom>
          <a:ln>
            <a:solidFill>
              <a:srgbClr val="313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163" y="1705970"/>
            <a:ext cx="7582022" cy="417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834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{24DD447E-6F04-244E-A154-032BE4943829}tf16401378</Template>
  <TotalTime>21912</TotalTime>
  <Words>53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Museo Sans 900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 UC1885D</dc:creator>
  <cp:lastModifiedBy>Karla Patricia Sandoval</cp:lastModifiedBy>
  <cp:revision>2831</cp:revision>
  <cp:lastPrinted>2021-02-15T20:30:47Z</cp:lastPrinted>
  <dcterms:created xsi:type="dcterms:W3CDTF">2019-07-10T16:25:09Z</dcterms:created>
  <dcterms:modified xsi:type="dcterms:W3CDTF">2021-10-26T15:35:10Z</dcterms:modified>
</cp:coreProperties>
</file>