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780" r:id="rId2"/>
  </p:sldMasterIdLst>
  <p:notesMasterIdLst>
    <p:notesMasterId r:id="rId26"/>
  </p:notesMasterIdLst>
  <p:handoutMasterIdLst>
    <p:handoutMasterId r:id="rId27"/>
  </p:handoutMasterIdLst>
  <p:sldIdLst>
    <p:sldId id="256" r:id="rId3"/>
    <p:sldId id="325" r:id="rId4"/>
    <p:sldId id="295" r:id="rId5"/>
    <p:sldId id="316" r:id="rId6"/>
    <p:sldId id="297" r:id="rId7"/>
    <p:sldId id="298" r:id="rId8"/>
    <p:sldId id="299" r:id="rId9"/>
    <p:sldId id="317" r:id="rId10"/>
    <p:sldId id="301" r:id="rId11"/>
    <p:sldId id="318" r:id="rId12"/>
    <p:sldId id="303" r:id="rId13"/>
    <p:sldId id="304" r:id="rId14"/>
    <p:sldId id="319" r:id="rId15"/>
    <p:sldId id="320" r:id="rId16"/>
    <p:sldId id="307" r:id="rId17"/>
    <p:sldId id="321" r:id="rId18"/>
    <p:sldId id="326" r:id="rId19"/>
    <p:sldId id="322" r:id="rId20"/>
    <p:sldId id="327" r:id="rId21"/>
    <p:sldId id="323" r:id="rId22"/>
    <p:sldId id="313" r:id="rId23"/>
    <p:sldId id="324" r:id="rId24"/>
    <p:sldId id="283" r:id="rId25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8"/>
    <a:srgbClr val="36561C"/>
    <a:srgbClr val="008000"/>
    <a:srgbClr val="557630"/>
    <a:srgbClr val="502800"/>
    <a:srgbClr val="000000"/>
    <a:srgbClr val="66FF66"/>
    <a:srgbClr val="FFFF00"/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2" autoAdjust="0"/>
    <p:restoredTop sz="93669" autoAdjust="0"/>
  </p:normalViewPr>
  <p:slideViewPr>
    <p:cSldViewPr snapToGrid="0">
      <p:cViewPr varScale="1">
        <p:scale>
          <a:sx n="138" d="100"/>
          <a:sy n="138" d="100"/>
        </p:scale>
        <p:origin x="1116" y="114"/>
      </p:cViewPr>
      <p:guideLst>
        <p:guide orient="horz" pos="1620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Valores</a:t>
            </a:r>
            <a:r>
              <a:rPr lang="en-US" baseline="0"/>
              <a:t> expresados en millones de US$  </a:t>
            </a:r>
          </a:p>
          <a:p>
            <a:pPr>
              <a:defRPr/>
            </a:pPr>
            <a:r>
              <a:rPr lang="en-US" baseline="0"/>
              <a:t>Meses enero a mayo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 aduana'!$B$36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'por aduana'!$A$37:$A$46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f>'por aduana'!$B$37:$B$46</c:f>
              <c:numCache>
                <c:formatCode>"$"#,##0.00_);[Red]\("$"#,##0.00\)</c:formatCode>
                <c:ptCount val="10"/>
                <c:pt idx="0">
                  <c:v>1488.37</c:v>
                </c:pt>
                <c:pt idx="1">
                  <c:v>1064.3599999999999</c:v>
                </c:pt>
                <c:pt idx="2">
                  <c:v>565.32000000000005</c:v>
                </c:pt>
                <c:pt idx="3">
                  <c:v>162.62</c:v>
                </c:pt>
                <c:pt idx="4">
                  <c:v>136.13</c:v>
                </c:pt>
                <c:pt idx="5">
                  <c:v>91.44</c:v>
                </c:pt>
                <c:pt idx="6">
                  <c:v>59.98</c:v>
                </c:pt>
                <c:pt idx="7">
                  <c:v>54.95</c:v>
                </c:pt>
                <c:pt idx="8">
                  <c:v>0.4</c:v>
                </c:pt>
                <c:pt idx="9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2-4D8B-BB99-E924E501B696}"/>
            </c:ext>
          </c:extLst>
        </c:ser>
        <c:ser>
          <c:idx val="1"/>
          <c:order val="1"/>
          <c:tx>
            <c:strRef>
              <c:f>'por aduana'!$C$36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'por aduana'!$A$37:$A$46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f>'por aduana'!$C$37:$C$46</c:f>
              <c:numCache>
                <c:formatCode>"$"#,##0.00_);[Red]\("$"#,##0.00\)</c:formatCode>
                <c:ptCount val="10"/>
                <c:pt idx="0">
                  <c:v>1355.34</c:v>
                </c:pt>
                <c:pt idx="1">
                  <c:v>412.26</c:v>
                </c:pt>
                <c:pt idx="2">
                  <c:v>602.21</c:v>
                </c:pt>
                <c:pt idx="3">
                  <c:v>95.22</c:v>
                </c:pt>
                <c:pt idx="4">
                  <c:v>243.28</c:v>
                </c:pt>
                <c:pt idx="5">
                  <c:v>129.53</c:v>
                </c:pt>
                <c:pt idx="6">
                  <c:v>64.62</c:v>
                </c:pt>
                <c:pt idx="7">
                  <c:v>54.97</c:v>
                </c:pt>
                <c:pt idx="8">
                  <c:v>226.88</c:v>
                </c:pt>
                <c:pt idx="9">
                  <c:v>340.73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2-4D8B-BB99-E924E501B696}"/>
            </c:ext>
          </c:extLst>
        </c:ser>
        <c:ser>
          <c:idx val="2"/>
          <c:order val="2"/>
          <c:tx>
            <c:strRef>
              <c:f>'por aduana'!$D$36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'por aduana'!$A$37:$A$46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f>'por aduana'!$D$37:$D$46</c:f>
              <c:numCache>
                <c:formatCode>"$"#,##0.00_);[Red]\("$"#,##0.00\)</c:formatCode>
                <c:ptCount val="10"/>
                <c:pt idx="0">
                  <c:v>1230.32</c:v>
                </c:pt>
                <c:pt idx="1">
                  <c:v>404.48</c:v>
                </c:pt>
                <c:pt idx="2">
                  <c:v>697.89</c:v>
                </c:pt>
                <c:pt idx="3">
                  <c:v>90.07</c:v>
                </c:pt>
                <c:pt idx="4">
                  <c:v>247.99</c:v>
                </c:pt>
                <c:pt idx="5">
                  <c:v>109.23</c:v>
                </c:pt>
                <c:pt idx="6">
                  <c:v>57.2</c:v>
                </c:pt>
                <c:pt idx="7">
                  <c:v>47.38</c:v>
                </c:pt>
                <c:pt idx="8">
                  <c:v>262.94</c:v>
                </c:pt>
                <c:pt idx="9">
                  <c:v>380.37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12-4D8B-BB99-E924E501B696}"/>
            </c:ext>
          </c:extLst>
        </c:ser>
        <c:ser>
          <c:idx val="3"/>
          <c:order val="3"/>
          <c:tx>
            <c:strRef>
              <c:f>'por aduana'!$E$36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'por aduana'!$A$37:$A$46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f>'por aduana'!$E$37:$E$46</c:f>
              <c:numCache>
                <c:formatCode>"$"#,##0.00_);[Red]\("$"#,##0.00\)</c:formatCode>
                <c:ptCount val="10"/>
                <c:pt idx="0">
                  <c:v>1079.21</c:v>
                </c:pt>
                <c:pt idx="1">
                  <c:v>399.06</c:v>
                </c:pt>
                <c:pt idx="2">
                  <c:v>770.56</c:v>
                </c:pt>
                <c:pt idx="3">
                  <c:v>103.9</c:v>
                </c:pt>
                <c:pt idx="4">
                  <c:v>248.59</c:v>
                </c:pt>
                <c:pt idx="5">
                  <c:v>75.98</c:v>
                </c:pt>
                <c:pt idx="6">
                  <c:v>47.58</c:v>
                </c:pt>
                <c:pt idx="7">
                  <c:v>55.52</c:v>
                </c:pt>
                <c:pt idx="8">
                  <c:v>238.57</c:v>
                </c:pt>
                <c:pt idx="9">
                  <c:v>387.33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12-4D8B-BB99-E924E501B696}"/>
            </c:ext>
          </c:extLst>
        </c:ser>
        <c:ser>
          <c:idx val="4"/>
          <c:order val="4"/>
          <c:tx>
            <c:strRef>
              <c:f>'por aduana'!$F$36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'por aduana'!$A$37:$A$46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f>'por aduana'!$F$37:$F$46</c:f>
              <c:numCache>
                <c:formatCode>"$"#,##0.00_);[Red]\("$"#,##0.00\)</c:formatCode>
                <c:ptCount val="10"/>
                <c:pt idx="0">
                  <c:v>1213.97</c:v>
                </c:pt>
                <c:pt idx="1">
                  <c:v>425.22</c:v>
                </c:pt>
                <c:pt idx="2">
                  <c:v>374.7</c:v>
                </c:pt>
                <c:pt idx="3">
                  <c:v>96.67</c:v>
                </c:pt>
                <c:pt idx="4">
                  <c:v>251.42</c:v>
                </c:pt>
                <c:pt idx="5">
                  <c:v>87.49</c:v>
                </c:pt>
                <c:pt idx="6">
                  <c:v>62.38</c:v>
                </c:pt>
                <c:pt idx="7">
                  <c:v>50.9</c:v>
                </c:pt>
                <c:pt idx="8">
                  <c:v>239.31</c:v>
                </c:pt>
                <c:pt idx="9">
                  <c:v>361.18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12-4D8B-BB99-E924E501B696}"/>
            </c:ext>
          </c:extLst>
        </c:ser>
        <c:ser>
          <c:idx val="5"/>
          <c:order val="5"/>
          <c:tx>
            <c:strRef>
              <c:f>'por aduana'!$G$36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'por aduana'!$A$37:$A$46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f>'por aduana'!$G$37:$G$46</c:f>
              <c:numCache>
                <c:formatCode>"$"#,##0.00_);[Red]\("$"#,##0.00\)</c:formatCode>
                <c:ptCount val="10"/>
                <c:pt idx="0">
                  <c:v>1409.32</c:v>
                </c:pt>
                <c:pt idx="1">
                  <c:v>458.22</c:v>
                </c:pt>
                <c:pt idx="2">
                  <c:v>424.86</c:v>
                </c:pt>
                <c:pt idx="3">
                  <c:v>108.01</c:v>
                </c:pt>
                <c:pt idx="4">
                  <c:v>285.45</c:v>
                </c:pt>
                <c:pt idx="5">
                  <c:v>93.8</c:v>
                </c:pt>
                <c:pt idx="6">
                  <c:v>56.61</c:v>
                </c:pt>
                <c:pt idx="7">
                  <c:v>47.92</c:v>
                </c:pt>
                <c:pt idx="8">
                  <c:v>278.11</c:v>
                </c:pt>
                <c:pt idx="9">
                  <c:v>371.98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12-4D8B-BB99-E924E501B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6777168"/>
        <c:axId val="1096778832"/>
      </c:barChart>
      <c:catAx>
        <c:axId val="109677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096778832"/>
        <c:crosses val="autoZero"/>
        <c:auto val="1"/>
        <c:lblAlgn val="ctr"/>
        <c:lblOffset val="100"/>
        <c:noMultiLvlLbl val="0"/>
      </c:catAx>
      <c:valAx>
        <c:axId val="109677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09677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Exportaciones</a:t>
            </a:r>
            <a:r>
              <a:rPr lang="es-SV" baseline="0"/>
              <a:t> Valor FOB por País Destino </a:t>
            </a:r>
          </a:p>
          <a:p>
            <a:pPr>
              <a:defRPr/>
            </a:pPr>
            <a:r>
              <a:rPr lang="es-SV" baseline="0"/>
              <a:t>Meses enero a mayo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paisDESTINO!$B$40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paisDESTINO!$A$41:$A$50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Canada</c:v>
                </c:pt>
                <c:pt idx="7">
                  <c:v>México</c:v>
                </c:pt>
                <c:pt idx="8">
                  <c:v>República Dominicana</c:v>
                </c:pt>
                <c:pt idx="9">
                  <c:v>Territorio Extraduanal</c:v>
                </c:pt>
              </c:strCache>
            </c:strRef>
          </c:cat>
          <c:val>
            <c:numRef>
              <c:f>paisDESTINO!$B$41:$B$50</c:f>
              <c:numCache>
                <c:formatCode>"$"#,##0.00_);[Red]\("$"#,##0.00\)</c:formatCode>
                <c:ptCount val="10"/>
                <c:pt idx="0">
                  <c:v>1017.45</c:v>
                </c:pt>
                <c:pt idx="1">
                  <c:v>353.73</c:v>
                </c:pt>
                <c:pt idx="2">
                  <c:v>315.87</c:v>
                </c:pt>
                <c:pt idx="3">
                  <c:v>147.28</c:v>
                </c:pt>
                <c:pt idx="4">
                  <c:v>106.99</c:v>
                </c:pt>
                <c:pt idx="5">
                  <c:v>62.29</c:v>
                </c:pt>
                <c:pt idx="6">
                  <c:v>44.64</c:v>
                </c:pt>
                <c:pt idx="7">
                  <c:v>35.22</c:v>
                </c:pt>
                <c:pt idx="8">
                  <c:v>34.72</c:v>
                </c:pt>
                <c:pt idx="9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5-4A70-9A10-C990F9108FB0}"/>
            </c:ext>
          </c:extLst>
        </c:ser>
        <c:ser>
          <c:idx val="1"/>
          <c:order val="1"/>
          <c:tx>
            <c:strRef>
              <c:f>paisDESTINO!$C$40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paisDESTINO!$A$41:$A$50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Canada</c:v>
                </c:pt>
                <c:pt idx="7">
                  <c:v>México</c:v>
                </c:pt>
                <c:pt idx="8">
                  <c:v>República Dominicana</c:v>
                </c:pt>
                <c:pt idx="9">
                  <c:v>Territorio Extraduanal</c:v>
                </c:pt>
              </c:strCache>
            </c:strRef>
          </c:cat>
          <c:val>
            <c:numRef>
              <c:f>paisDESTINO!$C$41:$C$50</c:f>
              <c:numCache>
                <c:formatCode>"$"#,##0.00_);[Red]\("$"#,##0.00\)</c:formatCode>
                <c:ptCount val="10"/>
                <c:pt idx="0">
                  <c:v>987.23</c:v>
                </c:pt>
                <c:pt idx="1">
                  <c:v>325.27999999999997</c:v>
                </c:pt>
                <c:pt idx="2">
                  <c:v>301.99</c:v>
                </c:pt>
                <c:pt idx="3">
                  <c:v>143.5</c:v>
                </c:pt>
                <c:pt idx="4">
                  <c:v>113.87</c:v>
                </c:pt>
                <c:pt idx="5">
                  <c:v>68.819999999999993</c:v>
                </c:pt>
                <c:pt idx="6">
                  <c:v>13.49</c:v>
                </c:pt>
                <c:pt idx="7">
                  <c:v>26.03</c:v>
                </c:pt>
                <c:pt idx="8">
                  <c:v>31.96</c:v>
                </c:pt>
                <c:pt idx="9">
                  <c:v>41.43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65-4A70-9A10-C990F9108FB0}"/>
            </c:ext>
          </c:extLst>
        </c:ser>
        <c:ser>
          <c:idx val="2"/>
          <c:order val="2"/>
          <c:tx>
            <c:strRef>
              <c:f>paisDESTINO!$D$40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paisDESTINO!$A$41:$A$50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Canada</c:v>
                </c:pt>
                <c:pt idx="7">
                  <c:v>México</c:v>
                </c:pt>
                <c:pt idx="8">
                  <c:v>República Dominicana</c:v>
                </c:pt>
                <c:pt idx="9">
                  <c:v>Territorio Extraduanal</c:v>
                </c:pt>
              </c:strCache>
            </c:strRef>
          </c:cat>
          <c:val>
            <c:numRef>
              <c:f>paisDESTINO!$D$41:$D$50</c:f>
              <c:numCache>
                <c:formatCode>"$"#,##0.00_);[Red]\("$"#,##0.00\)</c:formatCode>
                <c:ptCount val="10"/>
                <c:pt idx="0">
                  <c:v>1066.1199999999999</c:v>
                </c:pt>
                <c:pt idx="1">
                  <c:v>339.53</c:v>
                </c:pt>
                <c:pt idx="2">
                  <c:v>328.97</c:v>
                </c:pt>
                <c:pt idx="3">
                  <c:v>162.30000000000001</c:v>
                </c:pt>
                <c:pt idx="4">
                  <c:v>107.21</c:v>
                </c:pt>
                <c:pt idx="5">
                  <c:v>58.32</c:v>
                </c:pt>
                <c:pt idx="6">
                  <c:v>33.83</c:v>
                </c:pt>
                <c:pt idx="7">
                  <c:v>26.79</c:v>
                </c:pt>
                <c:pt idx="8">
                  <c:v>42.84</c:v>
                </c:pt>
                <c:pt idx="9">
                  <c:v>36.049999999999997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65-4A70-9A10-C990F9108FB0}"/>
            </c:ext>
          </c:extLst>
        </c:ser>
        <c:ser>
          <c:idx val="3"/>
          <c:order val="3"/>
          <c:tx>
            <c:strRef>
              <c:f>paisDESTINO!$E$40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paisDESTINO!$A$41:$A$50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Canada</c:v>
                </c:pt>
                <c:pt idx="7">
                  <c:v>México</c:v>
                </c:pt>
                <c:pt idx="8">
                  <c:v>República Dominicana</c:v>
                </c:pt>
                <c:pt idx="9">
                  <c:v>Territorio Extraduanal</c:v>
                </c:pt>
              </c:strCache>
            </c:strRef>
          </c:cat>
          <c:val>
            <c:numRef>
              <c:f>paisDESTINO!$E$41:$E$50</c:f>
              <c:numCache>
                <c:formatCode>"$"#,##0.00_);[Red]\("$"#,##0.00\)</c:formatCode>
                <c:ptCount val="10"/>
                <c:pt idx="0">
                  <c:v>1075.6300000000001</c:v>
                </c:pt>
                <c:pt idx="1">
                  <c:v>346.83</c:v>
                </c:pt>
                <c:pt idx="2">
                  <c:v>334.08</c:v>
                </c:pt>
                <c:pt idx="3">
                  <c:v>169.85</c:v>
                </c:pt>
                <c:pt idx="4">
                  <c:v>109.66</c:v>
                </c:pt>
                <c:pt idx="5">
                  <c:v>56.09</c:v>
                </c:pt>
                <c:pt idx="6">
                  <c:v>11.62</c:v>
                </c:pt>
                <c:pt idx="7">
                  <c:v>28.65</c:v>
                </c:pt>
                <c:pt idx="8">
                  <c:v>38.32</c:v>
                </c:pt>
                <c:pt idx="9">
                  <c:v>37.520000000000003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65-4A70-9A10-C990F9108FB0}"/>
            </c:ext>
          </c:extLst>
        </c:ser>
        <c:ser>
          <c:idx val="4"/>
          <c:order val="4"/>
          <c:tx>
            <c:strRef>
              <c:f>paisDESTINO!$F$40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paisDESTINO!$A$41:$A$50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Canada</c:v>
                </c:pt>
                <c:pt idx="7">
                  <c:v>México</c:v>
                </c:pt>
                <c:pt idx="8">
                  <c:v>República Dominicana</c:v>
                </c:pt>
                <c:pt idx="9">
                  <c:v>Territorio Extraduanal</c:v>
                </c:pt>
              </c:strCache>
            </c:strRef>
          </c:cat>
          <c:val>
            <c:numRef>
              <c:f>paisDESTINO!$F$41:$F$50</c:f>
              <c:numCache>
                <c:formatCode>"$"#,##0.00_);[Red]\("$"#,##0.00\)</c:formatCode>
                <c:ptCount val="10"/>
                <c:pt idx="0">
                  <c:v>1043.6099999999999</c:v>
                </c:pt>
                <c:pt idx="1">
                  <c:v>353.43</c:v>
                </c:pt>
                <c:pt idx="2">
                  <c:v>341.38</c:v>
                </c:pt>
                <c:pt idx="3">
                  <c:v>180.17</c:v>
                </c:pt>
                <c:pt idx="4">
                  <c:v>109.99</c:v>
                </c:pt>
                <c:pt idx="5">
                  <c:v>54.08</c:v>
                </c:pt>
                <c:pt idx="6">
                  <c:v>29.51</c:v>
                </c:pt>
                <c:pt idx="7">
                  <c:v>32.270000000000003</c:v>
                </c:pt>
                <c:pt idx="8">
                  <c:v>36.96</c:v>
                </c:pt>
                <c:pt idx="9">
                  <c:v>38.770000000000003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65-4A70-9A10-C990F9108FB0}"/>
            </c:ext>
          </c:extLst>
        </c:ser>
        <c:ser>
          <c:idx val="5"/>
          <c:order val="5"/>
          <c:tx>
            <c:strRef>
              <c:f>paisDESTINO!$G$40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paisDESTINO!$A$41:$A$50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Canada</c:v>
                </c:pt>
                <c:pt idx="7">
                  <c:v>México</c:v>
                </c:pt>
                <c:pt idx="8">
                  <c:v>República Dominicana</c:v>
                </c:pt>
                <c:pt idx="9">
                  <c:v>Territorio Extraduanal</c:v>
                </c:pt>
              </c:strCache>
            </c:strRef>
          </c:cat>
          <c:val>
            <c:numRef>
              <c:f>paisDESTINO!$G$41:$G$50</c:f>
              <c:numCache>
                <c:formatCode>"$"#,##0.00_);[Red]\("$"#,##0.00\)</c:formatCode>
                <c:ptCount val="10"/>
                <c:pt idx="0">
                  <c:v>1065.52</c:v>
                </c:pt>
                <c:pt idx="1">
                  <c:v>398.38</c:v>
                </c:pt>
                <c:pt idx="2">
                  <c:v>370.98</c:v>
                </c:pt>
                <c:pt idx="3">
                  <c:v>192.12</c:v>
                </c:pt>
                <c:pt idx="4">
                  <c:v>109.92</c:v>
                </c:pt>
                <c:pt idx="5">
                  <c:v>58</c:v>
                </c:pt>
                <c:pt idx="6">
                  <c:v>8.2200000000000006</c:v>
                </c:pt>
                <c:pt idx="7">
                  <c:v>54.94</c:v>
                </c:pt>
                <c:pt idx="8">
                  <c:v>45.09</c:v>
                </c:pt>
                <c:pt idx="9">
                  <c:v>39.200000000000003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65-4A70-9A10-C990F9108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10516224"/>
        <c:axId val="510507072"/>
      </c:barChart>
      <c:catAx>
        <c:axId val="510516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0507072"/>
        <c:crosses val="autoZero"/>
        <c:auto val="1"/>
        <c:lblAlgn val="ctr"/>
        <c:lblOffset val="100"/>
        <c:noMultiLvlLbl val="0"/>
      </c:catAx>
      <c:valAx>
        <c:axId val="51050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051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Valor CIF por</a:t>
            </a:r>
            <a:r>
              <a:rPr lang="es-SV" baseline="0"/>
              <a:t> Producto  enero mayo  </a:t>
            </a:r>
          </a:p>
          <a:p>
            <a:pPr>
              <a:defRPr/>
            </a:pPr>
            <a:r>
              <a:rPr lang="es-SV" baseline="0"/>
              <a:t>En Millones de dólares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porPRODUCTO!$B$35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porPRODUCTO!$A$36:$A$45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fib…,</c:v>
                </c:pt>
                <c:pt idx="4">
                  <c:v>Productos de las Industrias Alimentarias,…</c:v>
                </c:pt>
                <c:pt idx="5">
                  <c:v>Metales comunes y manufac de estos met..</c:v>
                </c:pt>
                <c:pt idx="6">
                  <c:v>Plástico y sus manuf., Caucho y sus m…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porPRODUCTO!$B$36:$B$45</c:f>
              <c:numCache>
                <c:formatCode>"$"#,##0.00_);[Red]\("$"#,##0.00\)</c:formatCode>
                <c:ptCount val="10"/>
                <c:pt idx="0">
                  <c:v>896.93</c:v>
                </c:pt>
                <c:pt idx="1">
                  <c:v>496</c:v>
                </c:pt>
                <c:pt idx="2">
                  <c:v>455.15</c:v>
                </c:pt>
                <c:pt idx="3">
                  <c:v>438.99</c:v>
                </c:pt>
                <c:pt idx="4">
                  <c:v>293.33</c:v>
                </c:pt>
                <c:pt idx="5">
                  <c:v>248.54</c:v>
                </c:pt>
                <c:pt idx="6">
                  <c:v>246.66</c:v>
                </c:pt>
                <c:pt idx="7">
                  <c:v>162.93</c:v>
                </c:pt>
                <c:pt idx="8">
                  <c:v>157.32</c:v>
                </c:pt>
                <c:pt idx="9">
                  <c:v>106.55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5-4A9F-97BC-8700D4279FEB}"/>
            </c:ext>
          </c:extLst>
        </c:ser>
        <c:ser>
          <c:idx val="1"/>
          <c:order val="1"/>
          <c:tx>
            <c:strRef>
              <c:f>porPRODUCTO!$C$35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porPRODUCTO!$A$36:$A$45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fib…,</c:v>
                </c:pt>
                <c:pt idx="4">
                  <c:v>Productos de las Industrias Alimentarias,…</c:v>
                </c:pt>
                <c:pt idx="5">
                  <c:v>Metales comunes y manufac de estos met..</c:v>
                </c:pt>
                <c:pt idx="6">
                  <c:v>Plástico y sus manuf., Caucho y sus m…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porPRODUCTO!$C$36:$C$45</c:f>
              <c:numCache>
                <c:formatCode>"$"#,##0.00_);[Red]\("$"#,##0.00\)</c:formatCode>
                <c:ptCount val="10"/>
                <c:pt idx="0">
                  <c:v>863.49</c:v>
                </c:pt>
                <c:pt idx="1">
                  <c:v>524.04999999999995</c:v>
                </c:pt>
                <c:pt idx="2">
                  <c:v>437.08</c:v>
                </c:pt>
                <c:pt idx="3">
                  <c:v>419.36</c:v>
                </c:pt>
                <c:pt idx="4">
                  <c:v>336</c:v>
                </c:pt>
                <c:pt idx="5">
                  <c:v>225.6</c:v>
                </c:pt>
                <c:pt idx="6">
                  <c:v>243.08</c:v>
                </c:pt>
                <c:pt idx="7">
                  <c:v>167.09</c:v>
                </c:pt>
                <c:pt idx="8">
                  <c:v>155.88</c:v>
                </c:pt>
                <c:pt idx="9">
                  <c:v>114.12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65-4A9F-97BC-8700D4279FEB}"/>
            </c:ext>
          </c:extLst>
        </c:ser>
        <c:ser>
          <c:idx val="2"/>
          <c:order val="2"/>
          <c:tx>
            <c:strRef>
              <c:f>porPRODUCTO!$D$35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porPRODUCTO!$A$36:$A$45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fib…,</c:v>
                </c:pt>
                <c:pt idx="4">
                  <c:v>Productos de las Industrias Alimentarias,…</c:v>
                </c:pt>
                <c:pt idx="5">
                  <c:v>Metales comunes y manufac de estos met..</c:v>
                </c:pt>
                <c:pt idx="6">
                  <c:v>Plástico y sus manuf., Caucho y sus m…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porPRODUCTO!$D$36:$D$45</c:f>
              <c:numCache>
                <c:formatCode>"$"#,##0.00_);[Red]\("$"#,##0.00\)</c:formatCode>
                <c:ptCount val="10"/>
                <c:pt idx="0">
                  <c:v>678.82</c:v>
                </c:pt>
                <c:pt idx="1">
                  <c:v>533.41999999999996</c:v>
                </c:pt>
                <c:pt idx="2">
                  <c:v>459.78</c:v>
                </c:pt>
                <c:pt idx="3">
                  <c:v>528.04</c:v>
                </c:pt>
                <c:pt idx="4">
                  <c:v>341.21</c:v>
                </c:pt>
                <c:pt idx="5">
                  <c:v>245.68</c:v>
                </c:pt>
                <c:pt idx="6">
                  <c:v>230.72</c:v>
                </c:pt>
                <c:pt idx="7">
                  <c:v>157.15</c:v>
                </c:pt>
                <c:pt idx="8">
                  <c:v>166.85</c:v>
                </c:pt>
                <c:pt idx="9">
                  <c:v>125.07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5-4A9F-97BC-8700D4279FEB}"/>
            </c:ext>
          </c:extLst>
        </c:ser>
        <c:ser>
          <c:idx val="3"/>
          <c:order val="3"/>
          <c:tx>
            <c:strRef>
              <c:f>porPRODUCTO!$E$35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porPRODUCTO!$A$36:$A$45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fib…,</c:v>
                </c:pt>
                <c:pt idx="4">
                  <c:v>Productos de las Industrias Alimentarias,…</c:v>
                </c:pt>
                <c:pt idx="5">
                  <c:v>Metales comunes y manufac de estos met..</c:v>
                </c:pt>
                <c:pt idx="6">
                  <c:v>Plástico y sus manuf., Caucho y sus m…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porPRODUCTO!$E$36:$E$45</c:f>
              <c:numCache>
                <c:formatCode>"$"#,##0.00_);[Red]\("$"#,##0.00\)</c:formatCode>
                <c:ptCount val="10"/>
                <c:pt idx="0">
                  <c:v>467.05</c:v>
                </c:pt>
                <c:pt idx="1">
                  <c:v>545.83000000000004</c:v>
                </c:pt>
                <c:pt idx="2">
                  <c:v>458.65</c:v>
                </c:pt>
                <c:pt idx="3">
                  <c:v>601.76</c:v>
                </c:pt>
                <c:pt idx="4">
                  <c:v>344.26</c:v>
                </c:pt>
                <c:pt idx="5">
                  <c:v>208.21</c:v>
                </c:pt>
                <c:pt idx="6">
                  <c:v>226.59</c:v>
                </c:pt>
                <c:pt idx="7">
                  <c:v>205.55</c:v>
                </c:pt>
                <c:pt idx="8">
                  <c:v>193.75</c:v>
                </c:pt>
                <c:pt idx="9">
                  <c:v>125.05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65-4A9F-97BC-8700D4279FEB}"/>
            </c:ext>
          </c:extLst>
        </c:ser>
        <c:ser>
          <c:idx val="4"/>
          <c:order val="4"/>
          <c:tx>
            <c:strRef>
              <c:f>porPRODUCTO!$F$35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porPRODUCTO!$A$36:$A$45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fib…,</c:v>
                </c:pt>
                <c:pt idx="4">
                  <c:v>Productos de las Industrias Alimentarias,…</c:v>
                </c:pt>
                <c:pt idx="5">
                  <c:v>Metales comunes y manufac de estos met..</c:v>
                </c:pt>
                <c:pt idx="6">
                  <c:v>Plástico y sus manuf., Caucho y sus m…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porPRODUCTO!$F$36:$F$45</c:f>
              <c:numCache>
                <c:formatCode>"$"#,##0.00_);[Red]\("$"#,##0.00\)</c:formatCode>
                <c:ptCount val="10"/>
                <c:pt idx="0">
                  <c:v>611.62</c:v>
                </c:pt>
                <c:pt idx="1">
                  <c:v>507.51</c:v>
                </c:pt>
                <c:pt idx="2">
                  <c:v>435.62</c:v>
                </c:pt>
                <c:pt idx="3">
                  <c:v>230.49</c:v>
                </c:pt>
                <c:pt idx="4">
                  <c:v>338.4</c:v>
                </c:pt>
                <c:pt idx="5">
                  <c:v>252.44</c:v>
                </c:pt>
                <c:pt idx="6">
                  <c:v>232.71</c:v>
                </c:pt>
                <c:pt idx="7">
                  <c:v>206.84</c:v>
                </c:pt>
                <c:pt idx="8">
                  <c:v>166.29</c:v>
                </c:pt>
                <c:pt idx="9">
                  <c:v>132.53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65-4A9F-97BC-8700D4279FEB}"/>
            </c:ext>
          </c:extLst>
        </c:ser>
        <c:ser>
          <c:idx val="5"/>
          <c:order val="5"/>
          <c:tx>
            <c:strRef>
              <c:f>porPRODUCTO!$G$35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porPRODUCTO!$A$36:$A$45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fib…,</c:v>
                </c:pt>
                <c:pt idx="4">
                  <c:v>Productos de las Industrias Alimentarias,…</c:v>
                </c:pt>
                <c:pt idx="5">
                  <c:v>Metales comunes y manufac de estos met..</c:v>
                </c:pt>
                <c:pt idx="6">
                  <c:v>Plástico y sus manuf., Caucho y sus m…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porPRODUCTO!$G$36:$G$45</c:f>
              <c:numCache>
                <c:formatCode>"$"#,##0.00_);[Red]\("$"#,##0.00\)</c:formatCode>
                <c:ptCount val="10"/>
                <c:pt idx="0">
                  <c:v>758.46</c:v>
                </c:pt>
                <c:pt idx="1">
                  <c:v>537.29</c:v>
                </c:pt>
                <c:pt idx="2">
                  <c:v>470.48</c:v>
                </c:pt>
                <c:pt idx="3">
                  <c:v>274.77</c:v>
                </c:pt>
                <c:pt idx="4">
                  <c:v>371.03</c:v>
                </c:pt>
                <c:pt idx="5">
                  <c:v>294.07</c:v>
                </c:pt>
                <c:pt idx="6">
                  <c:v>243.74</c:v>
                </c:pt>
                <c:pt idx="7">
                  <c:v>212.7</c:v>
                </c:pt>
                <c:pt idx="8">
                  <c:v>189.89</c:v>
                </c:pt>
                <c:pt idx="9">
                  <c:v>135.76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65-4A9F-97BC-8700D4279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2863168"/>
        <c:axId val="1232849856"/>
      </c:barChart>
      <c:catAx>
        <c:axId val="123286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232849856"/>
        <c:crosses val="autoZero"/>
        <c:auto val="1"/>
        <c:lblAlgn val="ctr"/>
        <c:lblOffset val="100"/>
        <c:noMultiLvlLbl val="0"/>
      </c:catAx>
      <c:valAx>
        <c:axId val="1232849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2328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Importaciones Valor CIF por REgión Origen  enero</a:t>
            </a:r>
            <a:r>
              <a:rPr lang="es-SV" baseline="0"/>
              <a:t> mayo  </a:t>
            </a:r>
          </a:p>
          <a:p>
            <a:pPr>
              <a:defRPr/>
            </a:pPr>
            <a:r>
              <a:rPr lang="es-SV" baseline="0"/>
              <a:t>En millones de dólares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porREGIONdesti!$B$32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porREGIONdesti!$A$33:$A$41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porREGIONdesti!$B$33:$B$41</c:f>
              <c:numCache>
                <c:formatCode>"$"#,##0.00_);[Red]\("$"#,##0.00\)</c:formatCode>
                <c:ptCount val="9"/>
                <c:pt idx="0">
                  <c:v>1758.38</c:v>
                </c:pt>
                <c:pt idx="1">
                  <c:v>683.78</c:v>
                </c:pt>
                <c:pt idx="2">
                  <c:v>670.18</c:v>
                </c:pt>
                <c:pt idx="3">
                  <c:v>325.98</c:v>
                </c:pt>
                <c:pt idx="4">
                  <c:v>293.33999999999997</c:v>
                </c:pt>
                <c:pt idx="5">
                  <c:v>158.38999999999999</c:v>
                </c:pt>
                <c:pt idx="6">
                  <c:v>18.579999999999998</c:v>
                </c:pt>
                <c:pt idx="7">
                  <c:v>4.1100000000000003</c:v>
                </c:pt>
                <c:pt idx="8">
                  <c:v>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F-41BF-9435-1DF56D70A9E8}"/>
            </c:ext>
          </c:extLst>
        </c:ser>
        <c:ser>
          <c:idx val="1"/>
          <c:order val="1"/>
          <c:tx>
            <c:strRef>
              <c:f>porREGIONdesti!$C$32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porREGIONdesti!$A$33:$A$41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porREGIONdesti!$C$33:$C$41</c:f>
              <c:numCache>
                <c:formatCode>"$"#,##0.00_);[Red]\("$"#,##0.00\)</c:formatCode>
                <c:ptCount val="9"/>
                <c:pt idx="0">
                  <c:v>1808.34</c:v>
                </c:pt>
                <c:pt idx="1">
                  <c:v>707.31</c:v>
                </c:pt>
                <c:pt idx="2">
                  <c:v>761.87</c:v>
                </c:pt>
                <c:pt idx="3">
                  <c:v>276.83999999999997</c:v>
                </c:pt>
                <c:pt idx="4">
                  <c:v>255</c:v>
                </c:pt>
                <c:pt idx="5">
                  <c:v>55.9</c:v>
                </c:pt>
                <c:pt idx="6">
                  <c:v>20.39</c:v>
                </c:pt>
                <c:pt idx="7">
                  <c:v>3.53</c:v>
                </c:pt>
                <c:pt idx="8">
                  <c:v>3.64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DF-41BF-9435-1DF56D70A9E8}"/>
            </c:ext>
          </c:extLst>
        </c:ser>
        <c:ser>
          <c:idx val="2"/>
          <c:order val="2"/>
          <c:tx>
            <c:strRef>
              <c:f>porREGIONdesti!$D$32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porREGIONdesti!$A$33:$A$41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porREGIONdesti!$D$33:$D$41</c:f>
              <c:numCache>
                <c:formatCode>"$"#,##0.00_);[Red]\("$"#,##0.00\)</c:formatCode>
                <c:ptCount val="9"/>
                <c:pt idx="0">
                  <c:v>1734.75</c:v>
                </c:pt>
                <c:pt idx="1">
                  <c:v>813.42</c:v>
                </c:pt>
                <c:pt idx="2">
                  <c:v>735.09</c:v>
                </c:pt>
                <c:pt idx="3">
                  <c:v>251.97</c:v>
                </c:pt>
                <c:pt idx="4">
                  <c:v>266.60000000000002</c:v>
                </c:pt>
                <c:pt idx="5">
                  <c:v>41.27</c:v>
                </c:pt>
                <c:pt idx="6">
                  <c:v>23.18</c:v>
                </c:pt>
                <c:pt idx="7">
                  <c:v>3.99</c:v>
                </c:pt>
                <c:pt idx="8">
                  <c:v>8.06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DF-41BF-9435-1DF56D70A9E8}"/>
            </c:ext>
          </c:extLst>
        </c:ser>
        <c:ser>
          <c:idx val="3"/>
          <c:order val="3"/>
          <c:tx>
            <c:strRef>
              <c:f>porREGIONdesti!$E$32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porREGIONdesti!$A$33:$A$41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porREGIONdesti!$E$33:$E$41</c:f>
              <c:numCache>
                <c:formatCode>"$"#,##0.00_);[Red]\("$"#,##0.00\)</c:formatCode>
                <c:ptCount val="9"/>
                <c:pt idx="0">
                  <c:v>1689.12</c:v>
                </c:pt>
                <c:pt idx="1">
                  <c:v>816.4</c:v>
                </c:pt>
                <c:pt idx="2">
                  <c:v>696.53</c:v>
                </c:pt>
                <c:pt idx="3">
                  <c:v>272.99</c:v>
                </c:pt>
                <c:pt idx="4">
                  <c:v>263.13</c:v>
                </c:pt>
                <c:pt idx="5">
                  <c:v>44.7</c:v>
                </c:pt>
                <c:pt idx="6">
                  <c:v>19.97</c:v>
                </c:pt>
                <c:pt idx="7">
                  <c:v>3.41</c:v>
                </c:pt>
                <c:pt idx="8">
                  <c:v>6.59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DF-41BF-9435-1DF56D70A9E8}"/>
            </c:ext>
          </c:extLst>
        </c:ser>
        <c:ser>
          <c:idx val="4"/>
          <c:order val="4"/>
          <c:tx>
            <c:strRef>
              <c:f>porREGIONdesti!$F$32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porREGIONdesti!$A$33:$A$41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porREGIONdesti!$F$33:$F$41</c:f>
              <c:numCache>
                <c:formatCode>"$"#,##0.00_);[Red]\("$"#,##0.00\)</c:formatCode>
                <c:ptCount val="9"/>
                <c:pt idx="0">
                  <c:v>1451.14</c:v>
                </c:pt>
                <c:pt idx="1">
                  <c:v>796.73</c:v>
                </c:pt>
                <c:pt idx="2">
                  <c:v>748.46</c:v>
                </c:pt>
                <c:pt idx="3">
                  <c:v>230.96</c:v>
                </c:pt>
                <c:pt idx="4">
                  <c:v>260.54000000000002</c:v>
                </c:pt>
                <c:pt idx="5">
                  <c:v>17.059999999999999</c:v>
                </c:pt>
                <c:pt idx="6">
                  <c:v>13.28</c:v>
                </c:pt>
                <c:pt idx="7">
                  <c:v>3.25</c:v>
                </c:pt>
                <c:pt idx="8">
                  <c:v>17.329999999999998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DF-41BF-9435-1DF56D70A9E8}"/>
            </c:ext>
          </c:extLst>
        </c:ser>
        <c:ser>
          <c:idx val="5"/>
          <c:order val="5"/>
          <c:tx>
            <c:strRef>
              <c:f>porREGIONdesti!$G$32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porREGIONdesti!$A$33:$A$41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porREGIONdesti!$G$33:$G$41</c:f>
              <c:numCache>
                <c:formatCode>"$"#,##0.00_);[Red]\("$"#,##0.00\)</c:formatCode>
                <c:ptCount val="9"/>
                <c:pt idx="0">
                  <c:v>1695.82</c:v>
                </c:pt>
                <c:pt idx="1">
                  <c:v>848.66</c:v>
                </c:pt>
                <c:pt idx="2">
                  <c:v>817.11</c:v>
                </c:pt>
                <c:pt idx="3">
                  <c:v>235.86</c:v>
                </c:pt>
                <c:pt idx="4">
                  <c:v>295.70999999999998</c:v>
                </c:pt>
                <c:pt idx="5">
                  <c:v>10.029999999999999</c:v>
                </c:pt>
                <c:pt idx="6">
                  <c:v>16.690000000000001</c:v>
                </c:pt>
                <c:pt idx="7">
                  <c:v>4.05</c:v>
                </c:pt>
                <c:pt idx="8">
                  <c:v>17.82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DF-41BF-9435-1DF56D70A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2621088"/>
        <c:axId val="1242635648"/>
      </c:barChart>
      <c:catAx>
        <c:axId val="124262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242635648"/>
        <c:crosses val="autoZero"/>
        <c:auto val="1"/>
        <c:lblAlgn val="ctr"/>
        <c:lblOffset val="100"/>
        <c:noMultiLvlLbl val="0"/>
      </c:catAx>
      <c:valAx>
        <c:axId val="124263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24262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Valores expresados en Millones de US$  </a:t>
            </a:r>
          </a:p>
          <a:p>
            <a:pPr>
              <a:defRPr/>
            </a:pPr>
            <a:r>
              <a:rPr lang="es-SV"/>
              <a:t>Meses</a:t>
            </a:r>
            <a:r>
              <a:rPr lang="es-SV" baseline="0"/>
              <a:t> enero a mayo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porPAIS!$B$37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porPAIS!$A$38:$A$47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Nicaragua</c:v>
                </c:pt>
                <c:pt idx="7">
                  <c:v>Korea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porPAIS!$B$38:$B$47</c:f>
              <c:numCache>
                <c:formatCode>"$"#,##0.00_);[Red]\("$"#,##0.00\)</c:formatCode>
                <c:ptCount val="10"/>
                <c:pt idx="0">
                  <c:v>1452.91</c:v>
                </c:pt>
                <c:pt idx="1">
                  <c:v>356.53</c:v>
                </c:pt>
                <c:pt idx="2">
                  <c:v>337.06</c:v>
                </c:pt>
                <c:pt idx="3">
                  <c:v>278.29000000000002</c:v>
                </c:pt>
                <c:pt idx="4">
                  <c:v>118.27</c:v>
                </c:pt>
                <c:pt idx="5">
                  <c:v>117.53</c:v>
                </c:pt>
                <c:pt idx="6">
                  <c:v>77.069999999999993</c:v>
                </c:pt>
                <c:pt idx="7">
                  <c:v>76.97</c:v>
                </c:pt>
                <c:pt idx="8">
                  <c:v>75.2</c:v>
                </c:pt>
                <c:pt idx="9">
                  <c:v>65.56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8-42A7-A01C-09984BA35773}"/>
            </c:ext>
          </c:extLst>
        </c:ser>
        <c:ser>
          <c:idx val="1"/>
          <c:order val="1"/>
          <c:tx>
            <c:strRef>
              <c:f>porPAIS!$C$37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porPAIS!$A$38:$A$47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Nicaragua</c:v>
                </c:pt>
                <c:pt idx="7">
                  <c:v>Korea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porPAIS!$C$38:$C$47</c:f>
              <c:numCache>
                <c:formatCode>"$"#,##0.00_);[Red]\("$"#,##0.00\)</c:formatCode>
                <c:ptCount val="10"/>
                <c:pt idx="0">
                  <c:v>1496.05</c:v>
                </c:pt>
                <c:pt idx="1">
                  <c:v>420.04</c:v>
                </c:pt>
                <c:pt idx="2">
                  <c:v>421.9</c:v>
                </c:pt>
                <c:pt idx="3">
                  <c:v>278.56</c:v>
                </c:pt>
                <c:pt idx="4">
                  <c:v>111.77</c:v>
                </c:pt>
                <c:pt idx="5">
                  <c:v>119.73</c:v>
                </c:pt>
                <c:pt idx="6">
                  <c:v>81.650000000000006</c:v>
                </c:pt>
                <c:pt idx="7">
                  <c:v>66.150000000000006</c:v>
                </c:pt>
                <c:pt idx="8">
                  <c:v>68.13</c:v>
                </c:pt>
                <c:pt idx="9">
                  <c:v>68.58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28-42A7-A01C-09984BA35773}"/>
            </c:ext>
          </c:extLst>
        </c:ser>
        <c:ser>
          <c:idx val="2"/>
          <c:order val="2"/>
          <c:tx>
            <c:strRef>
              <c:f>porPAIS!$D$37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porPAIS!$A$38:$A$47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Nicaragua</c:v>
                </c:pt>
                <c:pt idx="7">
                  <c:v>Korea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porPAIS!$D$38:$D$47</c:f>
              <c:numCache>
                <c:formatCode>"$"#,##0.00_);[Red]\("$"#,##0.00\)</c:formatCode>
                <c:ptCount val="10"/>
                <c:pt idx="0">
                  <c:v>1422.41</c:v>
                </c:pt>
                <c:pt idx="1">
                  <c:v>506.42</c:v>
                </c:pt>
                <c:pt idx="2">
                  <c:v>410.56</c:v>
                </c:pt>
                <c:pt idx="3">
                  <c:v>280.58999999999997</c:v>
                </c:pt>
                <c:pt idx="4">
                  <c:v>98.14</c:v>
                </c:pt>
                <c:pt idx="5">
                  <c:v>121.62</c:v>
                </c:pt>
                <c:pt idx="6">
                  <c:v>96.17</c:v>
                </c:pt>
                <c:pt idx="7">
                  <c:v>66.31</c:v>
                </c:pt>
                <c:pt idx="8">
                  <c:v>65.36</c:v>
                </c:pt>
                <c:pt idx="9">
                  <c:v>75.69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28-42A7-A01C-09984BA35773}"/>
            </c:ext>
          </c:extLst>
        </c:ser>
        <c:ser>
          <c:idx val="3"/>
          <c:order val="3"/>
          <c:tx>
            <c:strRef>
              <c:f>porPAIS!$E$37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porPAIS!$A$38:$A$47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Nicaragua</c:v>
                </c:pt>
                <c:pt idx="7">
                  <c:v>Korea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porPAIS!$E$38:$E$47</c:f>
              <c:numCache>
                <c:formatCode>"$"#,##0.00_);[Red]\("$"#,##0.00\)</c:formatCode>
                <c:ptCount val="10"/>
                <c:pt idx="0">
                  <c:v>1371.89</c:v>
                </c:pt>
                <c:pt idx="1">
                  <c:v>515.28</c:v>
                </c:pt>
                <c:pt idx="2">
                  <c:v>373.16</c:v>
                </c:pt>
                <c:pt idx="3">
                  <c:v>288.10000000000002</c:v>
                </c:pt>
                <c:pt idx="4">
                  <c:v>100.32</c:v>
                </c:pt>
                <c:pt idx="5">
                  <c:v>116.9</c:v>
                </c:pt>
                <c:pt idx="6">
                  <c:v>97.15</c:v>
                </c:pt>
                <c:pt idx="7">
                  <c:v>55.95</c:v>
                </c:pt>
                <c:pt idx="8">
                  <c:v>67.2</c:v>
                </c:pt>
                <c:pt idx="9">
                  <c:v>69.48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28-42A7-A01C-09984BA35773}"/>
            </c:ext>
          </c:extLst>
        </c:ser>
        <c:ser>
          <c:idx val="4"/>
          <c:order val="4"/>
          <c:tx>
            <c:strRef>
              <c:f>porPAIS!$F$37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porPAIS!$A$38:$A$47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Nicaragua</c:v>
                </c:pt>
                <c:pt idx="7">
                  <c:v>Korea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porPAIS!$F$38:$F$47</c:f>
              <c:numCache>
                <c:formatCode>"$"#,##0.00_);[Red]\("$"#,##0.00\)</c:formatCode>
                <c:ptCount val="10"/>
                <c:pt idx="0">
                  <c:v>1137.93</c:v>
                </c:pt>
                <c:pt idx="1">
                  <c:v>466.32</c:v>
                </c:pt>
                <c:pt idx="2">
                  <c:v>401.37</c:v>
                </c:pt>
                <c:pt idx="3">
                  <c:v>284.8</c:v>
                </c:pt>
                <c:pt idx="4">
                  <c:v>94.73</c:v>
                </c:pt>
                <c:pt idx="5">
                  <c:v>118.02</c:v>
                </c:pt>
                <c:pt idx="6">
                  <c:v>104.98</c:v>
                </c:pt>
                <c:pt idx="7">
                  <c:v>89.48</c:v>
                </c:pt>
                <c:pt idx="8">
                  <c:v>76.709999999999994</c:v>
                </c:pt>
                <c:pt idx="9">
                  <c:v>68.180000000000007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28-42A7-A01C-09984BA35773}"/>
            </c:ext>
          </c:extLst>
        </c:ser>
        <c:ser>
          <c:idx val="5"/>
          <c:order val="5"/>
          <c:tx>
            <c:strRef>
              <c:f>porPAIS!$G$37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porPAIS!$A$38:$A$47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Nicaragua</c:v>
                </c:pt>
                <c:pt idx="7">
                  <c:v>Korea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porPAIS!$G$38:$G$47</c:f>
              <c:numCache>
                <c:formatCode>"$"#,##0.00_);[Red]\("$"#,##0.00\)</c:formatCode>
                <c:ptCount val="10"/>
                <c:pt idx="0">
                  <c:v>1315.75</c:v>
                </c:pt>
                <c:pt idx="1">
                  <c:v>488.34</c:v>
                </c:pt>
                <c:pt idx="2">
                  <c:v>445.84</c:v>
                </c:pt>
                <c:pt idx="3">
                  <c:v>349.74</c:v>
                </c:pt>
                <c:pt idx="4">
                  <c:v>110.76</c:v>
                </c:pt>
                <c:pt idx="5">
                  <c:v>123.08</c:v>
                </c:pt>
                <c:pt idx="6">
                  <c:v>107.28</c:v>
                </c:pt>
                <c:pt idx="7">
                  <c:v>83.82</c:v>
                </c:pt>
                <c:pt idx="8">
                  <c:v>75.41</c:v>
                </c:pt>
                <c:pt idx="9">
                  <c:v>64.36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28-42A7-A01C-09984BA35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2852768"/>
        <c:axId val="1232850688"/>
      </c:barChart>
      <c:catAx>
        <c:axId val="123285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232850688"/>
        <c:crosses val="autoZero"/>
        <c:auto val="1"/>
        <c:lblAlgn val="ctr"/>
        <c:lblOffset val="100"/>
        <c:noMultiLvlLbl val="0"/>
      </c:catAx>
      <c:valAx>
        <c:axId val="1232850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23285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800" dirty="0"/>
              <a:t>Importación Valor CIF CON y SIN TLC   </a:t>
            </a:r>
          </a:p>
          <a:p>
            <a:pPr>
              <a:defRPr/>
            </a:pPr>
            <a:r>
              <a:rPr lang="es-SV" sz="1800" dirty="0"/>
              <a:t>En Millones de dólares enero a mayo</a:t>
            </a:r>
          </a:p>
        </c:rich>
      </c:tx>
      <c:layout>
        <c:manualLayout>
          <c:xMode val="edge"/>
          <c:yMode val="edge"/>
          <c:x val="0.10252076932660835"/>
          <c:y val="2.5207673851074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Hoja4!$A$21</c:f>
              <c:strCache>
                <c:ptCount val="1"/>
                <c:pt idx="0">
                  <c:v>SIN TLC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Hoja4!$B$20:$G$20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Hoja4!$B$21:$G$21</c:f>
              <c:numCache>
                <c:formatCode>"$"#,##0.00_);[Red]\("$"#,##0.00\)</c:formatCode>
                <c:ptCount val="6"/>
                <c:pt idx="0">
                  <c:v>3542.07</c:v>
                </c:pt>
                <c:pt idx="1">
                  <c:v>3486.01</c:v>
                </c:pt>
                <c:pt idx="2">
                  <c:v>3463.11</c:v>
                </c:pt>
                <c:pt idx="3">
                  <c:v>3340.94</c:v>
                </c:pt>
                <c:pt idx="4">
                  <c:v>3078.02</c:v>
                </c:pt>
                <c:pt idx="5">
                  <c:v>3398.3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B-42BC-BBD1-A4D33E86DC6E}"/>
            </c:ext>
          </c:extLst>
        </c:ser>
        <c:ser>
          <c:idx val="1"/>
          <c:order val="1"/>
          <c:tx>
            <c:strRef>
              <c:f>Hoja4!$A$22</c:f>
              <c:strCache>
                <c:ptCount val="1"/>
                <c:pt idx="0">
                  <c:v>CON TLC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Hoja4!$B$20:$G$20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Hoja4!$B$22:$G$22</c:f>
              <c:numCache>
                <c:formatCode>"$"#,##0.00_);[Red]\("$"#,##0.00\)</c:formatCode>
                <c:ptCount val="6"/>
                <c:pt idx="0">
                  <c:v>355.32</c:v>
                </c:pt>
                <c:pt idx="1">
                  <c:v>399.44</c:v>
                </c:pt>
                <c:pt idx="2">
                  <c:v>405.24</c:v>
                </c:pt>
                <c:pt idx="3">
                  <c:v>445.53</c:v>
                </c:pt>
                <c:pt idx="4">
                  <c:v>454.72</c:v>
                </c:pt>
                <c:pt idx="5">
                  <c:v>530.86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AB-42BC-BBD1-A4D33E86DC6E}"/>
            </c:ext>
          </c:extLst>
        </c:ser>
        <c:ser>
          <c:idx val="2"/>
          <c:order val="2"/>
          <c:tx>
            <c:strRef>
              <c:f>Hoja4!$A$23</c:f>
              <c:strCache>
                <c:ptCount val="1"/>
                <c:pt idx="0">
                  <c:v>CONTINGENTE NACIONAL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Hoja4!$B$20:$G$20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Hoja4!$B$23:$G$23</c:f>
              <c:numCache>
                <c:formatCode>"$"#,##0.00_);[Red]\("$"#,##0.00\)</c:formatCode>
                <c:ptCount val="6"/>
                <c:pt idx="0">
                  <c:v>16.66</c:v>
                </c:pt>
                <c:pt idx="1">
                  <c:v>7.36</c:v>
                </c:pt>
                <c:pt idx="2">
                  <c:v>9.9700000000000006</c:v>
                </c:pt>
                <c:pt idx="3">
                  <c:v>26.36</c:v>
                </c:pt>
                <c:pt idx="4">
                  <c:v>6</c:v>
                </c:pt>
                <c:pt idx="5">
                  <c:v>12.61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AB-42BC-BBD1-A4D33E86D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224886496"/>
        <c:axId val="1224887328"/>
      </c:barChart>
      <c:catAx>
        <c:axId val="12248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224887328"/>
        <c:crosses val="autoZero"/>
        <c:auto val="1"/>
        <c:lblAlgn val="ctr"/>
        <c:lblOffset val="100"/>
        <c:noMultiLvlLbl val="0"/>
      </c:catAx>
      <c:valAx>
        <c:axId val="1224887328"/>
        <c:scaling>
          <c:orientation val="minMax"/>
        </c:scaling>
        <c:delete val="0"/>
        <c:axPos val="l"/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22488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Valores expresados en millones de US$  </a:t>
            </a:r>
          </a:p>
          <a:p>
            <a:pPr>
              <a:defRPr/>
            </a:pPr>
            <a:r>
              <a:rPr lang="es-SV"/>
              <a:t>Enero</a:t>
            </a:r>
            <a:r>
              <a:rPr lang="es-SV" baseline="0"/>
              <a:t> a mayo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Hoja5!$B$39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Hoja5!$A$40:$A$52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PANAMA</c:v>
                </c:pt>
                <c:pt idx="8">
                  <c:v>TLC REPUBLICA DOMINICANA</c:v>
                </c:pt>
                <c:pt idx="9">
                  <c:v>TRATADO LIBRE COMERCIO ECUADOR</c:v>
                </c:pt>
                <c:pt idx="10">
                  <c:v>TLC UNION EUROPEA C/ CONTINGENTE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Hoja5!$B$40:$B$52</c:f>
              <c:numCache>
                <c:formatCode>"$"#,##0.00_);[Red]\("$"#,##0.00\)</c:formatCode>
                <c:ptCount val="13"/>
                <c:pt idx="0">
                  <c:v>153.91</c:v>
                </c:pt>
                <c:pt idx="1">
                  <c:v>142.35</c:v>
                </c:pt>
                <c:pt idx="2">
                  <c:v>34.92</c:v>
                </c:pt>
                <c:pt idx="3">
                  <c:v>0</c:v>
                </c:pt>
                <c:pt idx="4">
                  <c:v>12.52</c:v>
                </c:pt>
                <c:pt idx="5">
                  <c:v>3.83</c:v>
                </c:pt>
                <c:pt idx="6">
                  <c:v>4.1900000000000004</c:v>
                </c:pt>
                <c:pt idx="7">
                  <c:v>3.13</c:v>
                </c:pt>
                <c:pt idx="8">
                  <c:v>0.48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6-4E89-BC20-7B90CF069D11}"/>
            </c:ext>
          </c:extLst>
        </c:ser>
        <c:ser>
          <c:idx val="1"/>
          <c:order val="1"/>
          <c:tx>
            <c:strRef>
              <c:f>Hoja5!$C$39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Hoja5!$A$40:$A$52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PANAMA</c:v>
                </c:pt>
                <c:pt idx="8">
                  <c:v>TLC REPUBLICA DOMINICANA</c:v>
                </c:pt>
                <c:pt idx="9">
                  <c:v>TRATADO LIBRE COMERCIO ECUADOR</c:v>
                </c:pt>
                <c:pt idx="10">
                  <c:v>TLC UNION EUROPEA C/ CONTINGENTE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Hoja5!$C$40:$C$52</c:f>
              <c:numCache>
                <c:formatCode>"$"#,##0.00_);[Red]\("$"#,##0.00\)</c:formatCode>
                <c:ptCount val="13"/>
                <c:pt idx="0">
                  <c:v>176.44</c:v>
                </c:pt>
                <c:pt idx="1">
                  <c:v>149.11000000000001</c:v>
                </c:pt>
                <c:pt idx="2">
                  <c:v>41.36</c:v>
                </c:pt>
                <c:pt idx="3">
                  <c:v>7.71</c:v>
                </c:pt>
                <c:pt idx="4">
                  <c:v>16.649999999999999</c:v>
                </c:pt>
                <c:pt idx="5">
                  <c:v>3.57</c:v>
                </c:pt>
                <c:pt idx="6">
                  <c:v>4.29</c:v>
                </c:pt>
                <c:pt idx="7">
                  <c:v>0.2</c:v>
                </c:pt>
                <c:pt idx="8">
                  <c:v>7.0000000000000007E-2</c:v>
                </c:pt>
                <c:pt idx="9">
                  <c:v>0</c:v>
                </c:pt>
                <c:pt idx="10">
                  <c:v>0.02</c:v>
                </c:pt>
                <c:pt idx="11">
                  <c:v>0.02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D6-4E89-BC20-7B90CF069D11}"/>
            </c:ext>
          </c:extLst>
        </c:ser>
        <c:ser>
          <c:idx val="2"/>
          <c:order val="2"/>
          <c:tx>
            <c:strRef>
              <c:f>Hoja5!$D$39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Hoja5!$A$40:$A$52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PANAMA</c:v>
                </c:pt>
                <c:pt idx="8">
                  <c:v>TLC REPUBLICA DOMINICANA</c:v>
                </c:pt>
                <c:pt idx="9">
                  <c:v>TRATADO LIBRE COMERCIO ECUADOR</c:v>
                </c:pt>
                <c:pt idx="10">
                  <c:v>TLC UNION EUROPEA C/ CONTINGENTE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Hoja5!$D$40:$D$52</c:f>
              <c:numCache>
                <c:formatCode>"$"#,##0.00_);[Red]\("$"#,##0.00\)</c:formatCode>
                <c:ptCount val="13"/>
                <c:pt idx="0">
                  <c:v>175.51</c:v>
                </c:pt>
                <c:pt idx="1">
                  <c:v>151.07</c:v>
                </c:pt>
                <c:pt idx="2">
                  <c:v>39.119999999999997</c:v>
                </c:pt>
                <c:pt idx="3">
                  <c:v>15.47</c:v>
                </c:pt>
                <c:pt idx="4">
                  <c:v>13.55</c:v>
                </c:pt>
                <c:pt idx="5">
                  <c:v>5.65</c:v>
                </c:pt>
                <c:pt idx="6">
                  <c:v>4.0199999999999996</c:v>
                </c:pt>
                <c:pt idx="7">
                  <c:v>0.15</c:v>
                </c:pt>
                <c:pt idx="8">
                  <c:v>0.21</c:v>
                </c:pt>
                <c:pt idx="9">
                  <c:v>0</c:v>
                </c:pt>
                <c:pt idx="10">
                  <c:v>0.46</c:v>
                </c:pt>
                <c:pt idx="11">
                  <c:v>0.02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D6-4E89-BC20-7B90CF069D11}"/>
            </c:ext>
          </c:extLst>
        </c:ser>
        <c:ser>
          <c:idx val="3"/>
          <c:order val="3"/>
          <c:tx>
            <c:strRef>
              <c:f>Hoja5!$E$39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Hoja5!$A$40:$A$52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PANAMA</c:v>
                </c:pt>
                <c:pt idx="8">
                  <c:v>TLC REPUBLICA DOMINICANA</c:v>
                </c:pt>
                <c:pt idx="9">
                  <c:v>TRATADO LIBRE COMERCIO ECUADOR</c:v>
                </c:pt>
                <c:pt idx="10">
                  <c:v>TLC UNION EUROPEA C/ CONTINGENTE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Hoja5!$E$40:$E$52</c:f>
              <c:numCache>
                <c:formatCode>"$"#,##0.00_);[Red]\("$"#,##0.00\)</c:formatCode>
                <c:ptCount val="13"/>
                <c:pt idx="0">
                  <c:v>177.48</c:v>
                </c:pt>
                <c:pt idx="1">
                  <c:v>173.51</c:v>
                </c:pt>
                <c:pt idx="2">
                  <c:v>45.78</c:v>
                </c:pt>
                <c:pt idx="3">
                  <c:v>20.84</c:v>
                </c:pt>
                <c:pt idx="4">
                  <c:v>13.67</c:v>
                </c:pt>
                <c:pt idx="5">
                  <c:v>8.31</c:v>
                </c:pt>
                <c:pt idx="6">
                  <c:v>4.24</c:v>
                </c:pt>
                <c:pt idx="7">
                  <c:v>0.15</c:v>
                </c:pt>
                <c:pt idx="8">
                  <c:v>1.1100000000000001</c:v>
                </c:pt>
                <c:pt idx="9">
                  <c:v>0</c:v>
                </c:pt>
                <c:pt idx="10">
                  <c:v>0.43</c:v>
                </c:pt>
                <c:pt idx="11">
                  <c:v>0</c:v>
                </c:pt>
                <c:pt idx="1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D6-4E89-BC20-7B90CF069D11}"/>
            </c:ext>
          </c:extLst>
        </c:ser>
        <c:ser>
          <c:idx val="4"/>
          <c:order val="4"/>
          <c:tx>
            <c:strRef>
              <c:f>Hoja5!$F$39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Hoja5!$A$40:$A$52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PANAMA</c:v>
                </c:pt>
                <c:pt idx="8">
                  <c:v>TLC REPUBLICA DOMINICANA</c:v>
                </c:pt>
                <c:pt idx="9">
                  <c:v>TRATADO LIBRE COMERCIO ECUADOR</c:v>
                </c:pt>
                <c:pt idx="10">
                  <c:v>TLC UNION EUROPEA C/ CONTINGENTE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Hoja5!$F$40:$F$52</c:f>
              <c:numCache>
                <c:formatCode>"$"#,##0.00_);[Red]\("$"#,##0.00\)</c:formatCode>
                <c:ptCount val="13"/>
                <c:pt idx="0">
                  <c:v>175.92</c:v>
                </c:pt>
                <c:pt idx="1">
                  <c:v>181.58</c:v>
                </c:pt>
                <c:pt idx="2">
                  <c:v>41.15</c:v>
                </c:pt>
                <c:pt idx="3">
                  <c:v>25.23</c:v>
                </c:pt>
                <c:pt idx="4">
                  <c:v>13.67</c:v>
                </c:pt>
                <c:pt idx="5">
                  <c:v>11.15</c:v>
                </c:pt>
                <c:pt idx="6">
                  <c:v>4.05</c:v>
                </c:pt>
                <c:pt idx="7">
                  <c:v>0.34</c:v>
                </c:pt>
                <c:pt idx="8">
                  <c:v>1.08</c:v>
                </c:pt>
                <c:pt idx="9">
                  <c:v>0</c:v>
                </c:pt>
                <c:pt idx="10">
                  <c:v>0.55000000000000004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6-4E89-BC20-7B90CF069D11}"/>
            </c:ext>
          </c:extLst>
        </c:ser>
        <c:ser>
          <c:idx val="5"/>
          <c:order val="5"/>
          <c:tx>
            <c:strRef>
              <c:f>Hoja5!$G$39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Hoja5!$A$40:$A$52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PANAMA</c:v>
                </c:pt>
                <c:pt idx="8">
                  <c:v>TLC REPUBLICA DOMINICANA</c:v>
                </c:pt>
                <c:pt idx="9">
                  <c:v>TRATADO LIBRE COMERCIO ECUADOR</c:v>
                </c:pt>
                <c:pt idx="10">
                  <c:v>TLC UNION EUROPEA C/ CONTINGENTE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Hoja5!$G$40:$G$52</c:f>
              <c:numCache>
                <c:formatCode>"$"#,##0.00_);[Red]\("$"#,##0.00\)</c:formatCode>
                <c:ptCount val="13"/>
                <c:pt idx="0">
                  <c:v>198.85</c:v>
                </c:pt>
                <c:pt idx="1">
                  <c:v>209.71</c:v>
                </c:pt>
                <c:pt idx="2">
                  <c:v>47.71</c:v>
                </c:pt>
                <c:pt idx="3">
                  <c:v>36.28</c:v>
                </c:pt>
                <c:pt idx="4">
                  <c:v>13.98</c:v>
                </c:pt>
                <c:pt idx="5">
                  <c:v>14.97</c:v>
                </c:pt>
                <c:pt idx="6">
                  <c:v>5.83</c:v>
                </c:pt>
                <c:pt idx="7">
                  <c:v>0.28000000000000003</c:v>
                </c:pt>
                <c:pt idx="8">
                  <c:v>0.65</c:v>
                </c:pt>
                <c:pt idx="9">
                  <c:v>2.0699999999999998</c:v>
                </c:pt>
                <c:pt idx="10">
                  <c:v>0.53</c:v>
                </c:pt>
                <c:pt idx="11">
                  <c:v>0.02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D6-4E89-BC20-7B90CF069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7290240"/>
        <c:axId val="1137290656"/>
      </c:barChart>
      <c:catAx>
        <c:axId val="113729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37290656"/>
        <c:crosses val="autoZero"/>
        <c:auto val="1"/>
        <c:lblAlgn val="ctr"/>
        <c:lblOffset val="100"/>
        <c:noMultiLvlLbl val="0"/>
      </c:catAx>
      <c:valAx>
        <c:axId val="1137290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3729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dirty="0" smtClean="0"/>
              <a:t>Exportaciones</a:t>
            </a:r>
            <a:r>
              <a:rPr lang="es-SV" baseline="0" dirty="0" smtClean="0"/>
              <a:t> </a:t>
            </a:r>
            <a:r>
              <a:rPr lang="es-SV" baseline="0" dirty="0"/>
              <a:t>Valor FOB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baseline="0" dirty="0"/>
              <a:t>Meses enero a mayo</a:t>
            </a:r>
            <a:endParaRPr lang="es-SV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'Page1-1'!$B$35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'Page1-1'!$A$36:$A$45</c:f>
              <c:strCache>
                <c:ptCount val="10"/>
                <c:pt idx="0">
                  <c:v>ANGUIATU</c:v>
                </c:pt>
                <c:pt idx="1">
                  <c:v>ACAJUTLA</c:v>
                </c:pt>
                <c:pt idx="2">
                  <c:v>EL AMATILLO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SAN BARTOLO</c:v>
                </c:pt>
                <c:pt idx="7">
                  <c:v>Z.F. EL PEDREGAL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'Page1-1'!$B$36:$B$45</c:f>
              <c:numCache>
                <c:formatCode>"$"#,##0.00_);[Red]\("$"#,##0.00\)</c:formatCode>
                <c:ptCount val="10"/>
                <c:pt idx="0">
                  <c:v>429.29</c:v>
                </c:pt>
                <c:pt idx="1">
                  <c:v>356.69</c:v>
                </c:pt>
                <c:pt idx="2">
                  <c:v>335.32</c:v>
                </c:pt>
                <c:pt idx="3">
                  <c:v>206.12</c:v>
                </c:pt>
                <c:pt idx="4">
                  <c:v>199.11</c:v>
                </c:pt>
                <c:pt idx="5">
                  <c:v>191.12</c:v>
                </c:pt>
                <c:pt idx="6">
                  <c:v>113.88</c:v>
                </c:pt>
                <c:pt idx="7">
                  <c:v>107.9</c:v>
                </c:pt>
                <c:pt idx="8">
                  <c:v>64.33</c:v>
                </c:pt>
                <c:pt idx="9">
                  <c:v>58.81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1A-4758-AED0-F5AC7EF7AE9F}"/>
            </c:ext>
          </c:extLst>
        </c:ser>
        <c:ser>
          <c:idx val="1"/>
          <c:order val="1"/>
          <c:tx>
            <c:strRef>
              <c:f>'Page1-1'!$C$35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'Page1-1'!$A$36:$A$45</c:f>
              <c:strCache>
                <c:ptCount val="10"/>
                <c:pt idx="0">
                  <c:v>ANGUIATU</c:v>
                </c:pt>
                <c:pt idx="1">
                  <c:v>ACAJUTLA</c:v>
                </c:pt>
                <c:pt idx="2">
                  <c:v>EL AMATILLO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SAN BARTOLO</c:v>
                </c:pt>
                <c:pt idx="7">
                  <c:v>Z.F. EL PEDREGAL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'Page1-1'!$C$36:$C$45</c:f>
              <c:numCache>
                <c:formatCode>"$"#,##0.00_);[Red]\("$"#,##0.00\)</c:formatCode>
                <c:ptCount val="10"/>
                <c:pt idx="0">
                  <c:v>771.16</c:v>
                </c:pt>
                <c:pt idx="1">
                  <c:v>314.45999999999998</c:v>
                </c:pt>
                <c:pt idx="2">
                  <c:v>340.93</c:v>
                </c:pt>
                <c:pt idx="3">
                  <c:v>26.48</c:v>
                </c:pt>
                <c:pt idx="4">
                  <c:v>218.7</c:v>
                </c:pt>
                <c:pt idx="5">
                  <c:v>257.66000000000003</c:v>
                </c:pt>
                <c:pt idx="6">
                  <c:v>16.89</c:v>
                </c:pt>
                <c:pt idx="7">
                  <c:v>23.16</c:v>
                </c:pt>
                <c:pt idx="8">
                  <c:v>81.42</c:v>
                </c:pt>
                <c:pt idx="9">
                  <c:v>141.30000000000001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1A-4758-AED0-F5AC7EF7AE9F}"/>
            </c:ext>
          </c:extLst>
        </c:ser>
        <c:ser>
          <c:idx val="2"/>
          <c:order val="2"/>
          <c:tx>
            <c:strRef>
              <c:f>'Page1-1'!$D$35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'Page1-1'!$A$36:$A$45</c:f>
              <c:strCache>
                <c:ptCount val="10"/>
                <c:pt idx="0">
                  <c:v>ANGUIATU</c:v>
                </c:pt>
                <c:pt idx="1">
                  <c:v>ACAJUTLA</c:v>
                </c:pt>
                <c:pt idx="2">
                  <c:v>EL AMATILLO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SAN BARTOLO</c:v>
                </c:pt>
                <c:pt idx="7">
                  <c:v>Z.F. EL PEDREGAL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'Page1-1'!$D$36:$D$45</c:f>
              <c:numCache>
                <c:formatCode>"$"#,##0.00_);[Red]\("$"#,##0.00\)</c:formatCode>
                <c:ptCount val="10"/>
                <c:pt idx="0">
                  <c:v>803.44</c:v>
                </c:pt>
                <c:pt idx="1">
                  <c:v>329.74</c:v>
                </c:pt>
                <c:pt idx="2">
                  <c:v>380.28</c:v>
                </c:pt>
                <c:pt idx="3">
                  <c:v>33.479999999999997</c:v>
                </c:pt>
                <c:pt idx="4">
                  <c:v>228.87</c:v>
                </c:pt>
                <c:pt idx="5">
                  <c:v>295.93</c:v>
                </c:pt>
                <c:pt idx="6">
                  <c:v>22.42</c:v>
                </c:pt>
                <c:pt idx="7">
                  <c:v>44.93</c:v>
                </c:pt>
                <c:pt idx="8">
                  <c:v>79.06</c:v>
                </c:pt>
                <c:pt idx="9">
                  <c:v>129.22999999999999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1A-4758-AED0-F5AC7EF7AE9F}"/>
            </c:ext>
          </c:extLst>
        </c:ser>
        <c:ser>
          <c:idx val="3"/>
          <c:order val="3"/>
          <c:tx>
            <c:strRef>
              <c:f>'Page1-1'!$E$35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'Page1-1'!$A$36:$A$45</c:f>
              <c:strCache>
                <c:ptCount val="10"/>
                <c:pt idx="0">
                  <c:v>ANGUIATU</c:v>
                </c:pt>
                <c:pt idx="1">
                  <c:v>ACAJUTLA</c:v>
                </c:pt>
                <c:pt idx="2">
                  <c:v>EL AMATILLO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SAN BARTOLO</c:v>
                </c:pt>
                <c:pt idx="7">
                  <c:v>Z.F. EL PEDREGAL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'Page1-1'!$E$36:$E$45</c:f>
              <c:numCache>
                <c:formatCode>"$"#,##0.00_);[Red]\("$"#,##0.00\)</c:formatCode>
                <c:ptCount val="10"/>
                <c:pt idx="0">
                  <c:v>700.05</c:v>
                </c:pt>
                <c:pt idx="1">
                  <c:v>280.64999999999998</c:v>
                </c:pt>
                <c:pt idx="2">
                  <c:v>370.11</c:v>
                </c:pt>
                <c:pt idx="3">
                  <c:v>41.25</c:v>
                </c:pt>
                <c:pt idx="4">
                  <c:v>234.07</c:v>
                </c:pt>
                <c:pt idx="5">
                  <c:v>406.5</c:v>
                </c:pt>
                <c:pt idx="6">
                  <c:v>28.02</c:v>
                </c:pt>
                <c:pt idx="7">
                  <c:v>24.25</c:v>
                </c:pt>
                <c:pt idx="8">
                  <c:v>83.33</c:v>
                </c:pt>
                <c:pt idx="9">
                  <c:v>115.42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1A-4758-AED0-F5AC7EF7AE9F}"/>
            </c:ext>
          </c:extLst>
        </c:ser>
        <c:ser>
          <c:idx val="4"/>
          <c:order val="4"/>
          <c:tx>
            <c:strRef>
              <c:f>'Page1-1'!$F$35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'Page1-1'!$A$36:$A$45</c:f>
              <c:strCache>
                <c:ptCount val="10"/>
                <c:pt idx="0">
                  <c:v>ANGUIATU</c:v>
                </c:pt>
                <c:pt idx="1">
                  <c:v>ACAJUTLA</c:v>
                </c:pt>
                <c:pt idx="2">
                  <c:v>EL AMATILLO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SAN BARTOLO</c:v>
                </c:pt>
                <c:pt idx="7">
                  <c:v>Z.F. EL PEDREGAL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'Page1-1'!$F$36:$F$45</c:f>
              <c:numCache>
                <c:formatCode>"$"#,##0.00_);[Red]\("$"#,##0.00\)</c:formatCode>
                <c:ptCount val="10"/>
                <c:pt idx="0">
                  <c:v>724.96</c:v>
                </c:pt>
                <c:pt idx="1">
                  <c:v>343.61</c:v>
                </c:pt>
                <c:pt idx="2">
                  <c:v>375.7</c:v>
                </c:pt>
                <c:pt idx="3">
                  <c:v>33.590000000000003</c:v>
                </c:pt>
                <c:pt idx="4">
                  <c:v>235.28</c:v>
                </c:pt>
                <c:pt idx="5">
                  <c:v>399.84</c:v>
                </c:pt>
                <c:pt idx="6">
                  <c:v>59.98</c:v>
                </c:pt>
                <c:pt idx="7">
                  <c:v>21.88</c:v>
                </c:pt>
                <c:pt idx="8">
                  <c:v>74.75</c:v>
                </c:pt>
                <c:pt idx="9">
                  <c:v>90.75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1A-4758-AED0-F5AC7EF7AE9F}"/>
            </c:ext>
          </c:extLst>
        </c:ser>
        <c:ser>
          <c:idx val="5"/>
          <c:order val="5"/>
          <c:tx>
            <c:strRef>
              <c:f>'Page1-1'!$G$35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'Page1-1'!$A$36:$A$45</c:f>
              <c:strCache>
                <c:ptCount val="10"/>
                <c:pt idx="0">
                  <c:v>ANGUIATU</c:v>
                </c:pt>
                <c:pt idx="1">
                  <c:v>ACAJUTLA</c:v>
                </c:pt>
                <c:pt idx="2">
                  <c:v>EL AMATILLO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SAN BARTOLO</c:v>
                </c:pt>
                <c:pt idx="7">
                  <c:v>Z.F. EL PEDREGAL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'Page1-1'!$G$36:$G$45</c:f>
              <c:numCache>
                <c:formatCode>"$"#,##0.00_);[Red]\("$"#,##0.00\)</c:formatCode>
                <c:ptCount val="10"/>
                <c:pt idx="0">
                  <c:v>685.01</c:v>
                </c:pt>
                <c:pt idx="1">
                  <c:v>357.98</c:v>
                </c:pt>
                <c:pt idx="2">
                  <c:v>395.63</c:v>
                </c:pt>
                <c:pt idx="3">
                  <c:v>39.270000000000003</c:v>
                </c:pt>
                <c:pt idx="4">
                  <c:v>287.25</c:v>
                </c:pt>
                <c:pt idx="5">
                  <c:v>415.34</c:v>
                </c:pt>
                <c:pt idx="6">
                  <c:v>62.27</c:v>
                </c:pt>
                <c:pt idx="7">
                  <c:v>19.45</c:v>
                </c:pt>
                <c:pt idx="8">
                  <c:v>86.64</c:v>
                </c:pt>
                <c:pt idx="9">
                  <c:v>113.17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1A-4758-AED0-F5AC7EF7A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4583839"/>
        <c:axId val="1"/>
      </c:barChart>
      <c:catAx>
        <c:axId val="1814583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814583839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Exportaciones</a:t>
            </a:r>
            <a:r>
              <a:rPr lang="es-SV" baseline="0"/>
              <a:t> FOB 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baseline="0"/>
              <a:t>Meses enero a mayo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'[EXPORporPRODUCTOmay2018.xls]Page1-1'!$B$36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'[1]Page1-1'!$A$37:$A$47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'[1]Page1-1'!$B$37:$B$47</c:f>
              <c:numCache>
                <c:formatCode>"$"#,##0.00_);[Red]\("$"#,##0.00\)</c:formatCode>
                <c:ptCount val="11"/>
                <c:pt idx="0">
                  <c:v>943.09</c:v>
                </c:pt>
                <c:pt idx="1">
                  <c:v>457.48</c:v>
                </c:pt>
                <c:pt idx="2">
                  <c:v>205.84</c:v>
                </c:pt>
                <c:pt idx="3">
                  <c:v>157.04</c:v>
                </c:pt>
                <c:pt idx="4">
                  <c:v>133.58000000000001</c:v>
                </c:pt>
                <c:pt idx="5">
                  <c:v>132.15</c:v>
                </c:pt>
                <c:pt idx="6">
                  <c:v>120.51</c:v>
                </c:pt>
                <c:pt idx="7">
                  <c:v>113.03</c:v>
                </c:pt>
                <c:pt idx="8">
                  <c:v>54.71</c:v>
                </c:pt>
                <c:pt idx="9">
                  <c:v>32.08</c:v>
                </c:pt>
                <c:pt idx="10">
                  <c:v>116.81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D-4198-A34E-BC5D7B1BC469}"/>
            </c:ext>
          </c:extLst>
        </c:ser>
        <c:ser>
          <c:idx val="1"/>
          <c:order val="1"/>
          <c:tx>
            <c:strRef>
              <c:f>'[EXPORporPRODUCTOmay2018.xls]Page1-1'!$C$36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'[1]Page1-1'!$A$37:$A$47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'[1]Page1-1'!$C$37:$C$47</c:f>
              <c:numCache>
                <c:formatCode>"$"#,##0.00_);[Red]\("$"#,##0.00\)</c:formatCode>
                <c:ptCount val="11"/>
                <c:pt idx="0">
                  <c:v>975.62</c:v>
                </c:pt>
                <c:pt idx="1">
                  <c:v>347.8</c:v>
                </c:pt>
                <c:pt idx="2">
                  <c:v>116.43</c:v>
                </c:pt>
                <c:pt idx="3">
                  <c:v>163.97</c:v>
                </c:pt>
                <c:pt idx="4">
                  <c:v>130.38999999999999</c:v>
                </c:pt>
                <c:pt idx="5">
                  <c:v>108.28</c:v>
                </c:pt>
                <c:pt idx="6">
                  <c:v>129.56</c:v>
                </c:pt>
                <c:pt idx="7">
                  <c:v>130.41</c:v>
                </c:pt>
                <c:pt idx="8">
                  <c:v>55.94</c:v>
                </c:pt>
                <c:pt idx="9">
                  <c:v>35.6</c:v>
                </c:pt>
                <c:pt idx="10">
                  <c:v>115.13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D-4198-A34E-BC5D7B1BC469}"/>
            </c:ext>
          </c:extLst>
        </c:ser>
        <c:ser>
          <c:idx val="2"/>
          <c:order val="2"/>
          <c:tx>
            <c:strRef>
              <c:f>'[EXPORporPRODUCTOmay2018.xls]Page1-1'!$D$36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'[1]Page1-1'!$A$37:$A$47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'[1]Page1-1'!$D$37:$D$47</c:f>
              <c:numCache>
                <c:formatCode>"$"#,##0.00_);[Red]\("$"#,##0.00\)</c:formatCode>
                <c:ptCount val="11"/>
                <c:pt idx="0">
                  <c:v>1029.71</c:v>
                </c:pt>
                <c:pt idx="1">
                  <c:v>395.12</c:v>
                </c:pt>
                <c:pt idx="2">
                  <c:v>157.88999999999999</c:v>
                </c:pt>
                <c:pt idx="3">
                  <c:v>170.61</c:v>
                </c:pt>
                <c:pt idx="4">
                  <c:v>131.34</c:v>
                </c:pt>
                <c:pt idx="5">
                  <c:v>117.94</c:v>
                </c:pt>
                <c:pt idx="6">
                  <c:v>144</c:v>
                </c:pt>
                <c:pt idx="7">
                  <c:v>119.85</c:v>
                </c:pt>
                <c:pt idx="8">
                  <c:v>40.07</c:v>
                </c:pt>
                <c:pt idx="9">
                  <c:v>39.78</c:v>
                </c:pt>
                <c:pt idx="10">
                  <c:v>118.63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3D-4198-A34E-BC5D7B1BC469}"/>
            </c:ext>
          </c:extLst>
        </c:ser>
        <c:ser>
          <c:idx val="3"/>
          <c:order val="3"/>
          <c:tx>
            <c:strRef>
              <c:f>'[EXPORporPRODUCTOmay2018.xls]Page1-1'!$E$36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'[1]Page1-1'!$A$37:$A$47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'[1]Page1-1'!$E$37:$E$47</c:f>
              <c:numCache>
                <c:formatCode>"$"#,##0.00_);[Red]\("$"#,##0.00\)</c:formatCode>
                <c:ptCount val="11"/>
                <c:pt idx="0">
                  <c:v>1068.22</c:v>
                </c:pt>
                <c:pt idx="1">
                  <c:v>333.67</c:v>
                </c:pt>
                <c:pt idx="2">
                  <c:v>110.63</c:v>
                </c:pt>
                <c:pt idx="3">
                  <c:v>171.82</c:v>
                </c:pt>
                <c:pt idx="4">
                  <c:v>129.46</c:v>
                </c:pt>
                <c:pt idx="5">
                  <c:v>109.69</c:v>
                </c:pt>
                <c:pt idx="6">
                  <c:v>166.02</c:v>
                </c:pt>
                <c:pt idx="7">
                  <c:v>133.09</c:v>
                </c:pt>
                <c:pt idx="8">
                  <c:v>61.88</c:v>
                </c:pt>
                <c:pt idx="9">
                  <c:v>43.04</c:v>
                </c:pt>
                <c:pt idx="10">
                  <c:v>100.3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3D-4198-A34E-BC5D7B1BC469}"/>
            </c:ext>
          </c:extLst>
        </c:ser>
        <c:ser>
          <c:idx val="4"/>
          <c:order val="4"/>
          <c:tx>
            <c:strRef>
              <c:f>'[EXPORporPRODUCTOmay2018.xls]Page1-1'!$F$36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'[1]Page1-1'!$A$37:$A$47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'[1]Page1-1'!$F$37:$F$47</c:f>
              <c:numCache>
                <c:formatCode>"$"#,##0.00_);[Red]\("$"#,##0.00\)</c:formatCode>
                <c:ptCount val="11"/>
                <c:pt idx="0">
                  <c:v>1057.52</c:v>
                </c:pt>
                <c:pt idx="1">
                  <c:v>404.2</c:v>
                </c:pt>
                <c:pt idx="2">
                  <c:v>108.49</c:v>
                </c:pt>
                <c:pt idx="3">
                  <c:v>173.2</c:v>
                </c:pt>
                <c:pt idx="4">
                  <c:v>132.09</c:v>
                </c:pt>
                <c:pt idx="5">
                  <c:v>119.93</c:v>
                </c:pt>
                <c:pt idx="6">
                  <c:v>156.72999999999999</c:v>
                </c:pt>
                <c:pt idx="7">
                  <c:v>129.22999999999999</c:v>
                </c:pt>
                <c:pt idx="8">
                  <c:v>71.2</c:v>
                </c:pt>
                <c:pt idx="9">
                  <c:v>43.39</c:v>
                </c:pt>
                <c:pt idx="10">
                  <c:v>119.95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3D-4198-A34E-BC5D7B1BC469}"/>
            </c:ext>
          </c:extLst>
        </c:ser>
        <c:ser>
          <c:idx val="5"/>
          <c:order val="5"/>
          <c:tx>
            <c:strRef>
              <c:f>'[EXPORporPRODUCTOmay2018.xls]Page1-1'!$G$36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'[1]Page1-1'!$A$37:$A$47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'[1]Page1-1'!$G$37:$G$47</c:f>
              <c:numCache>
                <c:formatCode>"$"#,##0.00_);[Red]\("$"#,##0.00\)</c:formatCode>
                <c:ptCount val="11"/>
                <c:pt idx="0">
                  <c:v>1107.55</c:v>
                </c:pt>
                <c:pt idx="1">
                  <c:v>398.42</c:v>
                </c:pt>
                <c:pt idx="2">
                  <c:v>102.67</c:v>
                </c:pt>
                <c:pt idx="3">
                  <c:v>171.84</c:v>
                </c:pt>
                <c:pt idx="4">
                  <c:v>141.11000000000001</c:v>
                </c:pt>
                <c:pt idx="5">
                  <c:v>145.11000000000001</c:v>
                </c:pt>
                <c:pt idx="6">
                  <c:v>166.89</c:v>
                </c:pt>
                <c:pt idx="7">
                  <c:v>179.77</c:v>
                </c:pt>
                <c:pt idx="8">
                  <c:v>79.819999999999993</c:v>
                </c:pt>
                <c:pt idx="9">
                  <c:v>40.56</c:v>
                </c:pt>
                <c:pt idx="10">
                  <c:v>104.78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3D-4198-A34E-BC5D7B1BC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1544096"/>
        <c:axId val="1"/>
      </c:barChart>
      <c:catAx>
        <c:axId val="26154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615440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Exportaciones FOB por Región Destino</a:t>
            </a:r>
            <a:r>
              <a:rPr lang="es-SV" baseline="0"/>
              <a:t> </a:t>
            </a:r>
          </a:p>
          <a:p>
            <a:pPr>
              <a:defRPr/>
            </a:pPr>
            <a:r>
              <a:rPr lang="es-SV" baseline="0"/>
              <a:t>Meses enero a mayo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RegionDESTINO!$B$33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RegionDESTINO!$A$34:$A$42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OCEANIA</c:v>
                </c:pt>
                <c:pt idx="8">
                  <c:v>AFRICA</c:v>
                </c:pt>
              </c:strCache>
            </c:strRef>
          </c:cat>
          <c:val>
            <c:numRef>
              <c:f>RegionDESTINO!$B$34:$B$42</c:f>
              <c:numCache>
                <c:formatCode>"$"#,##0.00_);[Red]\("$"#,##0.00\)</c:formatCode>
                <c:ptCount val="9"/>
                <c:pt idx="0">
                  <c:v>1101.05</c:v>
                </c:pt>
                <c:pt idx="1">
                  <c:v>990.98</c:v>
                </c:pt>
                <c:pt idx="2">
                  <c:v>140.43</c:v>
                </c:pt>
                <c:pt idx="3">
                  <c:v>96.1</c:v>
                </c:pt>
                <c:pt idx="4">
                  <c:v>58.94</c:v>
                </c:pt>
                <c:pt idx="5">
                  <c:v>39.49</c:v>
                </c:pt>
                <c:pt idx="6">
                  <c:v>34.6</c:v>
                </c:pt>
                <c:pt idx="7">
                  <c:v>3.59</c:v>
                </c:pt>
                <c:pt idx="8">
                  <c:v>1.1299999999999999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BB-4C42-9ACC-C9731AB4CC2B}"/>
            </c:ext>
          </c:extLst>
        </c:ser>
        <c:ser>
          <c:idx val="1"/>
          <c:order val="1"/>
          <c:tx>
            <c:strRef>
              <c:f>RegionDESTINO!$C$33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RegionDESTINO!$A$34:$A$42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OCEANIA</c:v>
                </c:pt>
                <c:pt idx="8">
                  <c:v>AFRICA</c:v>
                </c:pt>
              </c:strCache>
            </c:strRef>
          </c:cat>
          <c:val>
            <c:numRef>
              <c:f>RegionDESTINO!$C$34:$C$42</c:f>
              <c:numCache>
                <c:formatCode>"$"#,##0.00_);[Red]\("$"#,##0.00\)</c:formatCode>
                <c:ptCount val="9"/>
                <c:pt idx="0">
                  <c:v>1029.96</c:v>
                </c:pt>
                <c:pt idx="1">
                  <c:v>958.1</c:v>
                </c:pt>
                <c:pt idx="2">
                  <c:v>106.64</c:v>
                </c:pt>
                <c:pt idx="3">
                  <c:v>65.22</c:v>
                </c:pt>
                <c:pt idx="4">
                  <c:v>52.46</c:v>
                </c:pt>
                <c:pt idx="5">
                  <c:v>26.57</c:v>
                </c:pt>
                <c:pt idx="6">
                  <c:v>41.43</c:v>
                </c:pt>
                <c:pt idx="7">
                  <c:v>27.18</c:v>
                </c:pt>
                <c:pt idx="8">
                  <c:v>1.56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BB-4C42-9ACC-C9731AB4CC2B}"/>
            </c:ext>
          </c:extLst>
        </c:ser>
        <c:ser>
          <c:idx val="2"/>
          <c:order val="2"/>
          <c:tx>
            <c:strRef>
              <c:f>RegionDESTINO!$D$33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RegionDESTINO!$A$34:$A$42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OCEANIA</c:v>
                </c:pt>
                <c:pt idx="8">
                  <c:v>AFRICA</c:v>
                </c:pt>
              </c:strCache>
            </c:strRef>
          </c:cat>
          <c:val>
            <c:numRef>
              <c:f>RegionDESTINO!$D$34:$D$42</c:f>
              <c:numCache>
                <c:formatCode>"$"#,##0.00_);[Red]\("$"#,##0.00\)</c:formatCode>
                <c:ptCount val="9"/>
                <c:pt idx="0">
                  <c:v>1128.0999999999999</c:v>
                </c:pt>
                <c:pt idx="1">
                  <c:v>1002.63</c:v>
                </c:pt>
                <c:pt idx="2">
                  <c:v>90.38</c:v>
                </c:pt>
                <c:pt idx="3">
                  <c:v>81.19</c:v>
                </c:pt>
                <c:pt idx="4">
                  <c:v>61.19</c:v>
                </c:pt>
                <c:pt idx="5">
                  <c:v>23.71</c:v>
                </c:pt>
                <c:pt idx="6">
                  <c:v>36.049999999999997</c:v>
                </c:pt>
                <c:pt idx="7">
                  <c:v>36.07</c:v>
                </c:pt>
                <c:pt idx="8">
                  <c:v>5.62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BB-4C42-9ACC-C9731AB4CC2B}"/>
            </c:ext>
          </c:extLst>
        </c:ser>
        <c:ser>
          <c:idx val="3"/>
          <c:order val="3"/>
          <c:tx>
            <c:strRef>
              <c:f>RegionDESTINO!$E$33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RegionDESTINO!$A$34:$A$42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OCEANIA</c:v>
                </c:pt>
                <c:pt idx="8">
                  <c:v>AFRICA</c:v>
                </c:pt>
              </c:strCache>
            </c:strRef>
          </c:cat>
          <c:val>
            <c:numRef>
              <c:f>RegionDESTINO!$E$34:$E$42</c:f>
              <c:numCache>
                <c:formatCode>"$"#,##0.00_);[Red]\("$"#,##0.00\)</c:formatCode>
                <c:ptCount val="9"/>
                <c:pt idx="0">
                  <c:v>1115.95</c:v>
                </c:pt>
                <c:pt idx="1">
                  <c:v>1022.1</c:v>
                </c:pt>
                <c:pt idx="2">
                  <c:v>89.52</c:v>
                </c:pt>
                <c:pt idx="3">
                  <c:v>71.28</c:v>
                </c:pt>
                <c:pt idx="4">
                  <c:v>59.46</c:v>
                </c:pt>
                <c:pt idx="5">
                  <c:v>27.25</c:v>
                </c:pt>
                <c:pt idx="6">
                  <c:v>37.520000000000003</c:v>
                </c:pt>
                <c:pt idx="7">
                  <c:v>3.12</c:v>
                </c:pt>
                <c:pt idx="8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BB-4C42-9ACC-C9731AB4CC2B}"/>
            </c:ext>
          </c:extLst>
        </c:ser>
        <c:ser>
          <c:idx val="4"/>
          <c:order val="4"/>
          <c:tx>
            <c:strRef>
              <c:f>RegionDESTINO!$F$33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RegionDESTINO!$A$34:$A$42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OCEANIA</c:v>
                </c:pt>
                <c:pt idx="8">
                  <c:v>AFRICA</c:v>
                </c:pt>
              </c:strCache>
            </c:strRef>
          </c:cat>
          <c:val>
            <c:numRef>
              <c:f>RegionDESTINO!$F$34:$F$42</c:f>
              <c:numCache>
                <c:formatCode>"$"#,##0.00_);[Red]\("$"#,##0.00\)</c:formatCode>
                <c:ptCount val="9"/>
                <c:pt idx="0">
                  <c:v>1105.46</c:v>
                </c:pt>
                <c:pt idx="1">
                  <c:v>1046.49</c:v>
                </c:pt>
                <c:pt idx="2">
                  <c:v>97.85</c:v>
                </c:pt>
                <c:pt idx="3">
                  <c:v>106.19</c:v>
                </c:pt>
                <c:pt idx="4">
                  <c:v>61.84</c:v>
                </c:pt>
                <c:pt idx="5">
                  <c:v>50.65</c:v>
                </c:pt>
                <c:pt idx="6">
                  <c:v>38.770000000000003</c:v>
                </c:pt>
                <c:pt idx="7">
                  <c:v>3.05</c:v>
                </c:pt>
                <c:pt idx="8">
                  <c:v>5.62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BB-4C42-9ACC-C9731AB4CC2B}"/>
            </c:ext>
          </c:extLst>
        </c:ser>
        <c:ser>
          <c:idx val="5"/>
          <c:order val="5"/>
          <c:tx>
            <c:strRef>
              <c:f>RegionDESTINO!$G$33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RegionDESTINO!$A$34:$A$42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OCEANIA</c:v>
                </c:pt>
                <c:pt idx="8">
                  <c:v>AFRICA</c:v>
                </c:pt>
              </c:strCache>
            </c:strRef>
          </c:cat>
          <c:val>
            <c:numRef>
              <c:f>RegionDESTINO!$G$34:$G$42</c:f>
              <c:numCache>
                <c:formatCode>"$"#,##0.00_);[Red]\("$"#,##0.00\)</c:formatCode>
                <c:ptCount val="9"/>
                <c:pt idx="0">
                  <c:v>1128.78</c:v>
                </c:pt>
                <c:pt idx="1">
                  <c:v>1142.54</c:v>
                </c:pt>
                <c:pt idx="2">
                  <c:v>87.63</c:v>
                </c:pt>
                <c:pt idx="3">
                  <c:v>124.69</c:v>
                </c:pt>
                <c:pt idx="4">
                  <c:v>78.39</c:v>
                </c:pt>
                <c:pt idx="5">
                  <c:v>26.7</c:v>
                </c:pt>
                <c:pt idx="6">
                  <c:v>39.200000000000003</c:v>
                </c:pt>
                <c:pt idx="7">
                  <c:v>2.74</c:v>
                </c:pt>
                <c:pt idx="8">
                  <c:v>7.86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BB-4C42-9ACC-C9731AB4C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0307472"/>
        <c:axId val="310299984"/>
      </c:barChart>
      <c:catAx>
        <c:axId val="3103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10299984"/>
        <c:crosses val="autoZero"/>
        <c:auto val="1"/>
        <c:lblAlgn val="ctr"/>
        <c:lblOffset val="100"/>
        <c:noMultiLvlLbl val="0"/>
      </c:catAx>
      <c:valAx>
        <c:axId val="31029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103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825D8-970B-9A40-9550-B2BFC4271532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89C7-A26D-A041-8A86-9A2C6311355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62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E5679-1C33-024F-817B-C64D4C75219C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813F9-E751-AE41-A7B0-267934B6E5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49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3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9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7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>
            <a:lvl1pPr>
              <a:defRPr>
                <a:solidFill>
                  <a:srgbClr val="00293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987599DE-A591-4793-899B-4F4F3036C38E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4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BCB6587-8194-4983-BA1E-D6111F64127D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D3CC692-51A2-46AA-A78A-12A3C746E6BB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76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FF71C714-069C-47A3-B4D8-07AEB4B522D2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55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22C7E3CF-BF1F-4210-9735-2C889DC62EEB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5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6C2D7EFD-2A89-49B4-AA13-EC8A18B4BA74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3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AE75138-AC6E-4E4E-8D5F-02B554D405FE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19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8F68F14-B56B-4090-A40E-BBDEF7554D62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92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1B03E4E0-9DDB-48CB-A8C4-B3A2F271F5E1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0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09775"/>
            <a:ext cx="6858000" cy="918482"/>
          </a:xfrm>
          <a:prstGeom prst="rect">
            <a:avLst/>
          </a:prstGeom>
          <a:solidFill>
            <a:srgbClr val="00293D"/>
          </a:solidFill>
          <a:ln>
            <a:noFill/>
          </a:ln>
          <a:effectLst>
            <a:outerShdw blurRad="40000" dist="23000" dir="5400000" rotWithShape="0">
              <a:srgbClr val="00293D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095626"/>
            <a:ext cx="4800600" cy="11334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570996" y="4229101"/>
            <a:ext cx="3837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293D"/>
                </a:solidFill>
                <a:latin typeface="Cambria"/>
                <a:cs typeface="Cambria"/>
              </a:rPr>
              <a:t>Connect.</a:t>
            </a:r>
            <a:r>
              <a:rPr lang="en-US" sz="2400" b="1" baseline="0" smtClean="0">
                <a:solidFill>
                  <a:srgbClr val="00293D"/>
                </a:solidFill>
                <a:latin typeface="Cambria"/>
                <a:cs typeface="Cambria"/>
              </a:rPr>
              <a:t>  Create.  Commit.</a:t>
            </a:r>
            <a:endParaRPr lang="en-US" sz="2400" b="1">
              <a:solidFill>
                <a:srgbClr val="00293D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D57F5C2B-B68C-4983-B159-0F99E246D8F8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9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17D8018A-BB96-46F5-9AB0-10CF214B337C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9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2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>
            <a:normAutofit/>
          </a:bodyPr>
          <a:lstStyle>
            <a:lvl1pPr>
              <a:buSzPct val="110000"/>
              <a:buFontTx/>
              <a:buBlip>
                <a:blip r:embed="rId2"/>
              </a:buBlip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  <a:solidFill>
            <a:srgbClr val="00293D"/>
          </a:solidFill>
          <a:ln>
            <a:solidFill>
              <a:srgbClr val="00293D"/>
            </a:solidFill>
          </a:ln>
        </p:spPr>
        <p:txBody>
          <a:bodyPr anchor="b"/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  <a:ln>
            <a:solidFill>
              <a:srgbClr val="00293D"/>
            </a:solidFill>
          </a:ln>
        </p:spPr>
        <p:txBody>
          <a:bodyPr>
            <a:normAutofit/>
          </a:bodyPr>
          <a:lstStyle>
            <a:lvl1pPr>
              <a:buClr>
                <a:srgbClr val="00293D"/>
              </a:buClr>
              <a:buSzPct val="110000"/>
              <a:buFontTx/>
              <a:buBlip>
                <a:blip r:embed="rId2"/>
              </a:buBlip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  <a:solidFill>
            <a:srgbClr val="00293D"/>
          </a:solidFill>
          <a:ln>
            <a:solidFill>
              <a:srgbClr val="00293D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350" b="1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342900" rtl="0" eaLnBrk="1" latinLnBrk="0" hangingPunct="1">
              <a:spcBef>
                <a:spcPct val="20000"/>
              </a:spcBef>
              <a:buClr>
                <a:srgbClr val="36561C"/>
              </a:buClr>
              <a:buSzPct val="11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  <a:ln>
            <a:solidFill>
              <a:srgbClr val="00293D"/>
            </a:solidFill>
          </a:ln>
        </p:spPr>
        <p:txBody>
          <a:bodyPr>
            <a:normAutofit/>
          </a:bodyPr>
          <a:lstStyle>
            <a:lvl1pPr>
              <a:buSzPct val="110000"/>
              <a:buFontTx/>
              <a:buBlip>
                <a:blip r:embed="rId2"/>
              </a:buBlip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  <a:solidFill>
            <a:srgbClr val="00293D"/>
          </a:solidFill>
          <a:ln>
            <a:solidFill>
              <a:srgbClr val="00293D"/>
            </a:solidFill>
          </a:ln>
        </p:spPr>
        <p:txBody>
          <a:bodyPr anchor="b"/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  <a:ln>
            <a:solidFill>
              <a:srgbClr val="00293D"/>
            </a:solidFill>
          </a:ln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  <a:solidFill>
            <a:srgbClr val="36561C"/>
          </a:solidFill>
          <a:ln>
            <a:solidFill>
              <a:srgbClr val="00293D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350" b="1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342900" rtl="0" eaLnBrk="1" latinLnBrk="0" hangingPunct="1">
              <a:spcBef>
                <a:spcPct val="20000"/>
              </a:spcBef>
              <a:buClr>
                <a:srgbClr val="36561C"/>
              </a:buClr>
              <a:buSzPct val="11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  <a:ln>
            <a:solidFill>
              <a:srgbClr val="36561C"/>
            </a:solidFill>
          </a:ln>
        </p:spPr>
        <p:txBody>
          <a:bodyPr>
            <a:normAutofit/>
          </a:bodyPr>
          <a:lstStyle>
            <a:lvl1pPr>
              <a:buClr>
                <a:srgbClr val="36561C"/>
              </a:buClr>
              <a:buSzPct val="110000"/>
              <a:buFontTx/>
              <a:buBlip>
                <a:blip r:embed="rId2"/>
              </a:buBlip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8447"/>
            <a:ext cx="6858000" cy="918482"/>
          </a:xfrm>
          <a:prstGeom prst="rect">
            <a:avLst/>
          </a:prstGeom>
          <a:solidFill>
            <a:srgbClr val="00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80"/>
            <a:ext cx="5400675" cy="6852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3328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8" r:id="rId2"/>
    <p:sldLayoutId id="2147483674" r:id="rId3"/>
    <p:sldLayoutId id="2147483779" r:id="rId4"/>
    <p:sldLayoutId id="2147483775" r:id="rId5"/>
    <p:sldLayoutId id="2147483675" r:id="rId6"/>
    <p:sldLayoutId id="2147483676" r:id="rId7"/>
    <p:sldLayoutId id="2147483677" r:id="rId8"/>
    <p:sldLayoutId id="2147483776" r:id="rId9"/>
    <p:sldLayoutId id="2147483678" r:id="rId1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00" b="1" kern="1200" baseline="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6561C"/>
        </a:buClr>
        <a:buSzPct val="110000"/>
        <a:buFontTx/>
        <a:buBlip>
          <a:blip r:embed="rId12"/>
        </a:buBlip>
        <a:defRPr sz="15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6561C"/>
        </a:buClr>
        <a:buFont typeface="Arial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6561C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6561C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6561C"/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6EC07D2B-FCA7-41AF-999D-5B283D5F15DB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9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.xml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725213" y="1757390"/>
            <a:ext cx="5223641" cy="135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eaLnBrk="1" hangingPunct="1">
              <a:spcBef>
                <a:spcPct val="20000"/>
              </a:spcBef>
              <a:buClr>
                <a:srgbClr val="8DC63F"/>
              </a:buClr>
              <a:buFont typeface="Arial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algn="ctr"/>
            <a:r>
              <a:rPr lang="en-US" sz="55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Rockwell Condensed" panose="02060603050405020104" pitchFamily="18" charset="0"/>
              </a:rPr>
              <a:t>ESTADÍSTICAS DE </a:t>
            </a:r>
            <a:endParaRPr lang="en-US" sz="55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Rockwell Condensed" panose="02060603050405020104" pitchFamily="18" charset="0"/>
            </a:endParaRPr>
          </a:p>
          <a:p>
            <a:pPr algn="ctr"/>
            <a:r>
              <a:rPr lang="en-US" sz="55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Rockwell Condensed" panose="02060603050405020104" pitchFamily="18" charset="0"/>
              </a:rPr>
              <a:t>COMERCIO EXTERIOR</a:t>
            </a:r>
          </a:p>
          <a:p>
            <a:pPr algn="ctr"/>
            <a:r>
              <a:rPr lang="en-US" sz="3675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Rockwell Condensed" panose="02060603050405020104" pitchFamily="18" charset="0"/>
              </a:rPr>
              <a:t>2013-2018</a:t>
            </a:r>
          </a:p>
          <a:p>
            <a:pPr algn="ctr"/>
            <a:r>
              <a:rPr lang="en-US" sz="3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Rockwell Condensed" panose="02060603050405020104" pitchFamily="18" charset="0"/>
              </a:rPr>
              <a:t>ENERO - MAYO</a:t>
            </a:r>
            <a:endParaRPr lang="en-US" sz="34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48" y="253119"/>
            <a:ext cx="1306429" cy="59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792" y="373202"/>
            <a:ext cx="667696" cy="58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/>
          <p:nvPr/>
        </p:nvSpPr>
        <p:spPr>
          <a:xfrm>
            <a:off x="1221008" y="4138452"/>
            <a:ext cx="4642253" cy="36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ct val="20000"/>
              </a:spcBef>
              <a:buClr>
                <a:srgbClr val="8DC63F"/>
              </a:buClr>
              <a:buFont typeface="Arial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algn="ctr"/>
            <a:r>
              <a:rPr lang="en-US" sz="195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Condensed" panose="02070606080606020203" pitchFamily="18" charset="0"/>
              </a:rPr>
              <a:t>DIRECCIÓN GENERAL DE ADUANAS</a:t>
            </a:r>
          </a:p>
          <a:p>
            <a:pPr algn="ctr"/>
            <a:r>
              <a:rPr lang="en-US" sz="195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Condensed" panose="02070606080606020203" pitchFamily="18" charset="0"/>
              </a:rPr>
              <a:t>UNIDAD DE PLANIFICACIÓN Y GESTIÓN DE LA CALIDAD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294290" y="157076"/>
            <a:ext cx="545629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CIF POR PAÍS DE ORIGEN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85" y="203293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521764"/>
              </p:ext>
            </p:extLst>
          </p:nvPr>
        </p:nvGraphicFramePr>
        <p:xfrm>
          <a:off x="554182" y="796635"/>
          <a:ext cx="5749636" cy="376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42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-1" y="133921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VALOR CIF CON/SIN TLC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11" y="303863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93537"/>
              </p:ext>
            </p:extLst>
          </p:nvPr>
        </p:nvGraphicFramePr>
        <p:xfrm>
          <a:off x="342897" y="742700"/>
          <a:ext cx="6224155" cy="832389"/>
        </p:xfrm>
        <a:graphic>
          <a:graphicData uri="http://schemas.openxmlformats.org/drawingml/2006/table">
            <a:tbl>
              <a:tblPr/>
              <a:tblGrid>
                <a:gridCol w="1492318">
                  <a:extLst>
                    <a:ext uri="{9D8B030D-6E8A-4147-A177-3AD203B41FA5}">
                      <a16:colId xmlns:a16="http://schemas.microsoft.com/office/drawing/2014/main" val="1222139542"/>
                    </a:ext>
                  </a:extLst>
                </a:gridCol>
                <a:gridCol w="964097">
                  <a:extLst>
                    <a:ext uri="{9D8B030D-6E8A-4147-A177-3AD203B41FA5}">
                      <a16:colId xmlns:a16="http://schemas.microsoft.com/office/drawing/2014/main" val="4140207337"/>
                    </a:ext>
                  </a:extLst>
                </a:gridCol>
                <a:gridCol w="753548">
                  <a:extLst>
                    <a:ext uri="{9D8B030D-6E8A-4147-A177-3AD203B41FA5}">
                      <a16:colId xmlns:a16="http://schemas.microsoft.com/office/drawing/2014/main" val="1020125250"/>
                    </a:ext>
                  </a:extLst>
                </a:gridCol>
                <a:gridCol w="753548">
                  <a:extLst>
                    <a:ext uri="{9D8B030D-6E8A-4147-A177-3AD203B41FA5}">
                      <a16:colId xmlns:a16="http://schemas.microsoft.com/office/drawing/2014/main" val="2246657182"/>
                    </a:ext>
                  </a:extLst>
                </a:gridCol>
                <a:gridCol w="753548">
                  <a:extLst>
                    <a:ext uri="{9D8B030D-6E8A-4147-A177-3AD203B41FA5}">
                      <a16:colId xmlns:a16="http://schemas.microsoft.com/office/drawing/2014/main" val="1417563702"/>
                    </a:ext>
                  </a:extLst>
                </a:gridCol>
                <a:gridCol w="753548">
                  <a:extLst>
                    <a:ext uri="{9D8B030D-6E8A-4147-A177-3AD203B41FA5}">
                      <a16:colId xmlns:a16="http://schemas.microsoft.com/office/drawing/2014/main" val="2762099400"/>
                    </a:ext>
                  </a:extLst>
                </a:gridCol>
                <a:gridCol w="753548">
                  <a:extLst>
                    <a:ext uri="{9D8B030D-6E8A-4147-A177-3AD203B41FA5}">
                      <a16:colId xmlns:a16="http://schemas.microsoft.com/office/drawing/2014/main" val="79923007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2703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SIN TLC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$3,542.07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$3,486.01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$3,463.11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$3,340.94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$3,078.02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$3,398.30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9049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CON TLC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$355.32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$399.44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$405.24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$445.53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$454.72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$530.86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456343"/>
                  </a:ext>
                </a:extLst>
              </a:tr>
              <a:tr h="184689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CONTINGENTE NACIONAL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$16.66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$7.36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$9.97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$26.36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$12.61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5896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TLC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$3,914.06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$3,892.81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$3,878.32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$3,812.84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$3,538.74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$3,941.77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44195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302790"/>
              </p:ext>
            </p:extLst>
          </p:nvPr>
        </p:nvGraphicFramePr>
        <p:xfrm>
          <a:off x="342897" y="1634836"/>
          <a:ext cx="6172203" cy="3022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42190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55009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VALOR CIF CON TLC (DETALLE)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73" y="240209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756673" y="560508"/>
            <a:ext cx="315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Enero a mayo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22745"/>
              </p:ext>
            </p:extLst>
          </p:nvPr>
        </p:nvGraphicFramePr>
        <p:xfrm>
          <a:off x="242453" y="1084551"/>
          <a:ext cx="6324601" cy="3573180"/>
        </p:xfrm>
        <a:graphic>
          <a:graphicData uri="http://schemas.openxmlformats.org/drawingml/2006/table">
            <a:tbl>
              <a:tblPr/>
              <a:tblGrid>
                <a:gridCol w="2571357">
                  <a:extLst>
                    <a:ext uri="{9D8B030D-6E8A-4147-A177-3AD203B41FA5}">
                      <a16:colId xmlns:a16="http://schemas.microsoft.com/office/drawing/2014/main" val="1480585334"/>
                    </a:ext>
                  </a:extLst>
                </a:gridCol>
                <a:gridCol w="873859">
                  <a:extLst>
                    <a:ext uri="{9D8B030D-6E8A-4147-A177-3AD203B41FA5}">
                      <a16:colId xmlns:a16="http://schemas.microsoft.com/office/drawing/2014/main" val="2915676904"/>
                    </a:ext>
                  </a:extLst>
                </a:gridCol>
                <a:gridCol w="575877">
                  <a:extLst>
                    <a:ext uri="{9D8B030D-6E8A-4147-A177-3AD203B41FA5}">
                      <a16:colId xmlns:a16="http://schemas.microsoft.com/office/drawing/2014/main" val="4239894769"/>
                    </a:ext>
                  </a:extLst>
                </a:gridCol>
                <a:gridCol w="575877">
                  <a:extLst>
                    <a:ext uri="{9D8B030D-6E8A-4147-A177-3AD203B41FA5}">
                      <a16:colId xmlns:a16="http://schemas.microsoft.com/office/drawing/2014/main" val="3853989819"/>
                    </a:ext>
                  </a:extLst>
                </a:gridCol>
                <a:gridCol w="575877">
                  <a:extLst>
                    <a:ext uri="{9D8B030D-6E8A-4147-A177-3AD203B41FA5}">
                      <a16:colId xmlns:a16="http://schemas.microsoft.com/office/drawing/2014/main" val="4290259955"/>
                    </a:ext>
                  </a:extLst>
                </a:gridCol>
                <a:gridCol w="575877">
                  <a:extLst>
                    <a:ext uri="{9D8B030D-6E8A-4147-A177-3AD203B41FA5}">
                      <a16:colId xmlns:a16="http://schemas.microsoft.com/office/drawing/2014/main" val="4112207624"/>
                    </a:ext>
                  </a:extLst>
                </a:gridCol>
                <a:gridCol w="575877">
                  <a:extLst>
                    <a:ext uri="{9D8B030D-6E8A-4147-A177-3AD203B41FA5}">
                      <a16:colId xmlns:a16="http://schemas.microsoft.com/office/drawing/2014/main" val="1194175934"/>
                    </a:ext>
                  </a:extLst>
                </a:gridCol>
              </a:tblGrid>
              <a:tr h="238212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463228"/>
                  </a:ext>
                </a:extLst>
              </a:tr>
              <a:tr h="2382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MEXICO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$153.91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$176.44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$175.51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$177.48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$175.92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$198.85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524342"/>
                  </a:ext>
                </a:extLst>
              </a:tr>
              <a:tr h="2382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ESTADOS UNIDOS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$142.35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$149.11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$151.07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$173.51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$181.58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$209.71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043633"/>
                  </a:ext>
                </a:extLst>
              </a:tr>
              <a:tr h="2382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ESTADOS UNIDOS C/ CONTINGENTE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$47.71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709730"/>
                  </a:ext>
                </a:extLst>
              </a:tr>
              <a:tr h="2382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UNION EUROPEA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539626"/>
                  </a:ext>
                </a:extLst>
              </a:tr>
              <a:tr h="2382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CHILE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019273"/>
                  </a:ext>
                </a:extLst>
              </a:tr>
              <a:tr h="2382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COLOMBIA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824356"/>
                  </a:ext>
                </a:extLst>
              </a:tr>
              <a:tr h="2382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TAIWAN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872260"/>
                  </a:ext>
                </a:extLst>
              </a:tr>
              <a:tr h="2382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PANAMA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075725"/>
                  </a:ext>
                </a:extLst>
              </a:tr>
              <a:tr h="2382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REPUBLICA DOMINICANA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888069"/>
                  </a:ext>
                </a:extLst>
              </a:tr>
              <a:tr h="2382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TRATADO LIBRE COMERCIO ECUADOR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727859"/>
                  </a:ext>
                </a:extLst>
              </a:tr>
              <a:tr h="23821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UNION EUROPEA C/ CONTINGENTE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377296"/>
                  </a:ext>
                </a:extLst>
              </a:tr>
              <a:tr h="2382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CUBA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20268"/>
                  </a:ext>
                </a:extLst>
              </a:tr>
              <a:tr h="2382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MEXICO C/ SALVAGUARDA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69113"/>
                  </a:ext>
                </a:extLst>
              </a:tr>
              <a:tr h="238212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CON TLC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$355.32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$399.44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$405.24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$445.53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$454.72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$530.86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51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3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155009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CIF CON TLC (DETALLE)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73" y="240209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339000"/>
              </p:ext>
            </p:extLst>
          </p:nvPr>
        </p:nvGraphicFramePr>
        <p:xfrm>
          <a:off x="242455" y="711697"/>
          <a:ext cx="6186054" cy="396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8789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249884"/>
            <a:ext cx="5608865" cy="47148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06" y="276569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84076" y="3109092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Declaraciones con estatus “Liquidadas”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84076" y="3429144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Período </a:t>
            </a: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 liquidación del 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01 de </a:t>
            </a:r>
            <a:r>
              <a:rPr lang="en-US" sz="1200" dirty="0" err="1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enero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al </a:t>
            </a: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31 de mayo 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 los </a:t>
            </a:r>
            <a:r>
              <a:rPr lang="en-US" sz="1200" dirty="0" err="1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años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2013 </a:t>
            </a: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al 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2018</a:t>
            </a:r>
            <a:endParaRPr lang="en-US" sz="1200" dirty="0">
              <a:solidFill>
                <a:srgbClr val="557630"/>
              </a:solidFill>
              <a:latin typeface="Cambria" panose="02040503050406030204" pitchFamily="18" charset="0"/>
              <a:ea typeface="Osaka"/>
              <a:cs typeface="Osaka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84076" y="3770379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Regímenes: Exportaciones definitivas, Re-</a:t>
            </a:r>
            <a:r>
              <a:rPr lang="en-US" sz="1200" dirty="0" err="1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exportaciones</a:t>
            </a:r>
            <a:endParaRPr lang="en-US" sz="1200" dirty="0">
              <a:solidFill>
                <a:srgbClr val="557630"/>
              </a:solidFill>
              <a:latin typeface="Cambria" panose="02040503050406030204" pitchFamily="18" charset="0"/>
              <a:ea typeface="Osaka"/>
              <a:cs typeface="Osak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4076" y="4119376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Valor económico: Monto FOB de las declaraciones expresados en millones de dólares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84076" y="4434919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Aduanas:  Teledespacho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84076" y="2747561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s-SV" sz="1200" dirty="0">
                <a:solidFill>
                  <a:srgbClr val="557630"/>
                </a:solidFill>
                <a:ea typeface="Osaka"/>
                <a:cs typeface="Osaka"/>
              </a:rPr>
              <a:t>Fuente: Sistema Transaccional </a:t>
            </a:r>
            <a:r>
              <a:rPr lang="es-SV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SIDUNEA</a:t>
            </a:r>
            <a:r>
              <a:rPr lang="es-SV" sz="1200" dirty="0">
                <a:solidFill>
                  <a:srgbClr val="557630"/>
                </a:solidFill>
                <a:ea typeface="Osaka"/>
                <a:cs typeface="Osaka"/>
              </a:rPr>
              <a:t> (Cognos IBM)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10089" y="1250731"/>
            <a:ext cx="5778000" cy="1089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EXPORTACIONES DE EL SALVADOR </a:t>
            </a:r>
          </a:p>
          <a:p>
            <a:pPr algn="ctr"/>
            <a:r>
              <a:rPr lang="es-SV" dirty="0" smtClean="0"/>
              <a:t>REGISTRADOS POR LA DIRECCIÓN GENERAL DE ADUANAS</a:t>
            </a:r>
            <a:endParaRPr lang="es-SV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36972" y="2392280"/>
            <a:ext cx="2501125" cy="25199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67866" tIns="33338" rIns="67866" bIns="33338" anchor="ctr" anchorCtr="0">
            <a:spAutoFit/>
          </a:bodyPr>
          <a:lstStyle/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es-SV" sz="1200" b="1" dirty="0" smtClean="0">
                <a:solidFill>
                  <a:srgbClr val="557630"/>
                </a:solidFill>
                <a:ea typeface="Osaka"/>
                <a:cs typeface="Osaka"/>
              </a:rPr>
              <a:t>Criterios</a:t>
            </a:r>
            <a:r>
              <a:rPr lang="en-US" sz="1200" b="1" dirty="0" smtClean="0">
                <a:solidFill>
                  <a:srgbClr val="557630"/>
                </a:solidFill>
                <a:ea typeface="Osaka"/>
                <a:cs typeface="Osaka"/>
              </a:rPr>
              <a:t> </a:t>
            </a:r>
            <a:r>
              <a:rPr lang="es-SV" sz="1200" b="1" dirty="0" smtClean="0">
                <a:solidFill>
                  <a:srgbClr val="557630"/>
                </a:solidFill>
                <a:ea typeface="Osaka"/>
                <a:cs typeface="Osaka"/>
              </a:rPr>
              <a:t>Aplicados</a:t>
            </a:r>
            <a:r>
              <a:rPr lang="en-US" sz="1200" b="1" dirty="0" smtClean="0">
                <a:solidFill>
                  <a:srgbClr val="557630"/>
                </a:solidFill>
                <a:ea typeface="Osaka"/>
                <a:cs typeface="Osaka"/>
              </a:rPr>
              <a:t>:</a:t>
            </a:r>
            <a:endParaRPr lang="en-US" sz="1200" b="1" dirty="0">
              <a:solidFill>
                <a:srgbClr val="557630"/>
              </a:solidFill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144620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204133"/>
            <a:ext cx="5951765" cy="471488"/>
          </a:xfrm>
        </p:spPr>
        <p:txBody>
          <a:bodyPr>
            <a:noAutofit/>
          </a:bodyPr>
          <a:lstStyle/>
          <a:p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VALOR FOB ADUANA TELEDESPACHO</a:t>
            </a:r>
            <a:endParaRPr lang="en-US" sz="195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1297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60" y="236784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1124606" y="701990"/>
            <a:ext cx="402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e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nero a mayo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930594"/>
              </p:ext>
            </p:extLst>
          </p:nvPr>
        </p:nvGraphicFramePr>
        <p:xfrm>
          <a:off x="346362" y="1260768"/>
          <a:ext cx="6168739" cy="3318159"/>
        </p:xfrm>
        <a:graphic>
          <a:graphicData uri="http://schemas.openxmlformats.org/drawingml/2006/table">
            <a:tbl>
              <a:tblPr/>
              <a:tblGrid>
                <a:gridCol w="1715586">
                  <a:extLst>
                    <a:ext uri="{9D8B030D-6E8A-4147-A177-3AD203B41FA5}">
                      <a16:colId xmlns:a16="http://schemas.microsoft.com/office/drawing/2014/main" val="1518718632"/>
                    </a:ext>
                  </a:extLst>
                </a:gridCol>
                <a:gridCol w="1035383">
                  <a:extLst>
                    <a:ext uri="{9D8B030D-6E8A-4147-A177-3AD203B41FA5}">
                      <a16:colId xmlns:a16="http://schemas.microsoft.com/office/drawing/2014/main" val="4166774175"/>
                    </a:ext>
                  </a:extLst>
                </a:gridCol>
                <a:gridCol w="683554">
                  <a:extLst>
                    <a:ext uri="{9D8B030D-6E8A-4147-A177-3AD203B41FA5}">
                      <a16:colId xmlns:a16="http://schemas.microsoft.com/office/drawing/2014/main" val="392742611"/>
                    </a:ext>
                  </a:extLst>
                </a:gridCol>
                <a:gridCol w="683554">
                  <a:extLst>
                    <a:ext uri="{9D8B030D-6E8A-4147-A177-3AD203B41FA5}">
                      <a16:colId xmlns:a16="http://schemas.microsoft.com/office/drawing/2014/main" val="2980131128"/>
                    </a:ext>
                  </a:extLst>
                </a:gridCol>
                <a:gridCol w="683554">
                  <a:extLst>
                    <a:ext uri="{9D8B030D-6E8A-4147-A177-3AD203B41FA5}">
                      <a16:colId xmlns:a16="http://schemas.microsoft.com/office/drawing/2014/main" val="1707557507"/>
                    </a:ext>
                  </a:extLst>
                </a:gridCol>
                <a:gridCol w="683554">
                  <a:extLst>
                    <a:ext uri="{9D8B030D-6E8A-4147-A177-3AD203B41FA5}">
                      <a16:colId xmlns:a16="http://schemas.microsoft.com/office/drawing/2014/main" val="715028267"/>
                    </a:ext>
                  </a:extLst>
                </a:gridCol>
                <a:gridCol w="683554">
                  <a:extLst>
                    <a:ext uri="{9D8B030D-6E8A-4147-A177-3AD203B41FA5}">
                      <a16:colId xmlns:a16="http://schemas.microsoft.com/office/drawing/2014/main" val="3015514322"/>
                    </a:ext>
                  </a:extLst>
                </a:gridCol>
              </a:tblGrid>
              <a:tr h="255243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FOB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287289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ANGUIATU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$429.29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$771.16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$803.44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$700.05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$724.96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$685.01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760764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ACAJUTLA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$356.69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$314.46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$329.74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$280.65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$343.61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$357.98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243666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AMATILLO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$335.32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$340.93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$380.28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$370.11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$375.70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$395.63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431331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Z.F. EXPORTSALVA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$206.12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$26.48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566714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LA HACHADURA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$199.11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$218.70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$228.87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$234.07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$235.28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$287.25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280520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POY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$191.12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$257.66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$295.93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$406.50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$399.84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$415.34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045118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Z.F. SAN BARTOLO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$113.88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$59.98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$62.27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450518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Z.F. EL PEDREGAL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$107.90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$44.93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928118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SAN CRISTOBAL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$64.33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$79.06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$83.33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$74.75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$86.64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354565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AEROPUERTO MOR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$58.81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$141.30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$129.23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$115.42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$90.75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$113.17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08587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OTRAS ADUANAS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$403.75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$116.97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$117.57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$144.19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$155.59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$176.53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82223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$2,466.31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$2,309.13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$2,464.93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$2,427.83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$2,515.93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$2,638.53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341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491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236784"/>
            <a:ext cx="6011917" cy="471488"/>
          </a:xfrm>
        </p:spPr>
        <p:txBody>
          <a:bodyPr>
            <a:noAutofit/>
          </a:bodyPr>
          <a:lstStyle/>
          <a:p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VALOR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FOB ADUANA TELEDESPACHO</a:t>
            </a:r>
            <a:endParaRPr lang="en-US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1297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65" y="269435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095813"/>
              </p:ext>
            </p:extLst>
          </p:nvPr>
        </p:nvGraphicFramePr>
        <p:xfrm>
          <a:off x="339436" y="740923"/>
          <a:ext cx="5902037" cy="3920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8998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203914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VALOR FOB POR PRODUCTOS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1297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27" y="236565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1956931" y="594474"/>
            <a:ext cx="316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enero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mayo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45390"/>
              </p:ext>
            </p:extLst>
          </p:nvPr>
        </p:nvGraphicFramePr>
        <p:xfrm>
          <a:off x="342899" y="1267693"/>
          <a:ext cx="6172202" cy="3393600"/>
        </p:xfrm>
        <a:graphic>
          <a:graphicData uri="http://schemas.openxmlformats.org/drawingml/2006/table">
            <a:tbl>
              <a:tblPr/>
              <a:tblGrid>
                <a:gridCol w="2355989">
                  <a:extLst>
                    <a:ext uri="{9D8B030D-6E8A-4147-A177-3AD203B41FA5}">
                      <a16:colId xmlns:a16="http://schemas.microsoft.com/office/drawing/2014/main" val="329817524"/>
                    </a:ext>
                  </a:extLst>
                </a:gridCol>
                <a:gridCol w="687163">
                  <a:extLst>
                    <a:ext uri="{9D8B030D-6E8A-4147-A177-3AD203B41FA5}">
                      <a16:colId xmlns:a16="http://schemas.microsoft.com/office/drawing/2014/main" val="3538137845"/>
                    </a:ext>
                  </a:extLst>
                </a:gridCol>
                <a:gridCol w="625810">
                  <a:extLst>
                    <a:ext uri="{9D8B030D-6E8A-4147-A177-3AD203B41FA5}">
                      <a16:colId xmlns:a16="http://schemas.microsoft.com/office/drawing/2014/main" val="4011217465"/>
                    </a:ext>
                  </a:extLst>
                </a:gridCol>
                <a:gridCol w="625810">
                  <a:extLst>
                    <a:ext uri="{9D8B030D-6E8A-4147-A177-3AD203B41FA5}">
                      <a16:colId xmlns:a16="http://schemas.microsoft.com/office/drawing/2014/main" val="1071178397"/>
                    </a:ext>
                  </a:extLst>
                </a:gridCol>
                <a:gridCol w="625810">
                  <a:extLst>
                    <a:ext uri="{9D8B030D-6E8A-4147-A177-3AD203B41FA5}">
                      <a16:colId xmlns:a16="http://schemas.microsoft.com/office/drawing/2014/main" val="2823878547"/>
                    </a:ext>
                  </a:extLst>
                </a:gridCol>
                <a:gridCol w="625810">
                  <a:extLst>
                    <a:ext uri="{9D8B030D-6E8A-4147-A177-3AD203B41FA5}">
                      <a16:colId xmlns:a16="http://schemas.microsoft.com/office/drawing/2014/main" val="1396237929"/>
                    </a:ext>
                  </a:extLst>
                </a:gridCol>
                <a:gridCol w="625810">
                  <a:extLst>
                    <a:ext uri="{9D8B030D-6E8A-4147-A177-3AD203B41FA5}">
                      <a16:colId xmlns:a16="http://schemas.microsoft.com/office/drawing/2014/main" val="2074121422"/>
                    </a:ext>
                  </a:extLst>
                </a:gridCol>
              </a:tblGrid>
              <a:tr h="214389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FOB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667914"/>
                  </a:ext>
                </a:extLst>
              </a:tr>
              <a:tr h="2143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Materias Textiles y sus Manufacturas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$943.09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$975.62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$1,029.71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$1,068.22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$1,057.52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$1,107.55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175095"/>
                  </a:ext>
                </a:extLst>
              </a:tr>
              <a:tr h="2143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las Industrias Alimentarias,…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$457.48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$347.80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$395.12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$333.67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$404.20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$398.42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355255"/>
                  </a:ext>
                </a:extLst>
              </a:tr>
              <a:tr h="2143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Reino Vegetal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$205.84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$116.43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$157.89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$110.63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$108.49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$102.67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397010"/>
                  </a:ext>
                </a:extLst>
              </a:tr>
              <a:tr h="4165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Plástico y sus manufacturas, Caucho y sus manu…,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$157.04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$163.97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$170.61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$171.82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$173.20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$171.84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680434"/>
                  </a:ext>
                </a:extLst>
              </a:tr>
              <a:tr h="2143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Pasta de Madera o de las demás materias…,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$133.58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$130.39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$131.34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$129.46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$132.09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$141.11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048386"/>
                  </a:ext>
                </a:extLst>
              </a:tr>
              <a:tr h="4165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Metales comunes y manufacturas de estos Metales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$132.15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$108.28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$117.94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$109.69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$119.93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$145.11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132111"/>
                  </a:ext>
                </a:extLst>
              </a:tr>
              <a:tr h="4165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las Industrias Químicas o Conexas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$120.51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$129.56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$144.00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$166.02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$156.73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$166.89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357336"/>
                  </a:ext>
                </a:extLst>
              </a:tr>
              <a:tr h="2143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Maquinas, Aparatos y Material Eléctrico,…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$113.03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$130.41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$119.85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$133.09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$129.23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$179.77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951145"/>
                  </a:ext>
                </a:extLst>
              </a:tr>
              <a:tr h="2143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Minerales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$54.71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$55.94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$40.07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$61.88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$71.20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$79.82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93090"/>
                  </a:ext>
                </a:extLst>
              </a:tr>
              <a:tr h="2143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Mercancías y Productos Diversos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$32.08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$35.60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$39.78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$43.04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$43.39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$40.56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615977"/>
                  </a:ext>
                </a:extLst>
              </a:tr>
              <a:tr h="2143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Otros Productos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$116.81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$115.13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$118.63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$100.30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$119.95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$104.78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632451"/>
                  </a:ext>
                </a:extLst>
              </a:tr>
              <a:tr h="214389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$2,466.31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$2,309.13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$2,464.93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$2,427.83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$2,515.93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$2,638.53</a:t>
                      </a:r>
                    </a:p>
                  </a:txBody>
                  <a:tcPr marL="9203" marR="9203" marT="92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26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093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203914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FOB POR PRODUCTOS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1297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27" y="236565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610882"/>
              </p:ext>
            </p:extLst>
          </p:nvPr>
        </p:nvGraphicFramePr>
        <p:xfrm>
          <a:off x="297872" y="708053"/>
          <a:ext cx="6102927" cy="395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9138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540328" y="196976"/>
            <a:ext cx="5383729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 VALOR FOB POR REGIÓN DESTINO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47" y="229627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1758884" y="685842"/>
            <a:ext cx="327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mayo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73039"/>
              </p:ext>
            </p:extLst>
          </p:nvPr>
        </p:nvGraphicFramePr>
        <p:xfrm>
          <a:off x="812800" y="1295400"/>
          <a:ext cx="5232400" cy="2983366"/>
        </p:xfrm>
        <a:graphic>
          <a:graphicData uri="http://schemas.openxmlformats.org/drawingml/2006/table">
            <a:tbl>
              <a:tblPr/>
              <a:tblGrid>
                <a:gridCol w="1306945">
                  <a:extLst>
                    <a:ext uri="{9D8B030D-6E8A-4147-A177-3AD203B41FA5}">
                      <a16:colId xmlns:a16="http://schemas.microsoft.com/office/drawing/2014/main" val="781122658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2410633983"/>
                    </a:ext>
                  </a:extLst>
                </a:gridCol>
                <a:gridCol w="646915">
                  <a:extLst>
                    <a:ext uri="{9D8B030D-6E8A-4147-A177-3AD203B41FA5}">
                      <a16:colId xmlns:a16="http://schemas.microsoft.com/office/drawing/2014/main" val="274139956"/>
                    </a:ext>
                  </a:extLst>
                </a:gridCol>
                <a:gridCol w="646915">
                  <a:extLst>
                    <a:ext uri="{9D8B030D-6E8A-4147-A177-3AD203B41FA5}">
                      <a16:colId xmlns:a16="http://schemas.microsoft.com/office/drawing/2014/main" val="3446599323"/>
                    </a:ext>
                  </a:extLst>
                </a:gridCol>
                <a:gridCol w="646915">
                  <a:extLst>
                    <a:ext uri="{9D8B030D-6E8A-4147-A177-3AD203B41FA5}">
                      <a16:colId xmlns:a16="http://schemas.microsoft.com/office/drawing/2014/main" val="4073960736"/>
                    </a:ext>
                  </a:extLst>
                </a:gridCol>
                <a:gridCol w="646915">
                  <a:extLst>
                    <a:ext uri="{9D8B030D-6E8A-4147-A177-3AD203B41FA5}">
                      <a16:colId xmlns:a16="http://schemas.microsoft.com/office/drawing/2014/main" val="1919408391"/>
                    </a:ext>
                  </a:extLst>
                </a:gridCol>
                <a:gridCol w="646915">
                  <a:extLst>
                    <a:ext uri="{9D8B030D-6E8A-4147-A177-3AD203B41FA5}">
                      <a16:colId xmlns:a16="http://schemas.microsoft.com/office/drawing/2014/main" val="2894440497"/>
                    </a:ext>
                  </a:extLst>
                </a:gridCol>
              </a:tblGrid>
              <a:tr h="240166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FOB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092107"/>
                  </a:ext>
                </a:extLst>
              </a:tr>
              <a:tr h="390216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DEL NORTE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$1,101.05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$1,029.96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$1,128.10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$1,115.95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$1,105.46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$1,128.78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852023"/>
                  </a:ext>
                </a:extLst>
              </a:tr>
              <a:tr h="353229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CENTRAL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$990.98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$958.10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$1,002.63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$1,022.10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$1,046.49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$1,142.54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743682"/>
                  </a:ext>
                </a:extLst>
              </a:tr>
              <a:tr h="240166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EUROPA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$140.43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$106.64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$90.38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$89.52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$97.85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$87.63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37634"/>
                  </a:ext>
                </a:extLst>
              </a:tr>
              <a:tr h="240166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$96.10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$65.22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$81.19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$71.28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$106.19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$124.69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682470"/>
                  </a:ext>
                </a:extLst>
              </a:tr>
              <a:tr h="240166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CARIBE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$58.94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$52.46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$61.19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$59.46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$61.84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$78.39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330076"/>
                  </a:ext>
                </a:extLst>
              </a:tr>
              <a:tr h="31859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DEL 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$26.57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$50.65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$26.70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717155"/>
                  </a:ext>
                </a:extLst>
              </a:tr>
              <a:tr h="240166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EXTRA ADUANAL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789804"/>
                  </a:ext>
                </a:extLst>
              </a:tr>
              <a:tr h="240166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OCEANIA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753756"/>
                  </a:ext>
                </a:extLst>
              </a:tr>
              <a:tr h="240166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AFRICA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39229"/>
                  </a:ext>
                </a:extLst>
              </a:tr>
              <a:tr h="240166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$2,466.31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$2,309.13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$2,464.93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$2,427.83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$2,515.93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$2,638.53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03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34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15"/>
          <p:cNvSpPr>
            <a:spLocks noChangeArrowheads="1"/>
          </p:cNvSpPr>
          <p:nvPr/>
        </p:nvSpPr>
        <p:spPr bwMode="auto">
          <a:xfrm>
            <a:off x="510089" y="3113999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Declaraciones con estatus “Liquidadas”</a:t>
            </a:r>
          </a:p>
        </p:txBody>
      </p:sp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756745" y="266355"/>
            <a:ext cx="3741683" cy="47148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905895" y="4657725"/>
            <a:ext cx="1645920" cy="485776"/>
          </a:xfrm>
        </p:spPr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85" y="299006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510089" y="3425325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Período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</a:t>
            </a: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 liquidación del 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01 de </a:t>
            </a:r>
            <a:r>
              <a:rPr lang="en-US" sz="1200" dirty="0" err="1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enero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al 31 de mayo para los </a:t>
            </a:r>
            <a:r>
              <a:rPr lang="en-US" sz="1200" dirty="0" err="1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años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2013  al 2018</a:t>
            </a:r>
            <a:endParaRPr lang="en-US" sz="1200" dirty="0">
              <a:solidFill>
                <a:srgbClr val="557630"/>
              </a:solidFill>
              <a:latin typeface="Cambria" panose="02040503050406030204" pitchFamily="18" charset="0"/>
              <a:ea typeface="Osaka"/>
              <a:cs typeface="Osaka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10089" y="3736651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Regímenes: Importaciones definitivas, </a:t>
            </a: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Re-importaciones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</a:t>
            </a: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y Franquicias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10089" y="4103135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Valor económico: Monto CIF de las declaraciones expresados en millones de dólares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10089" y="4445792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Clasificación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de </a:t>
            </a: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Aduanas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:  </a:t>
            </a: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Teledespacho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10089" y="2777259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s-SV" sz="1200" dirty="0" smtClean="0">
                <a:solidFill>
                  <a:srgbClr val="557630"/>
                </a:solidFill>
                <a:ea typeface="Osaka"/>
                <a:cs typeface="Osaka"/>
              </a:rPr>
              <a:t>Fuente: Sistema Transaccional </a:t>
            </a: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SIDUNEA</a:t>
            </a:r>
            <a:r>
              <a:rPr lang="es-SV" sz="1200" dirty="0" smtClean="0">
                <a:solidFill>
                  <a:srgbClr val="557630"/>
                </a:solidFill>
                <a:ea typeface="Osaka"/>
                <a:cs typeface="Osaka"/>
              </a:rPr>
              <a:t> (Cognos IBM)</a:t>
            </a:r>
            <a:endParaRPr lang="es-SV" sz="1200" dirty="0">
              <a:solidFill>
                <a:srgbClr val="557630"/>
              </a:solidFill>
              <a:ea typeface="Osaka"/>
              <a:cs typeface="Osaka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0089" y="1250731"/>
            <a:ext cx="5778000" cy="1089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IMPORTACIONES DE EL SALVADOR </a:t>
            </a:r>
          </a:p>
          <a:p>
            <a:pPr algn="ctr"/>
            <a:r>
              <a:rPr lang="es-SV" dirty="0" smtClean="0"/>
              <a:t>REGISTRADOS POR LA DIRECCIÓN GENERAL DE ADUANAS</a:t>
            </a:r>
            <a:endParaRPr lang="es-SV" dirty="0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36972" y="2392280"/>
            <a:ext cx="2501125" cy="25199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67866" tIns="33338" rIns="67866" bIns="33338" anchor="ctr" anchorCtr="0">
            <a:spAutoFit/>
          </a:bodyPr>
          <a:lstStyle/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es-SV" sz="1200" b="1" dirty="0" smtClean="0">
                <a:solidFill>
                  <a:srgbClr val="557630"/>
                </a:solidFill>
                <a:ea typeface="Osaka"/>
                <a:cs typeface="Osaka"/>
              </a:rPr>
              <a:t>Criterios</a:t>
            </a:r>
            <a:r>
              <a:rPr lang="en-US" sz="1200" b="1" dirty="0" smtClean="0">
                <a:solidFill>
                  <a:srgbClr val="557630"/>
                </a:solidFill>
                <a:ea typeface="Osaka"/>
                <a:cs typeface="Osaka"/>
              </a:rPr>
              <a:t> </a:t>
            </a:r>
            <a:r>
              <a:rPr lang="es-SV" sz="1200" b="1" dirty="0" smtClean="0">
                <a:solidFill>
                  <a:srgbClr val="557630"/>
                </a:solidFill>
                <a:ea typeface="Osaka"/>
                <a:cs typeface="Osaka"/>
              </a:rPr>
              <a:t>Aplicados</a:t>
            </a:r>
            <a:r>
              <a:rPr lang="en-US" sz="1200" b="1" dirty="0" smtClean="0">
                <a:solidFill>
                  <a:srgbClr val="557630"/>
                </a:solidFill>
                <a:ea typeface="Osaka"/>
                <a:cs typeface="Osaka"/>
              </a:rPr>
              <a:t>:</a:t>
            </a:r>
            <a:endParaRPr lang="en-US" sz="1200" b="1" dirty="0">
              <a:solidFill>
                <a:srgbClr val="557630"/>
              </a:solidFill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07807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132292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FOB POR REGIÓN DESTINO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47" y="229627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228652"/>
              </p:ext>
            </p:extLst>
          </p:nvPr>
        </p:nvGraphicFramePr>
        <p:xfrm>
          <a:off x="665018" y="766761"/>
          <a:ext cx="5451764" cy="389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9398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237033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 VALOR FOB POR PAÍS DESTINO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116" y="264053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1305546" y="691779"/>
            <a:ext cx="4090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mayo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3320"/>
              </p:ext>
            </p:extLst>
          </p:nvPr>
        </p:nvGraphicFramePr>
        <p:xfrm>
          <a:off x="630381" y="1246911"/>
          <a:ext cx="5541817" cy="3405180"/>
        </p:xfrm>
        <a:graphic>
          <a:graphicData uri="http://schemas.openxmlformats.org/drawingml/2006/table">
            <a:tbl>
              <a:tblPr/>
              <a:tblGrid>
                <a:gridCol w="1148913">
                  <a:extLst>
                    <a:ext uri="{9D8B030D-6E8A-4147-A177-3AD203B41FA5}">
                      <a16:colId xmlns:a16="http://schemas.microsoft.com/office/drawing/2014/main" val="197861668"/>
                    </a:ext>
                  </a:extLst>
                </a:gridCol>
                <a:gridCol w="946164">
                  <a:extLst>
                    <a:ext uri="{9D8B030D-6E8A-4147-A177-3AD203B41FA5}">
                      <a16:colId xmlns:a16="http://schemas.microsoft.com/office/drawing/2014/main" val="772016732"/>
                    </a:ext>
                  </a:extLst>
                </a:gridCol>
                <a:gridCol w="689348">
                  <a:extLst>
                    <a:ext uri="{9D8B030D-6E8A-4147-A177-3AD203B41FA5}">
                      <a16:colId xmlns:a16="http://schemas.microsoft.com/office/drawing/2014/main" val="3940834242"/>
                    </a:ext>
                  </a:extLst>
                </a:gridCol>
                <a:gridCol w="689348">
                  <a:extLst>
                    <a:ext uri="{9D8B030D-6E8A-4147-A177-3AD203B41FA5}">
                      <a16:colId xmlns:a16="http://schemas.microsoft.com/office/drawing/2014/main" val="294688464"/>
                    </a:ext>
                  </a:extLst>
                </a:gridCol>
                <a:gridCol w="689348">
                  <a:extLst>
                    <a:ext uri="{9D8B030D-6E8A-4147-A177-3AD203B41FA5}">
                      <a16:colId xmlns:a16="http://schemas.microsoft.com/office/drawing/2014/main" val="3103480712"/>
                    </a:ext>
                  </a:extLst>
                </a:gridCol>
                <a:gridCol w="689348">
                  <a:extLst>
                    <a:ext uri="{9D8B030D-6E8A-4147-A177-3AD203B41FA5}">
                      <a16:colId xmlns:a16="http://schemas.microsoft.com/office/drawing/2014/main" val="65160109"/>
                    </a:ext>
                  </a:extLst>
                </a:gridCol>
                <a:gridCol w="689348">
                  <a:extLst>
                    <a:ext uri="{9D8B030D-6E8A-4147-A177-3AD203B41FA5}">
                      <a16:colId xmlns:a16="http://schemas.microsoft.com/office/drawing/2014/main" val="2460142159"/>
                    </a:ext>
                  </a:extLst>
                </a:gridCol>
              </a:tblGrid>
              <a:tr h="227012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FOB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113340"/>
                  </a:ext>
                </a:extLst>
              </a:tr>
              <a:tr h="2270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Estados Unidos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$1,017.45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$987.23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$1,066.12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$1,075.63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$1,043.61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$1,065.52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593086"/>
                  </a:ext>
                </a:extLst>
              </a:tr>
              <a:tr h="2270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Honduras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$353.73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$325.28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$339.53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$346.83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$353.43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$398.38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222635"/>
                  </a:ext>
                </a:extLst>
              </a:tr>
              <a:tr h="2270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Guatemala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$315.87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$301.99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$328.97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$334.08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$341.38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$370.98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079681"/>
                  </a:ext>
                </a:extLst>
              </a:tr>
              <a:tr h="2270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Nicaragua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$147.28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$143.50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$162.30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$169.85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$192.12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879883"/>
                  </a:ext>
                </a:extLst>
              </a:tr>
              <a:tr h="2270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Costa 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$106.99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$113.87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$107.21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$109.66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$109.99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$109.92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191956"/>
                  </a:ext>
                </a:extLst>
              </a:tr>
              <a:tr h="2270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Panamá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$62.29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$68.82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$58.32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$56.09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$54.08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008720"/>
                  </a:ext>
                </a:extLst>
              </a:tr>
              <a:tr h="2270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Canadá</a:t>
                      </a:r>
                      <a:endParaRPr lang="es-SV" sz="10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$44.64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177124"/>
                  </a:ext>
                </a:extLst>
              </a:tr>
              <a:tr h="2270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México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$26.03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$26.79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$54.94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601175"/>
                  </a:ext>
                </a:extLst>
              </a:tr>
              <a:tr h="45402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República Dominicana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$31.96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454294"/>
                  </a:ext>
                </a:extLst>
              </a:tr>
              <a:tr h="45402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Territorio </a:t>
                      </a:r>
                      <a:r>
                        <a:rPr lang="es-SV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Extraduanal</a:t>
                      </a:r>
                      <a:endParaRPr lang="es-SV" sz="10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071256"/>
                  </a:ext>
                </a:extLst>
              </a:tr>
              <a:tr h="2270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Otros Países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$313.53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$255.56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$262.98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$219.57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$295.75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$296.15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755596"/>
                  </a:ext>
                </a:extLst>
              </a:tr>
              <a:tr h="227012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$2,466.31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$2,309.13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$2,464.93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$2,427.83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$2,515.93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$2,638.53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35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124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237033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FOB POR PAÍS DESTINO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116" y="264053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179625"/>
              </p:ext>
            </p:extLst>
          </p:nvPr>
        </p:nvGraphicFramePr>
        <p:xfrm>
          <a:off x="574964" y="729910"/>
          <a:ext cx="5624945" cy="392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85330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1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99682"/>
            <a:ext cx="5951765" cy="471488"/>
          </a:xfrm>
        </p:spPr>
        <p:txBody>
          <a:bodyPr>
            <a:noAutofit/>
          </a:bodyPr>
          <a:lstStyle/>
          <a:p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VALOR CIF ADUANA TELEDESPACHO</a:t>
            </a:r>
            <a:endParaRPr lang="en-US" sz="195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65" y="270730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1565166" y="742311"/>
            <a:ext cx="3449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mayo</a:t>
            </a:r>
            <a:endParaRPr lang="es-SV" sz="11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673513"/>
              </p:ext>
            </p:extLst>
          </p:nvPr>
        </p:nvGraphicFramePr>
        <p:xfrm>
          <a:off x="342900" y="1173192"/>
          <a:ext cx="6172200" cy="3484533"/>
        </p:xfrm>
        <a:graphic>
          <a:graphicData uri="http://schemas.openxmlformats.org/drawingml/2006/table">
            <a:tbl>
              <a:tblPr/>
              <a:tblGrid>
                <a:gridCol w="2247750">
                  <a:extLst>
                    <a:ext uri="{9D8B030D-6E8A-4147-A177-3AD203B41FA5}">
                      <a16:colId xmlns:a16="http://schemas.microsoft.com/office/drawing/2014/main" val="2539144530"/>
                    </a:ext>
                  </a:extLst>
                </a:gridCol>
                <a:gridCol w="826200">
                  <a:extLst>
                    <a:ext uri="{9D8B030D-6E8A-4147-A177-3AD203B41FA5}">
                      <a16:colId xmlns:a16="http://schemas.microsoft.com/office/drawing/2014/main" val="2124760455"/>
                    </a:ext>
                  </a:extLst>
                </a:gridCol>
                <a:gridCol w="619650">
                  <a:extLst>
                    <a:ext uri="{9D8B030D-6E8A-4147-A177-3AD203B41FA5}">
                      <a16:colId xmlns:a16="http://schemas.microsoft.com/office/drawing/2014/main" val="3590057221"/>
                    </a:ext>
                  </a:extLst>
                </a:gridCol>
                <a:gridCol w="619650">
                  <a:extLst>
                    <a:ext uri="{9D8B030D-6E8A-4147-A177-3AD203B41FA5}">
                      <a16:colId xmlns:a16="http://schemas.microsoft.com/office/drawing/2014/main" val="3061871269"/>
                    </a:ext>
                  </a:extLst>
                </a:gridCol>
                <a:gridCol w="619650">
                  <a:extLst>
                    <a:ext uri="{9D8B030D-6E8A-4147-A177-3AD203B41FA5}">
                      <a16:colId xmlns:a16="http://schemas.microsoft.com/office/drawing/2014/main" val="3514429611"/>
                    </a:ext>
                  </a:extLst>
                </a:gridCol>
                <a:gridCol w="619650">
                  <a:extLst>
                    <a:ext uri="{9D8B030D-6E8A-4147-A177-3AD203B41FA5}">
                      <a16:colId xmlns:a16="http://schemas.microsoft.com/office/drawing/2014/main" val="1971360723"/>
                    </a:ext>
                  </a:extLst>
                </a:gridCol>
                <a:gridCol w="619650">
                  <a:extLst>
                    <a:ext uri="{9D8B030D-6E8A-4147-A177-3AD203B41FA5}">
                      <a16:colId xmlns:a16="http://schemas.microsoft.com/office/drawing/2014/main" val="3373788851"/>
                    </a:ext>
                  </a:extLst>
                </a:gridCol>
              </a:tblGrid>
              <a:tr h="268041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14128"/>
                  </a:ext>
                </a:extLst>
              </a:tr>
              <a:tr h="268041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ACAJUTLA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$1,488.37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$1,355.34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$1,230.32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$1,079.21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$1,213.97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$1,409.32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154528"/>
                  </a:ext>
                </a:extLst>
              </a:tr>
              <a:tr h="268041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SAN BARTOLO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$1,064.36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$412.26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$404.48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$399.06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$425.22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$458.22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288891"/>
                  </a:ext>
                </a:extLst>
              </a:tr>
              <a:tr h="268041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AEROPUERTO MOR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$565.32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$602.21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$697.89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$770.56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$374.70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$424.86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789711"/>
                  </a:ext>
                </a:extLst>
              </a:tr>
              <a:tr h="268041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TERRESTRE SANTA ANA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$162.62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$95.22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$90.07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$103.90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$96.67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$108.01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871258"/>
                  </a:ext>
                </a:extLst>
              </a:tr>
              <a:tr h="268041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AMATILLO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$136.13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$243.28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$247.99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$248.59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$251.42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$285.45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264293"/>
                  </a:ext>
                </a:extLst>
              </a:tr>
              <a:tr h="268041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POY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$91.44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$129.53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$109.23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$75.98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$87.49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$93.80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334345"/>
                  </a:ext>
                </a:extLst>
              </a:tr>
              <a:tr h="268041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BODEGA GRAL. DEPOSITO (BODESA)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$59.98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$64.62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$57.20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$47.58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$62.38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$56.61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55421"/>
                  </a:ext>
                </a:extLst>
              </a:tr>
              <a:tr h="268041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ALM.GRAL.DEP.OCCITE (AGDOSA)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$54.95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$54.97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$47.38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$55.52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$50.90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$47.92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392811"/>
                  </a:ext>
                </a:extLst>
              </a:tr>
              <a:tr h="268041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LA HACHADURA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$0.40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$226.88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$262.94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$238.57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$239.31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$278.11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89518"/>
                  </a:ext>
                </a:extLst>
              </a:tr>
              <a:tr h="268041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ANGUIATU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$0.04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$340.73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$380.37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$387.33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$361.18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$371.98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952981"/>
                  </a:ext>
                </a:extLst>
              </a:tr>
              <a:tr h="268041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LAS DEMÁS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$290.45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$367.78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$350.47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$406.55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$375.51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$407.48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146874"/>
                  </a:ext>
                </a:extLst>
              </a:tr>
              <a:tr h="268041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$3,914.06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$3,892.81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$3,878.32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$3,812.84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$3,538.74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$3,941.77</a:t>
                      </a:r>
                    </a:p>
                  </a:txBody>
                  <a:tcPr marL="9112" marR="9112" marT="91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761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11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109101"/>
            <a:ext cx="5951765" cy="471488"/>
          </a:xfrm>
        </p:spPr>
        <p:txBody>
          <a:bodyPr>
            <a:noAutofit/>
          </a:bodyPr>
          <a:lstStyle/>
          <a:p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VALOR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CIF ADUANA TELEDESPACHO</a:t>
            </a:r>
            <a:endParaRPr lang="en-US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65" y="270730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329836"/>
              </p:ext>
            </p:extLst>
          </p:nvPr>
        </p:nvGraphicFramePr>
        <p:xfrm>
          <a:off x="490537" y="638175"/>
          <a:ext cx="5876925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0681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67384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VALOR CIF POR PRODUCTOS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2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70" y="233366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973703" y="551232"/>
            <a:ext cx="2878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mayo</a:t>
            </a:r>
            <a:endParaRPr lang="es-SV" sz="11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788977"/>
              </p:ext>
            </p:extLst>
          </p:nvPr>
        </p:nvGraphicFramePr>
        <p:xfrm>
          <a:off x="342899" y="1022721"/>
          <a:ext cx="6172202" cy="3635005"/>
        </p:xfrm>
        <a:graphic>
          <a:graphicData uri="http://schemas.openxmlformats.org/drawingml/2006/table">
            <a:tbl>
              <a:tblPr/>
              <a:tblGrid>
                <a:gridCol w="2355989">
                  <a:extLst>
                    <a:ext uri="{9D8B030D-6E8A-4147-A177-3AD203B41FA5}">
                      <a16:colId xmlns:a16="http://schemas.microsoft.com/office/drawing/2014/main" val="3411547400"/>
                    </a:ext>
                  </a:extLst>
                </a:gridCol>
                <a:gridCol w="687163">
                  <a:extLst>
                    <a:ext uri="{9D8B030D-6E8A-4147-A177-3AD203B41FA5}">
                      <a16:colId xmlns:a16="http://schemas.microsoft.com/office/drawing/2014/main" val="3644721734"/>
                    </a:ext>
                  </a:extLst>
                </a:gridCol>
                <a:gridCol w="625810">
                  <a:extLst>
                    <a:ext uri="{9D8B030D-6E8A-4147-A177-3AD203B41FA5}">
                      <a16:colId xmlns:a16="http://schemas.microsoft.com/office/drawing/2014/main" val="345951515"/>
                    </a:ext>
                  </a:extLst>
                </a:gridCol>
                <a:gridCol w="625810">
                  <a:extLst>
                    <a:ext uri="{9D8B030D-6E8A-4147-A177-3AD203B41FA5}">
                      <a16:colId xmlns:a16="http://schemas.microsoft.com/office/drawing/2014/main" val="3852320161"/>
                    </a:ext>
                  </a:extLst>
                </a:gridCol>
                <a:gridCol w="625810">
                  <a:extLst>
                    <a:ext uri="{9D8B030D-6E8A-4147-A177-3AD203B41FA5}">
                      <a16:colId xmlns:a16="http://schemas.microsoft.com/office/drawing/2014/main" val="124986448"/>
                    </a:ext>
                  </a:extLst>
                </a:gridCol>
                <a:gridCol w="625810">
                  <a:extLst>
                    <a:ext uri="{9D8B030D-6E8A-4147-A177-3AD203B41FA5}">
                      <a16:colId xmlns:a16="http://schemas.microsoft.com/office/drawing/2014/main" val="3701778179"/>
                    </a:ext>
                  </a:extLst>
                </a:gridCol>
                <a:gridCol w="625810">
                  <a:extLst>
                    <a:ext uri="{9D8B030D-6E8A-4147-A177-3AD203B41FA5}">
                      <a16:colId xmlns:a16="http://schemas.microsoft.com/office/drawing/2014/main" val="147342846"/>
                    </a:ext>
                  </a:extLst>
                </a:gridCol>
              </a:tblGrid>
              <a:tr h="205190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507252"/>
                  </a:ext>
                </a:extLst>
              </a:tr>
              <a:tr h="2051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Minerales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$896.93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$863.49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$678.82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$467.05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$611.62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$758.46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195668"/>
                  </a:ext>
                </a:extLst>
              </a:tr>
              <a:tr h="2051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Maquinas, Aparatos y Material Eléctrico,...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$496.00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$524.05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$533.42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$545.83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$507.51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$537.29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078068"/>
                  </a:ext>
                </a:extLst>
              </a:tr>
              <a:tr h="398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las Industrias Químicas o Conexas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$455.15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$437.08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$459.78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$458.65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$435.62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$470.48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090275"/>
                  </a:ext>
                </a:extLst>
              </a:tr>
              <a:tr h="398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Pasta de Madera o de las demás materias fibrosas…,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$438.99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$419.36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$528.04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$601.76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$230.49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$274.77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010693"/>
                  </a:ext>
                </a:extLst>
              </a:tr>
              <a:tr h="2051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las Industrias Alimentarias,…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$293.33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$336.00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$341.21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$344.26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$338.40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$371.03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099885"/>
                  </a:ext>
                </a:extLst>
              </a:tr>
              <a:tr h="398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Metales comunes y manufacturas de estos Metales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$248.54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$225.60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$245.68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$208.21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$252.44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$294.07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812149"/>
                  </a:ext>
                </a:extLst>
              </a:tr>
              <a:tr h="398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Plástico y sus manufacturas, Caucho y sus manufacturas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$246.66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$243.08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$230.72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$226.59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$232.71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$243.74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547654"/>
                  </a:ext>
                </a:extLst>
              </a:tr>
              <a:tr h="2051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Material de Transporte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$162.93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$167.09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$157.15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$205.55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$206.84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$212.70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11557"/>
                  </a:ext>
                </a:extLst>
              </a:tr>
              <a:tr h="2051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Reino Vegetal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$157.32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$155.88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$166.85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$193.75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$166.29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$189.89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980449"/>
                  </a:ext>
                </a:extLst>
              </a:tr>
              <a:tr h="398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Animales Vivos y Productos del Reino Animal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$106.55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$114.12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$125.07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$125.05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$132.53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$135.76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810621"/>
                  </a:ext>
                </a:extLst>
              </a:tr>
              <a:tr h="2051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Otros productos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$411.66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$407.07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$411.59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$436.13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$424.29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$453.59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488725"/>
                  </a:ext>
                </a:extLst>
              </a:tr>
              <a:tr h="205190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es-SV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$3,914.06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$3,892.81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$3,878.32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$3,812.84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$3,538.74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$3,941.77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560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78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67384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CIF POR PRODUCTOS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2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70" y="233366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049736"/>
              </p:ext>
            </p:extLst>
          </p:nvPr>
        </p:nvGraphicFramePr>
        <p:xfrm>
          <a:off x="214744" y="519544"/>
          <a:ext cx="6414655" cy="4204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9298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24666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VALOR CIF POR REGIÓN DE ORÍGEN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52" y="223818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956931" y="520192"/>
            <a:ext cx="291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mayo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140096"/>
              </p:ext>
            </p:extLst>
          </p:nvPr>
        </p:nvGraphicFramePr>
        <p:xfrm>
          <a:off x="367145" y="1058177"/>
          <a:ext cx="5853548" cy="3206446"/>
        </p:xfrm>
        <a:graphic>
          <a:graphicData uri="http://schemas.openxmlformats.org/drawingml/2006/table">
            <a:tbl>
              <a:tblPr/>
              <a:tblGrid>
                <a:gridCol w="1217510">
                  <a:extLst>
                    <a:ext uri="{9D8B030D-6E8A-4147-A177-3AD203B41FA5}">
                      <a16:colId xmlns:a16="http://schemas.microsoft.com/office/drawing/2014/main" val="1500136197"/>
                    </a:ext>
                  </a:extLst>
                </a:gridCol>
                <a:gridCol w="906733">
                  <a:extLst>
                    <a:ext uri="{9D8B030D-6E8A-4147-A177-3AD203B41FA5}">
                      <a16:colId xmlns:a16="http://schemas.microsoft.com/office/drawing/2014/main" val="1031438270"/>
                    </a:ext>
                  </a:extLst>
                </a:gridCol>
                <a:gridCol w="745861">
                  <a:extLst>
                    <a:ext uri="{9D8B030D-6E8A-4147-A177-3AD203B41FA5}">
                      <a16:colId xmlns:a16="http://schemas.microsoft.com/office/drawing/2014/main" val="3379890740"/>
                    </a:ext>
                  </a:extLst>
                </a:gridCol>
                <a:gridCol w="745861">
                  <a:extLst>
                    <a:ext uri="{9D8B030D-6E8A-4147-A177-3AD203B41FA5}">
                      <a16:colId xmlns:a16="http://schemas.microsoft.com/office/drawing/2014/main" val="4097368776"/>
                    </a:ext>
                  </a:extLst>
                </a:gridCol>
                <a:gridCol w="745861">
                  <a:extLst>
                    <a:ext uri="{9D8B030D-6E8A-4147-A177-3AD203B41FA5}">
                      <a16:colId xmlns:a16="http://schemas.microsoft.com/office/drawing/2014/main" val="1587109544"/>
                    </a:ext>
                  </a:extLst>
                </a:gridCol>
                <a:gridCol w="745861">
                  <a:extLst>
                    <a:ext uri="{9D8B030D-6E8A-4147-A177-3AD203B41FA5}">
                      <a16:colId xmlns:a16="http://schemas.microsoft.com/office/drawing/2014/main" val="3409877488"/>
                    </a:ext>
                  </a:extLst>
                </a:gridCol>
                <a:gridCol w="745861">
                  <a:extLst>
                    <a:ext uri="{9D8B030D-6E8A-4147-A177-3AD203B41FA5}">
                      <a16:colId xmlns:a16="http://schemas.microsoft.com/office/drawing/2014/main" val="2443056112"/>
                    </a:ext>
                  </a:extLst>
                </a:gridCol>
              </a:tblGrid>
              <a:tr h="270827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884209"/>
                  </a:ext>
                </a:extLst>
              </a:tr>
              <a:tr h="423596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DEL NORTE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$1,758.38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$1,808.34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$1,734.75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$1,689.12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$1,451.14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$1,695.82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36644"/>
                  </a:ext>
                </a:extLst>
              </a:tr>
              <a:tr h="27082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$683.78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$707.31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$813.42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$816.40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$796.73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$848.66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586262"/>
                  </a:ext>
                </a:extLst>
              </a:tr>
              <a:tr h="34540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CENTRAL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$670.18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$761.87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$735.09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$696.53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$748.46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$817.11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005010"/>
                  </a:ext>
                </a:extLst>
              </a:tr>
              <a:tr h="27082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DEL 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$325.98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$276.84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$251.97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$272.99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$230.96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$235.86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813531"/>
                  </a:ext>
                </a:extLst>
              </a:tr>
              <a:tr h="27082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EUROPA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$293.34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$266.60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$263.13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$260.54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$295.71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491394"/>
                  </a:ext>
                </a:extLst>
              </a:tr>
              <a:tr h="27082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CARIBE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$158.39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$44.70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578749"/>
                  </a:ext>
                </a:extLst>
              </a:tr>
              <a:tr h="27082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OCEANIA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148205"/>
                  </a:ext>
                </a:extLst>
              </a:tr>
              <a:tr h="27082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AFRICA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995401"/>
                  </a:ext>
                </a:extLst>
              </a:tr>
              <a:tr h="27082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EXTRA ADUANAL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138403"/>
                  </a:ext>
                </a:extLst>
              </a:tr>
              <a:tr h="270827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$3,914.06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$3,892.81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$3,878.32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$3,812.84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$3,538.74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$3,941.77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518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20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124666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CIF POR REGIÓN DE ORÍGEN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52" y="223818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99658"/>
              </p:ext>
            </p:extLst>
          </p:nvPr>
        </p:nvGraphicFramePr>
        <p:xfrm>
          <a:off x="485775" y="471487"/>
          <a:ext cx="5886450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917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57076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VALOR CIF POR PAÍS DE ORIGEN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85" y="203293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390209" y="628564"/>
            <a:ext cx="391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mayo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966245"/>
              </p:ext>
            </p:extLst>
          </p:nvPr>
        </p:nvGraphicFramePr>
        <p:xfrm>
          <a:off x="512619" y="1090233"/>
          <a:ext cx="5811979" cy="3567486"/>
        </p:xfrm>
        <a:graphic>
          <a:graphicData uri="http://schemas.openxmlformats.org/drawingml/2006/table">
            <a:tbl>
              <a:tblPr/>
              <a:tblGrid>
                <a:gridCol w="1126813">
                  <a:extLst>
                    <a:ext uri="{9D8B030D-6E8A-4147-A177-3AD203B41FA5}">
                      <a16:colId xmlns:a16="http://schemas.microsoft.com/office/drawing/2014/main" val="3599868907"/>
                    </a:ext>
                  </a:extLst>
                </a:gridCol>
                <a:gridCol w="904416">
                  <a:extLst>
                    <a:ext uri="{9D8B030D-6E8A-4147-A177-3AD203B41FA5}">
                      <a16:colId xmlns:a16="http://schemas.microsoft.com/office/drawing/2014/main" val="2725446161"/>
                    </a:ext>
                  </a:extLst>
                </a:gridCol>
                <a:gridCol w="756150">
                  <a:extLst>
                    <a:ext uri="{9D8B030D-6E8A-4147-A177-3AD203B41FA5}">
                      <a16:colId xmlns:a16="http://schemas.microsoft.com/office/drawing/2014/main" val="1480307279"/>
                    </a:ext>
                  </a:extLst>
                </a:gridCol>
                <a:gridCol w="756150">
                  <a:extLst>
                    <a:ext uri="{9D8B030D-6E8A-4147-A177-3AD203B41FA5}">
                      <a16:colId xmlns:a16="http://schemas.microsoft.com/office/drawing/2014/main" val="2293338731"/>
                    </a:ext>
                  </a:extLst>
                </a:gridCol>
                <a:gridCol w="756150">
                  <a:extLst>
                    <a:ext uri="{9D8B030D-6E8A-4147-A177-3AD203B41FA5}">
                      <a16:colId xmlns:a16="http://schemas.microsoft.com/office/drawing/2014/main" val="244240249"/>
                    </a:ext>
                  </a:extLst>
                </a:gridCol>
                <a:gridCol w="756150">
                  <a:extLst>
                    <a:ext uri="{9D8B030D-6E8A-4147-A177-3AD203B41FA5}">
                      <a16:colId xmlns:a16="http://schemas.microsoft.com/office/drawing/2014/main" val="1507502240"/>
                    </a:ext>
                  </a:extLst>
                </a:gridCol>
                <a:gridCol w="756150">
                  <a:extLst>
                    <a:ext uri="{9D8B030D-6E8A-4147-A177-3AD203B41FA5}">
                      <a16:colId xmlns:a16="http://schemas.microsoft.com/office/drawing/2014/main" val="1837520228"/>
                    </a:ext>
                  </a:extLst>
                </a:gridCol>
              </a:tblGrid>
              <a:tr h="274422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VALOR CIF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67908"/>
                  </a:ext>
                </a:extLst>
              </a:tr>
              <a:tr h="27442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Estados Unidos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$1,452.91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$1,496.05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$1,422.41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$1,371.89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$1,137.93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$1,315.75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394870"/>
                  </a:ext>
                </a:extLst>
              </a:tr>
              <a:tr h="27442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China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$356.53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$506.42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$515.28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$466.32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$488.34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051404"/>
                  </a:ext>
                </a:extLst>
              </a:tr>
              <a:tr h="27442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Guatemala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$337.06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$421.90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$410.56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$373.16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$401.37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$445.84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285957"/>
                  </a:ext>
                </a:extLst>
              </a:tr>
              <a:tr h="27442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México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$278.29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$278.56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$280.59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$288.10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$284.80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$349.74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672602"/>
                  </a:ext>
                </a:extLst>
              </a:tr>
              <a:tr h="27442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Costa 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$118.27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$111.77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$98.14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$100.32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$94.73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$110.76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915119"/>
                  </a:ext>
                </a:extLst>
              </a:tr>
              <a:tr h="27442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Honduras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$117.53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$119.73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$121.62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$116.90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$118.02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$123.08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574455"/>
                  </a:ext>
                </a:extLst>
              </a:tr>
              <a:tr h="27442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Nicaragua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$77.07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$81.65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$96.17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$97.15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$104.98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$107.28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650632"/>
                  </a:ext>
                </a:extLst>
              </a:tr>
              <a:tr h="27442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K</a:t>
                      </a:r>
                      <a:r>
                        <a:rPr lang="es-SV" sz="10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orea</a:t>
                      </a:r>
                      <a:endParaRPr lang="es-SV" sz="10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$76.97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$66.15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$66.31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$89.48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$83.82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498357"/>
                  </a:ext>
                </a:extLst>
              </a:tr>
              <a:tr h="27442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Japón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$75.20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$68.13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$65.36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$67.20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$76.71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$75.41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48058"/>
                  </a:ext>
                </a:extLst>
              </a:tr>
              <a:tr h="27442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Alemania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$65.56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$68.58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$75.69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$69.48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$68.18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$64.36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997844"/>
                  </a:ext>
                </a:extLst>
              </a:tr>
              <a:tr h="27442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Otros Países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$958.68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$760.25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$735.03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$757.41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$696.22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$777.37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306768"/>
                  </a:ext>
                </a:extLst>
              </a:tr>
              <a:tr h="274422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$3,914.06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$3,892.81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$3,878.32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$3,812.84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$3,538.74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$3,941.77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673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76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12757</TotalTime>
  <Words>2216</Words>
  <Application>Microsoft Office PowerPoint</Application>
  <PresentationFormat>Personalizado</PresentationFormat>
  <Paragraphs>949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Bodoni MT Condensed</vt:lpstr>
      <vt:lpstr>Calibri</vt:lpstr>
      <vt:lpstr>Cambria</vt:lpstr>
      <vt:lpstr>Osaka</vt:lpstr>
      <vt:lpstr>Rockwell Condensed</vt:lpstr>
      <vt:lpstr>Wingdings</vt:lpstr>
      <vt:lpstr>2_Office Theme</vt:lpstr>
      <vt:lpstr>Tema de Office</vt:lpstr>
      <vt:lpstr>Presentación de PowerPoint</vt:lpstr>
      <vt:lpstr>IMPORTACIONES</vt:lpstr>
      <vt:lpstr>IMPORTACIONES – VALOR CIF ADUANA TELEDESPACHO</vt:lpstr>
      <vt:lpstr>IMPORTACIONES – VALOR CIF ADUANA TELEDESPACHO</vt:lpstr>
      <vt:lpstr>IMPORTACIONES – VALOR CIF POR PRODUCTOS</vt:lpstr>
      <vt:lpstr>IMPORTACIONES – VALOR CIF POR PRODUCTOS</vt:lpstr>
      <vt:lpstr>IMPORTACIONES –  VALOR CIF POR REGIÓN DE ORÍGEN</vt:lpstr>
      <vt:lpstr>IMPORTACIONES –  VALOR CIF POR REGIÓN DE ORÍGEN</vt:lpstr>
      <vt:lpstr>IMPORTACIONES –  VALOR CIF POR PAÍS DE ORIGEN</vt:lpstr>
      <vt:lpstr>IMPORTACIONES –  VALOR CIF POR PAÍS DE ORIGEN</vt:lpstr>
      <vt:lpstr>IMPORTACIONES –  VALOR CIF CON/SIN TLC</vt:lpstr>
      <vt:lpstr>IMPORTACIONES –  VALOR CIF CON TLC (DETALLE)</vt:lpstr>
      <vt:lpstr>IMPORTACIONES –   VALOR CIF CON TLC (DETALLE)</vt:lpstr>
      <vt:lpstr>EXPORTACIONES</vt:lpstr>
      <vt:lpstr>EXPORTACIONES – VALOR FOB ADUANA TELEDESPACHO</vt:lpstr>
      <vt:lpstr>EXPORTACIONES –  VALOR FOB ADUANA TELEDESPACHO</vt:lpstr>
      <vt:lpstr>EXPORTACIONES – VALOR FOB POR PRODUCTOS</vt:lpstr>
      <vt:lpstr>EXPORTACIONES – VALOR FOB POR PRODUCTOS</vt:lpstr>
      <vt:lpstr>EXPORTACIONES –  VALOR FOB POR REGIÓN DESTINO</vt:lpstr>
      <vt:lpstr>EXPORTACIONES – VALOR FOB POR REGIÓN DESTINO</vt:lpstr>
      <vt:lpstr>EXPORTACIONES –  VALOR FOB POR PAÍS DESTINO</vt:lpstr>
      <vt:lpstr>EXPORTACIONES –  VALOR FOB POR PAÍS DESTINO</vt:lpstr>
      <vt:lpstr>Presentación de PowerPoint</vt:lpstr>
    </vt:vector>
  </TitlesOfParts>
  <Company>LM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</dc:creator>
  <cp:lastModifiedBy>Jaime Enrique Interiano Melgar</cp:lastModifiedBy>
  <cp:revision>496</cp:revision>
  <cp:lastPrinted>2012-01-20T17:05:30Z</cp:lastPrinted>
  <dcterms:created xsi:type="dcterms:W3CDTF">2012-01-20T21:18:57Z</dcterms:created>
  <dcterms:modified xsi:type="dcterms:W3CDTF">2018-11-05T15:47:05Z</dcterms:modified>
</cp:coreProperties>
</file>