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78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25" r:id="rId4"/>
    <p:sldId id="295" r:id="rId5"/>
    <p:sldId id="316" r:id="rId6"/>
    <p:sldId id="297" r:id="rId7"/>
    <p:sldId id="298" r:id="rId8"/>
    <p:sldId id="299" r:id="rId9"/>
    <p:sldId id="317" r:id="rId10"/>
    <p:sldId id="301" r:id="rId11"/>
    <p:sldId id="318" r:id="rId12"/>
    <p:sldId id="303" r:id="rId13"/>
    <p:sldId id="304" r:id="rId14"/>
    <p:sldId id="319" r:id="rId15"/>
    <p:sldId id="320" r:id="rId16"/>
    <p:sldId id="307" r:id="rId17"/>
    <p:sldId id="321" r:id="rId18"/>
    <p:sldId id="326" r:id="rId19"/>
    <p:sldId id="322" r:id="rId20"/>
    <p:sldId id="327" r:id="rId21"/>
    <p:sldId id="323" r:id="rId22"/>
    <p:sldId id="313" r:id="rId23"/>
    <p:sldId id="324" r:id="rId24"/>
    <p:sldId id="283" r:id="rId25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8"/>
    <a:srgbClr val="36561C"/>
    <a:srgbClr val="008000"/>
    <a:srgbClr val="557630"/>
    <a:srgbClr val="502800"/>
    <a:srgbClr val="000000"/>
    <a:srgbClr val="66FF66"/>
    <a:srgbClr val="FFFF00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93669" autoAdjust="0"/>
  </p:normalViewPr>
  <p:slideViewPr>
    <p:cSldViewPr snapToGrid="0">
      <p:cViewPr varScale="1">
        <p:scale>
          <a:sx n="138" d="100"/>
          <a:sy n="138" d="100"/>
        </p:scale>
        <p:origin x="1116" y="114"/>
      </p:cViewPr>
      <p:guideLst>
        <p:guide orient="horz" pos="1620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Valores expresados en millones de US$</a:t>
            </a:r>
          </a:p>
          <a:p>
            <a:pPr>
              <a:defRPr/>
            </a:pPr>
            <a:r>
              <a:rPr lang="es-SV"/>
              <a:t>Meses enero a julio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PORaduana!$A$36:$A$46</c15:sqref>
                  </c15:fullRef>
                </c:ext>
              </c:extLst>
              <c:f>PORaduana!$A$37:$A$46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PORaduana!$B$36:$B$46</c15:sqref>
                  </c15:fullRef>
                </c:ext>
              </c:extLst>
              <c:f>PORaduana!$B$37:$B$46</c:f>
              <c:numCache>
                <c:formatCode>"$"#,##0.00_);[Red]\("$"#,##0.00\)</c:formatCode>
                <c:ptCount val="10"/>
                <c:pt idx="0">
                  <c:v>2184.88</c:v>
                </c:pt>
                <c:pt idx="1">
                  <c:v>1502.46</c:v>
                </c:pt>
                <c:pt idx="2">
                  <c:v>711.7</c:v>
                </c:pt>
                <c:pt idx="3">
                  <c:v>226.71</c:v>
                </c:pt>
                <c:pt idx="4">
                  <c:v>185.52</c:v>
                </c:pt>
                <c:pt idx="5">
                  <c:v>128.36000000000001</c:v>
                </c:pt>
                <c:pt idx="6">
                  <c:v>85.87</c:v>
                </c:pt>
                <c:pt idx="7">
                  <c:v>79.010000000000005</c:v>
                </c:pt>
                <c:pt idx="8">
                  <c:v>0.6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C-4742-99C0-0627130A8DFC}"/>
            </c:ext>
          </c:extLst>
        </c:ser>
        <c:ser>
          <c:idx val="1"/>
          <c:order val="1"/>
          <c:tx>
            <c:v>2014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PORaduana!$A$36:$A$46</c15:sqref>
                  </c15:fullRef>
                </c:ext>
              </c:extLst>
              <c:f>PORaduana!$A$37:$A$46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PORaduana!$C$36:$C$46</c15:sqref>
                  </c15:fullRef>
                </c:ext>
              </c:extLst>
              <c:f>PORaduana!$C$37:$C$46</c:f>
              <c:numCache>
                <c:formatCode>"$"#,##0.00_);[Red]\("$"#,##0.00\)</c:formatCode>
                <c:ptCount val="10"/>
                <c:pt idx="0">
                  <c:v>1908.41</c:v>
                </c:pt>
                <c:pt idx="1">
                  <c:v>579.91</c:v>
                </c:pt>
                <c:pt idx="2">
                  <c:v>762.04</c:v>
                </c:pt>
                <c:pt idx="3">
                  <c:v>131.04</c:v>
                </c:pt>
                <c:pt idx="4">
                  <c:v>335.43</c:v>
                </c:pt>
                <c:pt idx="5">
                  <c:v>178.6</c:v>
                </c:pt>
                <c:pt idx="6">
                  <c:v>89.75</c:v>
                </c:pt>
                <c:pt idx="7">
                  <c:v>75.78</c:v>
                </c:pt>
                <c:pt idx="8">
                  <c:v>324.64</c:v>
                </c:pt>
                <c:pt idx="9">
                  <c:v>482.32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C-4742-99C0-0627130A8DFC}"/>
            </c:ext>
          </c:extLst>
        </c:ser>
        <c:ser>
          <c:idx val="2"/>
          <c:order val="2"/>
          <c:tx>
            <c:v>2015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PORaduana!$A$36:$A$46</c15:sqref>
                  </c15:fullRef>
                </c:ext>
              </c:extLst>
              <c:f>PORaduana!$A$37:$A$46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PORaduana!$D$36:$D$46</c15:sqref>
                  </c15:fullRef>
                </c:ext>
              </c:extLst>
              <c:f>PORaduana!$D$37:$D$46</c:f>
              <c:numCache>
                <c:formatCode>"$"#,##0.00_);[Red]\("$"#,##0.00\)</c:formatCode>
                <c:ptCount val="10"/>
                <c:pt idx="0">
                  <c:v>1770.17</c:v>
                </c:pt>
                <c:pt idx="1">
                  <c:v>575.69000000000005</c:v>
                </c:pt>
                <c:pt idx="2">
                  <c:v>870.11</c:v>
                </c:pt>
                <c:pt idx="3">
                  <c:v>127.74</c:v>
                </c:pt>
                <c:pt idx="4">
                  <c:v>359.72</c:v>
                </c:pt>
                <c:pt idx="5">
                  <c:v>148.5</c:v>
                </c:pt>
                <c:pt idx="6">
                  <c:v>82.47</c:v>
                </c:pt>
                <c:pt idx="7">
                  <c:v>71.84</c:v>
                </c:pt>
                <c:pt idx="8">
                  <c:v>360.62</c:v>
                </c:pt>
                <c:pt idx="9">
                  <c:v>546.9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C-4742-99C0-0627130A8DFC}"/>
            </c:ext>
          </c:extLst>
        </c:ser>
        <c:ser>
          <c:idx val="3"/>
          <c:order val="3"/>
          <c:tx>
            <c:v>2016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PORaduana!$A$36:$A$46</c15:sqref>
                  </c15:fullRef>
                </c:ext>
              </c:extLst>
              <c:f>PORaduana!$A$37:$A$46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PORaduana!$E$36:$E$46</c15:sqref>
                  </c15:fullRef>
                </c:ext>
              </c:extLst>
              <c:f>PORaduana!$E$37:$E$46</c:f>
              <c:numCache>
                <c:formatCode>"$"#,##0.00_);[Red]\("$"#,##0.00\)</c:formatCode>
                <c:ptCount val="10"/>
                <c:pt idx="0">
                  <c:v>1563.53</c:v>
                </c:pt>
                <c:pt idx="1">
                  <c:v>568.67999999999995</c:v>
                </c:pt>
                <c:pt idx="2">
                  <c:v>990.37</c:v>
                </c:pt>
                <c:pt idx="3">
                  <c:v>146.37</c:v>
                </c:pt>
                <c:pt idx="4">
                  <c:v>348.07</c:v>
                </c:pt>
                <c:pt idx="5">
                  <c:v>113.17</c:v>
                </c:pt>
                <c:pt idx="6">
                  <c:v>69.48</c:v>
                </c:pt>
                <c:pt idx="7">
                  <c:v>79.37</c:v>
                </c:pt>
                <c:pt idx="8">
                  <c:v>335.41</c:v>
                </c:pt>
                <c:pt idx="9">
                  <c:v>536.07000000000005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C-4742-99C0-0627130A8DFC}"/>
            </c:ext>
          </c:extLst>
        </c:ser>
        <c:ser>
          <c:idx val="4"/>
          <c:order val="4"/>
          <c:tx>
            <c:v>2017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PORaduana!$A$36:$A$46</c15:sqref>
                  </c15:fullRef>
                </c:ext>
              </c:extLst>
              <c:f>PORaduana!$A$37:$A$46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PORaduana!$F$36:$F$46</c15:sqref>
                  </c15:fullRef>
                </c:ext>
              </c:extLst>
              <c:f>PORaduana!$F$37:$F$46</c:f>
              <c:numCache>
                <c:formatCode>"$"#,##0.00_);[Red]\("$"#,##0.00\)</c:formatCode>
                <c:ptCount val="10"/>
                <c:pt idx="0">
                  <c:v>1706.35</c:v>
                </c:pt>
                <c:pt idx="1">
                  <c:v>591.04</c:v>
                </c:pt>
                <c:pt idx="2">
                  <c:v>542.77</c:v>
                </c:pt>
                <c:pt idx="3">
                  <c:v>135.99</c:v>
                </c:pt>
                <c:pt idx="4">
                  <c:v>359.83</c:v>
                </c:pt>
                <c:pt idx="5">
                  <c:v>122.47</c:v>
                </c:pt>
                <c:pt idx="6">
                  <c:v>84.93</c:v>
                </c:pt>
                <c:pt idx="7">
                  <c:v>74</c:v>
                </c:pt>
                <c:pt idx="8">
                  <c:v>343.38</c:v>
                </c:pt>
                <c:pt idx="9">
                  <c:v>501.42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C-4742-99C0-0627130A8DFC}"/>
            </c:ext>
          </c:extLst>
        </c:ser>
        <c:ser>
          <c:idx val="5"/>
          <c:order val="5"/>
          <c:tx>
            <c:v>2018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PORaduana!$A$36:$A$46</c15:sqref>
                  </c15:fullRef>
                </c:ext>
              </c:extLst>
              <c:f>PORaduana!$A$37:$A$46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PORaduana!$G$36:$G$46</c15:sqref>
                  </c15:fullRef>
                </c:ext>
              </c:extLst>
              <c:f>PORaduana!$G$37:$G$46</c:f>
              <c:numCache>
                <c:formatCode>"$"#,##0.00_);[Red]\("$"#,##0.00\)</c:formatCode>
                <c:ptCount val="10"/>
                <c:pt idx="0">
                  <c:v>2019.39</c:v>
                </c:pt>
                <c:pt idx="1">
                  <c:v>638.54999999999995</c:v>
                </c:pt>
                <c:pt idx="2">
                  <c:v>596.91999999999996</c:v>
                </c:pt>
                <c:pt idx="3">
                  <c:v>152.99</c:v>
                </c:pt>
                <c:pt idx="4">
                  <c:v>387.91</c:v>
                </c:pt>
                <c:pt idx="5">
                  <c:v>141.4</c:v>
                </c:pt>
                <c:pt idx="6">
                  <c:v>80.05</c:v>
                </c:pt>
                <c:pt idx="7">
                  <c:v>71.14</c:v>
                </c:pt>
                <c:pt idx="8">
                  <c:v>397.53</c:v>
                </c:pt>
                <c:pt idx="9">
                  <c:v>536.52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9C-4742-99C0-0627130A8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6663600"/>
        <c:axId val="1816659440"/>
      </c:barChart>
      <c:catAx>
        <c:axId val="181666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816659440"/>
        <c:crosses val="autoZero"/>
        <c:auto val="1"/>
        <c:lblAlgn val="ctr"/>
        <c:lblOffset val="100"/>
        <c:noMultiLvlLbl val="0"/>
      </c:catAx>
      <c:valAx>
        <c:axId val="18166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81666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Exportaciones Valor FOB por País Destino</a:t>
            </a:r>
          </a:p>
          <a:p>
            <a:pPr>
              <a:defRPr/>
            </a:pPr>
            <a:r>
              <a:rPr lang="es-SV"/>
              <a:t>Meses enero a julio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PaisDestino!$B$36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PaisDestino!$A$37:$A$46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México</c:v>
                </c:pt>
                <c:pt idx="8">
                  <c:v>Territorio Extraduanal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PaisDestino!$B$37:$B$46</c:f>
              <c:numCache>
                <c:formatCode>"$"#,##0.00_);[Red]\("$"#,##0.00\)</c:formatCode>
                <c:ptCount val="10"/>
                <c:pt idx="0">
                  <c:v>1472.92</c:v>
                </c:pt>
                <c:pt idx="1">
                  <c:v>498.48</c:v>
                </c:pt>
                <c:pt idx="2">
                  <c:v>447.79</c:v>
                </c:pt>
                <c:pt idx="3">
                  <c:v>212.57</c:v>
                </c:pt>
                <c:pt idx="4">
                  <c:v>147.88</c:v>
                </c:pt>
                <c:pt idx="5">
                  <c:v>89.84</c:v>
                </c:pt>
                <c:pt idx="6">
                  <c:v>53.12</c:v>
                </c:pt>
                <c:pt idx="7">
                  <c:v>48.71</c:v>
                </c:pt>
                <c:pt idx="8">
                  <c:v>48.5</c:v>
                </c:pt>
                <c:pt idx="9">
                  <c:v>45.34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4-43FC-A590-657459C04980}"/>
            </c:ext>
          </c:extLst>
        </c:ser>
        <c:ser>
          <c:idx val="1"/>
          <c:order val="1"/>
          <c:tx>
            <c:strRef>
              <c:f>PaisDestino!$C$36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PaisDestino!$A$37:$A$46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México</c:v>
                </c:pt>
                <c:pt idx="8">
                  <c:v>Territorio Extraduanal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PaisDestino!$C$37:$C$46</c:f>
              <c:numCache>
                <c:formatCode>"$"#,##0.00_);[Red]\("$"#,##0.00\)</c:formatCode>
                <c:ptCount val="10"/>
                <c:pt idx="0">
                  <c:v>1430.14</c:v>
                </c:pt>
                <c:pt idx="1">
                  <c:v>465.9</c:v>
                </c:pt>
                <c:pt idx="2">
                  <c:v>433.11</c:v>
                </c:pt>
                <c:pt idx="3">
                  <c:v>206.71</c:v>
                </c:pt>
                <c:pt idx="4">
                  <c:v>155.85</c:v>
                </c:pt>
                <c:pt idx="5">
                  <c:v>97.98</c:v>
                </c:pt>
                <c:pt idx="6">
                  <c:v>46.3</c:v>
                </c:pt>
                <c:pt idx="7">
                  <c:v>37.64</c:v>
                </c:pt>
                <c:pt idx="8">
                  <c:v>58.13</c:v>
                </c:pt>
                <c:pt idx="9">
                  <c:v>48.44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C4-43FC-A590-657459C04980}"/>
            </c:ext>
          </c:extLst>
        </c:ser>
        <c:ser>
          <c:idx val="2"/>
          <c:order val="2"/>
          <c:tx>
            <c:strRef>
              <c:f>PaisDestino!$D$36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PaisDestino!$A$37:$A$46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México</c:v>
                </c:pt>
                <c:pt idx="8">
                  <c:v>Territorio Extraduanal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PaisDestino!$D$37:$D$46</c:f>
              <c:numCache>
                <c:formatCode>"$"#,##0.00_);[Red]\("$"#,##0.00\)</c:formatCode>
                <c:ptCount val="10"/>
                <c:pt idx="0">
                  <c:v>1559.22</c:v>
                </c:pt>
                <c:pt idx="1">
                  <c:v>489.97</c:v>
                </c:pt>
                <c:pt idx="2">
                  <c:v>470.12</c:v>
                </c:pt>
                <c:pt idx="3">
                  <c:v>229.83</c:v>
                </c:pt>
                <c:pt idx="4">
                  <c:v>146.91999999999999</c:v>
                </c:pt>
                <c:pt idx="5">
                  <c:v>84.87</c:v>
                </c:pt>
                <c:pt idx="6">
                  <c:v>39.020000000000003</c:v>
                </c:pt>
                <c:pt idx="7">
                  <c:v>38.78</c:v>
                </c:pt>
                <c:pt idx="8">
                  <c:v>53.98</c:v>
                </c:pt>
                <c:pt idx="9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C4-43FC-A590-657459C04980}"/>
            </c:ext>
          </c:extLst>
        </c:ser>
        <c:ser>
          <c:idx val="3"/>
          <c:order val="3"/>
          <c:tx>
            <c:strRef>
              <c:f>PaisDestino!$E$36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PaisDestino!$A$37:$A$46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México</c:v>
                </c:pt>
                <c:pt idx="8">
                  <c:v>Territorio Extraduanal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PaisDestino!$E$37:$E$46</c:f>
              <c:numCache>
                <c:formatCode>"$"#,##0.00_);[Red]\("$"#,##0.00\)</c:formatCode>
                <c:ptCount val="10"/>
                <c:pt idx="0">
                  <c:v>1546.88</c:v>
                </c:pt>
                <c:pt idx="1">
                  <c:v>486.45</c:v>
                </c:pt>
                <c:pt idx="2">
                  <c:v>469.31</c:v>
                </c:pt>
                <c:pt idx="3">
                  <c:v>239.02</c:v>
                </c:pt>
                <c:pt idx="4">
                  <c:v>151.66</c:v>
                </c:pt>
                <c:pt idx="5">
                  <c:v>80.12</c:v>
                </c:pt>
                <c:pt idx="6">
                  <c:v>15.7</c:v>
                </c:pt>
                <c:pt idx="7">
                  <c:v>41.68</c:v>
                </c:pt>
                <c:pt idx="8">
                  <c:v>55.05</c:v>
                </c:pt>
                <c:pt idx="9">
                  <c:v>55.91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C4-43FC-A590-657459C04980}"/>
            </c:ext>
          </c:extLst>
        </c:ser>
        <c:ser>
          <c:idx val="4"/>
          <c:order val="4"/>
          <c:tx>
            <c:strRef>
              <c:f>PaisDestino!$F$36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PaisDestino!$A$37:$A$46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México</c:v>
                </c:pt>
                <c:pt idx="8">
                  <c:v>Territorio Extraduanal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PaisDestino!$F$37:$F$46</c:f>
              <c:numCache>
                <c:formatCode>"$"#,##0.00_);[Red]\("$"#,##0.00\)</c:formatCode>
                <c:ptCount val="10"/>
                <c:pt idx="0">
                  <c:v>1520.47</c:v>
                </c:pt>
                <c:pt idx="1">
                  <c:v>503.66</c:v>
                </c:pt>
                <c:pt idx="2">
                  <c:v>486.08</c:v>
                </c:pt>
                <c:pt idx="3">
                  <c:v>254.59</c:v>
                </c:pt>
                <c:pt idx="4">
                  <c:v>158.06</c:v>
                </c:pt>
                <c:pt idx="5">
                  <c:v>77.739999999999995</c:v>
                </c:pt>
                <c:pt idx="6">
                  <c:v>34.61</c:v>
                </c:pt>
                <c:pt idx="7">
                  <c:v>61.03</c:v>
                </c:pt>
                <c:pt idx="8">
                  <c:v>55.21</c:v>
                </c:pt>
                <c:pt idx="9">
                  <c:v>53.77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C4-43FC-A590-657459C04980}"/>
            </c:ext>
          </c:extLst>
        </c:ser>
        <c:ser>
          <c:idx val="5"/>
          <c:order val="5"/>
          <c:tx>
            <c:strRef>
              <c:f>PaisDestino!$G$36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PaisDestino!$A$37:$A$46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México</c:v>
                </c:pt>
                <c:pt idx="8">
                  <c:v>Territorio Extraduanal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PaisDestino!$G$37:$G$46</c:f>
              <c:numCache>
                <c:formatCode>"$"#,##0.00_);[Red]\("$"#,##0.00\)</c:formatCode>
                <c:ptCount val="10"/>
                <c:pt idx="0">
                  <c:v>1551.57</c:v>
                </c:pt>
                <c:pt idx="1">
                  <c:v>573.92999999999995</c:v>
                </c:pt>
                <c:pt idx="2">
                  <c:v>530.95000000000005</c:v>
                </c:pt>
                <c:pt idx="3">
                  <c:v>250.81</c:v>
                </c:pt>
                <c:pt idx="4">
                  <c:v>153.78</c:v>
                </c:pt>
                <c:pt idx="5">
                  <c:v>79.989999999999995</c:v>
                </c:pt>
                <c:pt idx="6">
                  <c:v>12.32</c:v>
                </c:pt>
                <c:pt idx="7">
                  <c:v>81.33</c:v>
                </c:pt>
                <c:pt idx="8">
                  <c:v>54.45</c:v>
                </c:pt>
                <c:pt idx="9">
                  <c:v>65.31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C4-43FC-A590-657459C04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5795119"/>
        <c:axId val="1045801775"/>
      </c:barChart>
      <c:catAx>
        <c:axId val="1045795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45801775"/>
        <c:crosses val="autoZero"/>
        <c:auto val="1"/>
        <c:lblAlgn val="ctr"/>
        <c:lblOffset val="100"/>
        <c:noMultiLvlLbl val="0"/>
      </c:catAx>
      <c:valAx>
        <c:axId val="1045801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4579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 CIF por Producto enero a julio</a:t>
            </a:r>
          </a:p>
          <a:p>
            <a:pPr>
              <a:defRPr/>
            </a:pPr>
            <a:r>
              <a:rPr lang="es-SV"/>
              <a:t>En Millones</a:t>
            </a:r>
            <a:r>
              <a:rPr lang="es-SV" baseline="0"/>
              <a:t> de dólares</a:t>
            </a:r>
            <a:r>
              <a:rPr lang="es-SV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potPRODUCTO!$B$36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potPRODUCTO!$A$37:$A$46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Plástico y sus manufacturas, Caucho y sus manufacturas</c:v>
                </c:pt>
                <c:pt idx="6">
                  <c:v>Metales comunes y manufacturas de estos Metales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potPRODUCTO!$B$37:$B$46</c:f>
              <c:numCache>
                <c:formatCode>"$"#,##0.00_);[Red]\("$"#,##0.00\)</c:formatCode>
                <c:ptCount val="10"/>
                <c:pt idx="0">
                  <c:v>1336.02</c:v>
                </c:pt>
                <c:pt idx="1">
                  <c:v>704.56</c:v>
                </c:pt>
                <c:pt idx="2">
                  <c:v>661.97</c:v>
                </c:pt>
                <c:pt idx="3">
                  <c:v>516.70000000000005</c:v>
                </c:pt>
                <c:pt idx="4">
                  <c:v>423.03</c:v>
                </c:pt>
                <c:pt idx="5">
                  <c:v>350.33</c:v>
                </c:pt>
                <c:pt idx="6">
                  <c:v>343.59</c:v>
                </c:pt>
                <c:pt idx="7">
                  <c:v>234.72</c:v>
                </c:pt>
                <c:pt idx="8">
                  <c:v>215.72</c:v>
                </c:pt>
                <c:pt idx="9">
                  <c:v>154.86000000000001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D-4AE9-91EB-9D79A389B03E}"/>
            </c:ext>
          </c:extLst>
        </c:ser>
        <c:ser>
          <c:idx val="1"/>
          <c:order val="1"/>
          <c:tx>
            <c:strRef>
              <c:f>potPRODUCTO!$C$36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potPRODUCTO!$A$37:$A$46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Plástico y sus manufacturas, Caucho y sus manufacturas</c:v>
                </c:pt>
                <c:pt idx="6">
                  <c:v>Metales comunes y manufacturas de estos Metales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potPRODUCTO!$C$37:$C$46</c:f>
              <c:numCache>
                <c:formatCode>"$"#,##0.00_);[Red]\("$"#,##0.00\)</c:formatCode>
                <c:ptCount val="10"/>
                <c:pt idx="0">
                  <c:v>1183.03</c:v>
                </c:pt>
                <c:pt idx="1">
                  <c:v>722.81</c:v>
                </c:pt>
                <c:pt idx="2">
                  <c:v>635.48</c:v>
                </c:pt>
                <c:pt idx="3">
                  <c:v>512.24</c:v>
                </c:pt>
                <c:pt idx="4">
                  <c:v>471.15</c:v>
                </c:pt>
                <c:pt idx="5">
                  <c:v>344.17</c:v>
                </c:pt>
                <c:pt idx="6">
                  <c:v>314.76</c:v>
                </c:pt>
                <c:pt idx="7">
                  <c:v>236.32</c:v>
                </c:pt>
                <c:pt idx="8">
                  <c:v>227.39</c:v>
                </c:pt>
                <c:pt idx="9">
                  <c:v>162.69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D-4AE9-91EB-9D79A389B03E}"/>
            </c:ext>
          </c:extLst>
        </c:ser>
        <c:ser>
          <c:idx val="2"/>
          <c:order val="2"/>
          <c:tx>
            <c:strRef>
              <c:f>potPRODUCTO!$D$36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potPRODUCTO!$A$37:$A$46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Plástico y sus manufacturas, Caucho y sus manufacturas</c:v>
                </c:pt>
                <c:pt idx="6">
                  <c:v>Metales comunes y manufacturas de estos Metales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potPRODUCTO!$D$37:$D$46</c:f>
              <c:numCache>
                <c:formatCode>"$"#,##0.00_);[Red]\("$"#,##0.00\)</c:formatCode>
                <c:ptCount val="10"/>
                <c:pt idx="0">
                  <c:v>960.34</c:v>
                </c:pt>
                <c:pt idx="1">
                  <c:v>765.68</c:v>
                </c:pt>
                <c:pt idx="2">
                  <c:v>672.49</c:v>
                </c:pt>
                <c:pt idx="3">
                  <c:v>636.57000000000005</c:v>
                </c:pt>
                <c:pt idx="4">
                  <c:v>485.54</c:v>
                </c:pt>
                <c:pt idx="5">
                  <c:v>332.55</c:v>
                </c:pt>
                <c:pt idx="6">
                  <c:v>337.21</c:v>
                </c:pt>
                <c:pt idx="7">
                  <c:v>231.13</c:v>
                </c:pt>
                <c:pt idx="8">
                  <c:v>241.3</c:v>
                </c:pt>
                <c:pt idx="9">
                  <c:v>177.67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2D-4AE9-91EB-9D79A389B03E}"/>
            </c:ext>
          </c:extLst>
        </c:ser>
        <c:ser>
          <c:idx val="3"/>
          <c:order val="3"/>
          <c:tx>
            <c:strRef>
              <c:f>potPRODUCTO!$E$36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potPRODUCTO!$A$37:$A$46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Plástico y sus manufacturas, Caucho y sus manufacturas</c:v>
                </c:pt>
                <c:pt idx="6">
                  <c:v>Metales comunes y manufacturas de estos Metales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potPRODUCTO!$E$37:$E$46</c:f>
              <c:numCache>
                <c:formatCode>"$"#,##0.00_);[Red]\("$"#,##0.00\)</c:formatCode>
                <c:ptCount val="10"/>
                <c:pt idx="0">
                  <c:v>672</c:v>
                </c:pt>
                <c:pt idx="1">
                  <c:v>785.11</c:v>
                </c:pt>
                <c:pt idx="2">
                  <c:v>653.22</c:v>
                </c:pt>
                <c:pt idx="3">
                  <c:v>740.95</c:v>
                </c:pt>
                <c:pt idx="4">
                  <c:v>485.61</c:v>
                </c:pt>
                <c:pt idx="5">
                  <c:v>319.54000000000002</c:v>
                </c:pt>
                <c:pt idx="6">
                  <c:v>296.92</c:v>
                </c:pt>
                <c:pt idx="7">
                  <c:v>294.62</c:v>
                </c:pt>
                <c:pt idx="8">
                  <c:v>274.38</c:v>
                </c:pt>
                <c:pt idx="9">
                  <c:v>182.12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2D-4AE9-91EB-9D79A389B03E}"/>
            </c:ext>
          </c:extLst>
        </c:ser>
        <c:ser>
          <c:idx val="4"/>
          <c:order val="4"/>
          <c:tx>
            <c:strRef>
              <c:f>potPRODUCTO!$F$36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potPRODUCTO!$A$37:$A$46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Plástico y sus manufacturas, Caucho y sus manufacturas</c:v>
                </c:pt>
                <c:pt idx="6">
                  <c:v>Metales comunes y manufacturas de estos Metales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potPRODUCTO!$F$37:$F$46</c:f>
              <c:numCache>
                <c:formatCode>"$"#,##0.00_);[Red]\("$"#,##0.00\)</c:formatCode>
                <c:ptCount val="10"/>
                <c:pt idx="0">
                  <c:v>820.7</c:v>
                </c:pt>
                <c:pt idx="1">
                  <c:v>734.04</c:v>
                </c:pt>
                <c:pt idx="2">
                  <c:v>629.30999999999995</c:v>
                </c:pt>
                <c:pt idx="3">
                  <c:v>336.86</c:v>
                </c:pt>
                <c:pt idx="4">
                  <c:v>479.65</c:v>
                </c:pt>
                <c:pt idx="5">
                  <c:v>325.29000000000002</c:v>
                </c:pt>
                <c:pt idx="6">
                  <c:v>345.74</c:v>
                </c:pt>
                <c:pt idx="7">
                  <c:v>293.91000000000003</c:v>
                </c:pt>
                <c:pt idx="8">
                  <c:v>237.12</c:v>
                </c:pt>
                <c:pt idx="9">
                  <c:v>187.97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2D-4AE9-91EB-9D79A389B03E}"/>
            </c:ext>
          </c:extLst>
        </c:ser>
        <c:ser>
          <c:idx val="5"/>
          <c:order val="5"/>
          <c:tx>
            <c:strRef>
              <c:f>potPRODUCTO!$G$36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potPRODUCTO!$A$37:$A$46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Plástico y sus manufacturas, Caucho y sus manufacturas</c:v>
                </c:pt>
                <c:pt idx="6">
                  <c:v>Metales comunes y manufacturas de estos Metales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potPRODUCTO!$G$37:$G$46</c:f>
              <c:numCache>
                <c:formatCode>"$"#,##0.00_);[Red]\("$"#,##0.00\)</c:formatCode>
                <c:ptCount val="10"/>
                <c:pt idx="0">
                  <c:v>1060.07</c:v>
                </c:pt>
                <c:pt idx="1">
                  <c:v>768.9</c:v>
                </c:pt>
                <c:pt idx="2">
                  <c:v>682.18</c:v>
                </c:pt>
                <c:pt idx="3">
                  <c:v>374.6</c:v>
                </c:pt>
                <c:pt idx="4">
                  <c:v>521.42999999999995</c:v>
                </c:pt>
                <c:pt idx="5">
                  <c:v>350.74</c:v>
                </c:pt>
                <c:pt idx="6">
                  <c:v>415.13</c:v>
                </c:pt>
                <c:pt idx="7">
                  <c:v>309.74</c:v>
                </c:pt>
                <c:pt idx="8">
                  <c:v>271.17</c:v>
                </c:pt>
                <c:pt idx="9">
                  <c:v>197.52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2D-4AE9-91EB-9D79A389B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839616"/>
        <c:axId val="139837952"/>
      </c:barChart>
      <c:catAx>
        <c:axId val="139839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9837952"/>
        <c:crosses val="autoZero"/>
        <c:auto val="1"/>
        <c:lblAlgn val="ctr"/>
        <c:lblOffset val="100"/>
        <c:noMultiLvlLbl val="0"/>
      </c:catAx>
      <c:valAx>
        <c:axId val="13983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983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Importaciones Valor CIF por</a:t>
            </a:r>
            <a:r>
              <a:rPr lang="es-SV" baseline="0"/>
              <a:t> Región Origen enero a julio</a:t>
            </a:r>
          </a:p>
          <a:p>
            <a:pPr>
              <a:defRPr/>
            </a:pPr>
            <a:r>
              <a:rPr lang="es-SV" baseline="0"/>
              <a:t>En Millones de dólares 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porREGION!$B$33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porREGION!$A$34:$A$42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porREGION!$B$34:$B$42</c:f>
              <c:numCache>
                <c:formatCode>"$"#,##0.00_);[Red]\("$"#,##0.00\)</c:formatCode>
                <c:ptCount val="9"/>
                <c:pt idx="0">
                  <c:v>2390.2800000000002</c:v>
                </c:pt>
                <c:pt idx="1">
                  <c:v>989.67</c:v>
                </c:pt>
                <c:pt idx="2">
                  <c:v>935.79</c:v>
                </c:pt>
                <c:pt idx="3">
                  <c:v>511.01</c:v>
                </c:pt>
                <c:pt idx="4">
                  <c:v>427.37</c:v>
                </c:pt>
                <c:pt idx="5">
                  <c:v>237.13</c:v>
                </c:pt>
                <c:pt idx="6">
                  <c:v>24.45</c:v>
                </c:pt>
                <c:pt idx="7">
                  <c:v>5.43</c:v>
                </c:pt>
                <c:pt idx="8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7-4E23-8EB8-92CDB8524620}"/>
            </c:ext>
          </c:extLst>
        </c:ser>
        <c:ser>
          <c:idx val="1"/>
          <c:order val="1"/>
          <c:tx>
            <c:strRef>
              <c:f>porREGION!$C$33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porREGION!$A$34:$A$42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porREGION!$C$34:$C$42</c:f>
              <c:numCache>
                <c:formatCode>"$"#,##0.00_);[Red]\("$"#,##0.00\)</c:formatCode>
                <c:ptCount val="9"/>
                <c:pt idx="0">
                  <c:v>2450.6</c:v>
                </c:pt>
                <c:pt idx="1">
                  <c:v>998.21</c:v>
                </c:pt>
                <c:pt idx="2">
                  <c:v>1053.3</c:v>
                </c:pt>
                <c:pt idx="3">
                  <c:v>388.15</c:v>
                </c:pt>
                <c:pt idx="4">
                  <c:v>354.87</c:v>
                </c:pt>
                <c:pt idx="5">
                  <c:v>98.32</c:v>
                </c:pt>
                <c:pt idx="6">
                  <c:v>28.53</c:v>
                </c:pt>
                <c:pt idx="7">
                  <c:v>5.85</c:v>
                </c:pt>
                <c:pt idx="8">
                  <c:v>5.07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E7-4E23-8EB8-92CDB8524620}"/>
            </c:ext>
          </c:extLst>
        </c:ser>
        <c:ser>
          <c:idx val="2"/>
          <c:order val="2"/>
          <c:tx>
            <c:strRef>
              <c:f>porREGION!$D$33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porREGION!$A$34:$A$42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porREGION!$D$34:$D$42</c:f>
              <c:numCache>
                <c:formatCode>"$"#,##0.00_);[Red]\("$"#,##0.00\)</c:formatCode>
                <c:ptCount val="9"/>
                <c:pt idx="0">
                  <c:v>2401.8000000000002</c:v>
                </c:pt>
                <c:pt idx="1">
                  <c:v>1138.3499999999999</c:v>
                </c:pt>
                <c:pt idx="2">
                  <c:v>1038.78</c:v>
                </c:pt>
                <c:pt idx="3">
                  <c:v>355.58</c:v>
                </c:pt>
                <c:pt idx="4">
                  <c:v>383.59</c:v>
                </c:pt>
                <c:pt idx="5">
                  <c:v>63.57</c:v>
                </c:pt>
                <c:pt idx="6">
                  <c:v>29.43</c:v>
                </c:pt>
                <c:pt idx="7">
                  <c:v>6.15</c:v>
                </c:pt>
                <c:pt idx="8">
                  <c:v>10.83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E7-4E23-8EB8-92CDB8524620}"/>
            </c:ext>
          </c:extLst>
        </c:ser>
        <c:ser>
          <c:idx val="3"/>
          <c:order val="3"/>
          <c:tx>
            <c:strRef>
              <c:f>porREGION!$E$33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porREGION!$A$34:$A$42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porREGION!$E$34:$E$42</c:f>
              <c:numCache>
                <c:formatCode>"$"#,##0.00_);[Red]\("$"#,##0.00\)</c:formatCode>
                <c:ptCount val="9"/>
                <c:pt idx="0">
                  <c:v>2331.5100000000002</c:v>
                </c:pt>
                <c:pt idx="1">
                  <c:v>1148.5899999999999</c:v>
                </c:pt>
                <c:pt idx="2">
                  <c:v>986.51</c:v>
                </c:pt>
                <c:pt idx="3">
                  <c:v>369.34</c:v>
                </c:pt>
                <c:pt idx="4">
                  <c:v>381.08</c:v>
                </c:pt>
                <c:pt idx="5">
                  <c:v>55.82</c:v>
                </c:pt>
                <c:pt idx="6">
                  <c:v>28.25</c:v>
                </c:pt>
                <c:pt idx="7">
                  <c:v>5.19</c:v>
                </c:pt>
                <c:pt idx="8">
                  <c:v>9.77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E7-4E23-8EB8-92CDB8524620}"/>
            </c:ext>
          </c:extLst>
        </c:ser>
        <c:ser>
          <c:idx val="4"/>
          <c:order val="4"/>
          <c:tx>
            <c:strRef>
              <c:f>porREGION!$F$33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porREGION!$A$34:$A$42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porREGION!$F$34:$F$42</c:f>
              <c:numCache>
                <c:formatCode>"$"#,##0.00_);[Red]\("$"#,##0.00\)</c:formatCode>
                <c:ptCount val="9"/>
                <c:pt idx="0">
                  <c:v>2047.35</c:v>
                </c:pt>
                <c:pt idx="1">
                  <c:v>1137.4100000000001</c:v>
                </c:pt>
                <c:pt idx="2">
                  <c:v>1045.79</c:v>
                </c:pt>
                <c:pt idx="3">
                  <c:v>320.29000000000002</c:v>
                </c:pt>
                <c:pt idx="4">
                  <c:v>380.37</c:v>
                </c:pt>
                <c:pt idx="5">
                  <c:v>20.86</c:v>
                </c:pt>
                <c:pt idx="6">
                  <c:v>17.8</c:v>
                </c:pt>
                <c:pt idx="7">
                  <c:v>4.4800000000000004</c:v>
                </c:pt>
                <c:pt idx="8">
                  <c:v>23.43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E7-4E23-8EB8-92CDB8524620}"/>
            </c:ext>
          </c:extLst>
        </c:ser>
        <c:ser>
          <c:idx val="5"/>
          <c:order val="5"/>
          <c:tx>
            <c:strRef>
              <c:f>porREGION!$G$33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porREGION!$A$34:$A$42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porREGION!$G$34:$G$42</c:f>
              <c:numCache>
                <c:formatCode>"$"#,##0.00_);[Red]\("$"#,##0.00\)</c:formatCode>
                <c:ptCount val="9"/>
                <c:pt idx="0">
                  <c:v>2388.83</c:v>
                </c:pt>
                <c:pt idx="1">
                  <c:v>1241.06</c:v>
                </c:pt>
                <c:pt idx="2">
                  <c:v>1145.04</c:v>
                </c:pt>
                <c:pt idx="3">
                  <c:v>333.62</c:v>
                </c:pt>
                <c:pt idx="4">
                  <c:v>424.12</c:v>
                </c:pt>
                <c:pt idx="5">
                  <c:v>12.74</c:v>
                </c:pt>
                <c:pt idx="6">
                  <c:v>24.88</c:v>
                </c:pt>
                <c:pt idx="7">
                  <c:v>5.38</c:v>
                </c:pt>
                <c:pt idx="8">
                  <c:v>25.22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E7-4E23-8EB8-92CDB8524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053120"/>
        <c:axId val="303048128"/>
      </c:barChart>
      <c:catAx>
        <c:axId val="3030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03048128"/>
        <c:crosses val="autoZero"/>
        <c:auto val="1"/>
        <c:lblAlgn val="ctr"/>
        <c:lblOffset val="100"/>
        <c:noMultiLvlLbl val="0"/>
      </c:catAx>
      <c:valAx>
        <c:axId val="30304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0305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Valores expresados en Millones de US$</a:t>
            </a:r>
          </a:p>
          <a:p>
            <a:pPr>
              <a:defRPr/>
            </a:pPr>
            <a:r>
              <a:rPr lang="es-SV"/>
              <a:t>Meses</a:t>
            </a:r>
            <a:r>
              <a:rPr lang="es-SV" baseline="0"/>
              <a:t> enero a julio</a:t>
            </a:r>
            <a:r>
              <a:rPr lang="es-SV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PAISorien!$B$36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PAISorien!$A$37:$A$46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PAISorien!$B$37:$B$46</c:f>
              <c:numCache>
                <c:formatCode>"$"#,##0.00_);[Red]\("$"#,##0.00\)</c:formatCode>
                <c:ptCount val="10"/>
                <c:pt idx="0">
                  <c:v>1954.31</c:v>
                </c:pt>
                <c:pt idx="1">
                  <c:v>515.70000000000005</c:v>
                </c:pt>
                <c:pt idx="2">
                  <c:v>471.67</c:v>
                </c:pt>
                <c:pt idx="3">
                  <c:v>396.14</c:v>
                </c:pt>
                <c:pt idx="4">
                  <c:v>169.91</c:v>
                </c:pt>
                <c:pt idx="5">
                  <c:v>161.27000000000001</c:v>
                </c:pt>
                <c:pt idx="6">
                  <c:v>118.91</c:v>
                </c:pt>
                <c:pt idx="7">
                  <c:v>109.5</c:v>
                </c:pt>
                <c:pt idx="8">
                  <c:v>106.07</c:v>
                </c:pt>
                <c:pt idx="9">
                  <c:v>105.9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B-4EF5-984C-F02FBE792BB4}"/>
            </c:ext>
          </c:extLst>
        </c:ser>
        <c:ser>
          <c:idx val="1"/>
          <c:order val="1"/>
          <c:tx>
            <c:strRef>
              <c:f>PAISorien!$C$36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PAISorien!$A$37:$A$46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PAISorien!$C$37:$C$46</c:f>
              <c:numCache>
                <c:formatCode>"$"#,##0.00_);[Red]\("$"#,##0.00\)</c:formatCode>
                <c:ptCount val="10"/>
                <c:pt idx="0">
                  <c:v>2005.03</c:v>
                </c:pt>
                <c:pt idx="1">
                  <c:v>591.27</c:v>
                </c:pt>
                <c:pt idx="2">
                  <c:v>588.32000000000005</c:v>
                </c:pt>
                <c:pt idx="3">
                  <c:v>397.23</c:v>
                </c:pt>
                <c:pt idx="4">
                  <c:v>155.53</c:v>
                </c:pt>
                <c:pt idx="5">
                  <c:v>165.4</c:v>
                </c:pt>
                <c:pt idx="6">
                  <c:v>93.7</c:v>
                </c:pt>
                <c:pt idx="7">
                  <c:v>114.26</c:v>
                </c:pt>
                <c:pt idx="8">
                  <c:v>94.22</c:v>
                </c:pt>
                <c:pt idx="9">
                  <c:v>95.12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B-4EF5-984C-F02FBE792BB4}"/>
            </c:ext>
          </c:extLst>
        </c:ser>
        <c:ser>
          <c:idx val="2"/>
          <c:order val="2"/>
          <c:tx>
            <c:strRef>
              <c:f>PAISorien!$D$36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PAISorien!$A$37:$A$46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PAISorien!$D$37:$D$46</c:f>
              <c:numCache>
                <c:formatCode>"$"#,##0.00_);[Red]\("$"#,##0.00\)</c:formatCode>
                <c:ptCount val="10"/>
                <c:pt idx="0">
                  <c:v>1955.18</c:v>
                </c:pt>
                <c:pt idx="1">
                  <c:v>696.17</c:v>
                </c:pt>
                <c:pt idx="2">
                  <c:v>569.77</c:v>
                </c:pt>
                <c:pt idx="3">
                  <c:v>398.47</c:v>
                </c:pt>
                <c:pt idx="4">
                  <c:v>143.9</c:v>
                </c:pt>
                <c:pt idx="5">
                  <c:v>167.55</c:v>
                </c:pt>
                <c:pt idx="6">
                  <c:v>96.16</c:v>
                </c:pt>
                <c:pt idx="7">
                  <c:v>138.41</c:v>
                </c:pt>
                <c:pt idx="8">
                  <c:v>97.11</c:v>
                </c:pt>
                <c:pt idx="9">
                  <c:v>106.92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B-4EF5-984C-F02FBE792BB4}"/>
            </c:ext>
          </c:extLst>
        </c:ser>
        <c:ser>
          <c:idx val="3"/>
          <c:order val="3"/>
          <c:tx>
            <c:strRef>
              <c:f>PAISorien!$E$36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PAISorien!$A$37:$A$46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PAISorien!$E$37:$E$46</c:f>
              <c:numCache>
                <c:formatCode>"$"#,##0.00_);[Red]\("$"#,##0.00\)</c:formatCode>
                <c:ptCount val="10"/>
                <c:pt idx="0">
                  <c:v>1891.01</c:v>
                </c:pt>
                <c:pt idx="1">
                  <c:v>715.37</c:v>
                </c:pt>
                <c:pt idx="2">
                  <c:v>522.94000000000005</c:v>
                </c:pt>
                <c:pt idx="3">
                  <c:v>398.77</c:v>
                </c:pt>
                <c:pt idx="4">
                  <c:v>140.41999999999999</c:v>
                </c:pt>
                <c:pt idx="5">
                  <c:v>167.35</c:v>
                </c:pt>
                <c:pt idx="6">
                  <c:v>79.55</c:v>
                </c:pt>
                <c:pt idx="7">
                  <c:v>136.91999999999999</c:v>
                </c:pt>
                <c:pt idx="8">
                  <c:v>102.38</c:v>
                </c:pt>
                <c:pt idx="9">
                  <c:v>106.19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6B-4EF5-984C-F02FBE792BB4}"/>
            </c:ext>
          </c:extLst>
        </c:ser>
        <c:ser>
          <c:idx val="4"/>
          <c:order val="4"/>
          <c:tx>
            <c:strRef>
              <c:f>PAISorien!$F$36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PAISorien!$A$37:$A$46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PAISorien!$F$37:$F$46</c:f>
              <c:numCache>
                <c:formatCode>"$"#,##0.00_);[Red]\("$"#,##0.00\)</c:formatCode>
                <c:ptCount val="10"/>
                <c:pt idx="0">
                  <c:v>1599.98</c:v>
                </c:pt>
                <c:pt idx="1">
                  <c:v>659.92</c:v>
                </c:pt>
                <c:pt idx="2">
                  <c:v>554.85</c:v>
                </c:pt>
                <c:pt idx="3">
                  <c:v>405.22</c:v>
                </c:pt>
                <c:pt idx="4">
                  <c:v>136.34</c:v>
                </c:pt>
                <c:pt idx="5">
                  <c:v>162.32</c:v>
                </c:pt>
                <c:pt idx="6">
                  <c:v>119.7</c:v>
                </c:pt>
                <c:pt idx="7">
                  <c:v>150.16</c:v>
                </c:pt>
                <c:pt idx="8">
                  <c:v>108.39</c:v>
                </c:pt>
                <c:pt idx="9">
                  <c:v>101.2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6B-4EF5-984C-F02FBE792BB4}"/>
            </c:ext>
          </c:extLst>
        </c:ser>
        <c:ser>
          <c:idx val="5"/>
          <c:order val="5"/>
          <c:tx>
            <c:strRef>
              <c:f>PAISorien!$G$36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PAISorien!$A$37:$A$46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PAISorien!$G$37:$G$46</c:f>
              <c:numCache>
                <c:formatCode>"$"#,##0.00_);[Red]\("$"#,##0.00\)</c:formatCode>
                <c:ptCount val="10"/>
                <c:pt idx="0">
                  <c:v>1849.55</c:v>
                </c:pt>
                <c:pt idx="1">
                  <c:v>716.78</c:v>
                </c:pt>
                <c:pt idx="2">
                  <c:v>622.41</c:v>
                </c:pt>
                <c:pt idx="3">
                  <c:v>495.46</c:v>
                </c:pt>
                <c:pt idx="4">
                  <c:v>157.53</c:v>
                </c:pt>
                <c:pt idx="5">
                  <c:v>172.02</c:v>
                </c:pt>
                <c:pt idx="6">
                  <c:v>114.56</c:v>
                </c:pt>
                <c:pt idx="7">
                  <c:v>147.79</c:v>
                </c:pt>
                <c:pt idx="8">
                  <c:v>108.9</c:v>
                </c:pt>
                <c:pt idx="9">
                  <c:v>93.17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6B-4EF5-984C-F02FBE792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2678704"/>
        <c:axId val="272676208"/>
      </c:barChart>
      <c:catAx>
        <c:axId val="27267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72676208"/>
        <c:crosses val="autoZero"/>
        <c:auto val="1"/>
        <c:lblAlgn val="ctr"/>
        <c:lblOffset val="100"/>
        <c:noMultiLvlLbl val="0"/>
      </c:catAx>
      <c:valAx>
        <c:axId val="27267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7267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700" dirty="0"/>
              <a:t>IMPORTACIONES VALOR CIF CON Y SIN TLC</a:t>
            </a:r>
          </a:p>
          <a:p>
            <a:pPr>
              <a:defRPr/>
            </a:pPr>
            <a:r>
              <a:rPr lang="es-SV" sz="1700" dirty="0"/>
              <a:t>EN MILLONES DE DOLARES  ENERO A JULIO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conSINtlc!$A$21</c:f>
              <c:strCache>
                <c:ptCount val="1"/>
                <c:pt idx="0">
                  <c:v>SIN TLC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conSINtlc!$B$20:$G$20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conSINtlc!$B$21:$G$21</c:f>
              <c:numCache>
                <c:formatCode>"$"#,##0.00_);[Red]\("$"#,##0.00\)</c:formatCode>
                <c:ptCount val="6"/>
                <c:pt idx="0">
                  <c:v>4992.6899999999996</c:v>
                </c:pt>
                <c:pt idx="1">
                  <c:v>4797.6899999999996</c:v>
                </c:pt>
                <c:pt idx="2">
                  <c:v>4825.3500000000004</c:v>
                </c:pt>
                <c:pt idx="3">
                  <c:v>4646.04</c:v>
                </c:pt>
                <c:pt idx="4">
                  <c:v>4340.29</c:v>
                </c:pt>
                <c:pt idx="5">
                  <c:v>4818.0600000000004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B-4506-80BA-4B89483487BF}"/>
            </c:ext>
          </c:extLst>
        </c:ser>
        <c:ser>
          <c:idx val="1"/>
          <c:order val="1"/>
          <c:tx>
            <c:strRef>
              <c:f>conSINtlc!$A$22</c:f>
              <c:strCache>
                <c:ptCount val="1"/>
                <c:pt idx="0">
                  <c:v>CON TLC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conSINtlc!$B$20:$G$20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conSINtlc!$B$22:$G$22</c:f>
              <c:numCache>
                <c:formatCode>"$"#,##0.00_);[Red]\("$"#,##0.00\)</c:formatCode>
                <c:ptCount val="6"/>
                <c:pt idx="0">
                  <c:v>506.92</c:v>
                </c:pt>
                <c:pt idx="1">
                  <c:v>574.92999999999995</c:v>
                </c:pt>
                <c:pt idx="2">
                  <c:v>588.91999999999996</c:v>
                </c:pt>
                <c:pt idx="3">
                  <c:v>630.9</c:v>
                </c:pt>
                <c:pt idx="4">
                  <c:v>647.13</c:v>
                </c:pt>
                <c:pt idx="5">
                  <c:v>768.57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B-4506-80BA-4B89483487BF}"/>
            </c:ext>
          </c:extLst>
        </c:ser>
        <c:ser>
          <c:idx val="2"/>
          <c:order val="2"/>
          <c:tx>
            <c:strRef>
              <c:f>conSINtlc!$A$23</c:f>
              <c:strCache>
                <c:ptCount val="1"/>
                <c:pt idx="0">
                  <c:v>CONTINGENTE NACIONAL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conSINtlc!$B$20:$G$20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conSINtlc!$B$23:$G$23</c:f>
              <c:numCache>
                <c:formatCode>"$"#,##0.00_);[Red]\("$"#,##0.00\)</c:formatCode>
                <c:ptCount val="6"/>
                <c:pt idx="0">
                  <c:v>23.92</c:v>
                </c:pt>
                <c:pt idx="1">
                  <c:v>10.29</c:v>
                </c:pt>
                <c:pt idx="2">
                  <c:v>13.81</c:v>
                </c:pt>
                <c:pt idx="3">
                  <c:v>39.130000000000003</c:v>
                </c:pt>
                <c:pt idx="4">
                  <c:v>10.36</c:v>
                </c:pt>
                <c:pt idx="5">
                  <c:v>14.33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BB-4506-80BA-4B8948348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60323888"/>
        <c:axId val="260315568"/>
      </c:barChart>
      <c:catAx>
        <c:axId val="26032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60315568"/>
        <c:crosses val="autoZero"/>
        <c:auto val="1"/>
        <c:lblAlgn val="ctr"/>
        <c:lblOffset val="100"/>
        <c:noMultiLvlLbl val="0"/>
      </c:catAx>
      <c:valAx>
        <c:axId val="260315568"/>
        <c:scaling>
          <c:orientation val="minMax"/>
        </c:scaling>
        <c:delete val="0"/>
        <c:axPos val="l"/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6032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Valores</a:t>
            </a:r>
            <a:r>
              <a:rPr lang="es-SV" baseline="0"/>
              <a:t> expresados en millones de US$</a:t>
            </a:r>
          </a:p>
          <a:p>
            <a:pPr>
              <a:defRPr/>
            </a:pPr>
            <a:r>
              <a:rPr lang="es-SV" baseline="0"/>
              <a:t>Enero a julio 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detalleTLC!$A$40:$A$52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TLC UNION EUROPEA C/ CONTINGENTE</c:v>
                </c:pt>
                <c:pt idx="10">
                  <c:v>TLC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detalleTLC!$B$40:$B$52</c:f>
              <c:numCache>
                <c:formatCode>"$"#,##0.00_);[Red]\("$"#,##0.00\)</c:formatCode>
                <c:ptCount val="13"/>
                <c:pt idx="0">
                  <c:v>219.98</c:v>
                </c:pt>
                <c:pt idx="1">
                  <c:v>203.65</c:v>
                </c:pt>
                <c:pt idx="2">
                  <c:v>48.29</c:v>
                </c:pt>
                <c:pt idx="3">
                  <c:v>0</c:v>
                </c:pt>
                <c:pt idx="4">
                  <c:v>19.29</c:v>
                </c:pt>
                <c:pt idx="5">
                  <c:v>5.37</c:v>
                </c:pt>
                <c:pt idx="6">
                  <c:v>5.4</c:v>
                </c:pt>
                <c:pt idx="7">
                  <c:v>4.43</c:v>
                </c:pt>
                <c:pt idx="8">
                  <c:v>0.51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C-4796-A036-347BAA8E210E}"/>
            </c:ext>
          </c:extLst>
        </c:ser>
        <c:ser>
          <c:idx val="1"/>
          <c:order val="1"/>
          <c:tx>
            <c:v>2014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detalleTLC!$A$40:$A$52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TLC UNION EUROPEA C/ CONTINGENTE</c:v>
                </c:pt>
                <c:pt idx="10">
                  <c:v>TLC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detalleTLC!$C$40:$C$52</c:f>
              <c:numCache>
                <c:formatCode>"$"#,##0.00_);[Red]\("$"#,##0.00\)</c:formatCode>
                <c:ptCount val="13"/>
                <c:pt idx="0">
                  <c:v>249.74</c:v>
                </c:pt>
                <c:pt idx="1">
                  <c:v>213</c:v>
                </c:pt>
                <c:pt idx="2">
                  <c:v>64.16</c:v>
                </c:pt>
                <c:pt idx="3">
                  <c:v>12.67</c:v>
                </c:pt>
                <c:pt idx="4">
                  <c:v>23.62</c:v>
                </c:pt>
                <c:pt idx="5">
                  <c:v>5.51</c:v>
                </c:pt>
                <c:pt idx="6">
                  <c:v>5.67</c:v>
                </c:pt>
                <c:pt idx="7">
                  <c:v>0.32</c:v>
                </c:pt>
                <c:pt idx="8">
                  <c:v>0.11</c:v>
                </c:pt>
                <c:pt idx="9">
                  <c:v>0.1</c:v>
                </c:pt>
                <c:pt idx="10">
                  <c:v>0</c:v>
                </c:pt>
                <c:pt idx="11">
                  <c:v>0.03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C-4796-A036-347BAA8E210E}"/>
            </c:ext>
          </c:extLst>
        </c:ser>
        <c:ser>
          <c:idx val="2"/>
          <c:order val="2"/>
          <c:tx>
            <c:v>2015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detalleTLC!$A$40:$A$52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TLC UNION EUROPEA C/ CONTINGENTE</c:v>
                </c:pt>
                <c:pt idx="10">
                  <c:v>TLC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detalleTLC!$D$40:$D$52</c:f>
              <c:numCache>
                <c:formatCode>"$"#,##0.00_);[Red]\("$"#,##0.00\)</c:formatCode>
                <c:ptCount val="13"/>
                <c:pt idx="0">
                  <c:v>249.22</c:v>
                </c:pt>
                <c:pt idx="1">
                  <c:v>222.01</c:v>
                </c:pt>
                <c:pt idx="2">
                  <c:v>61</c:v>
                </c:pt>
                <c:pt idx="3">
                  <c:v>22.04</c:v>
                </c:pt>
                <c:pt idx="4">
                  <c:v>19.64</c:v>
                </c:pt>
                <c:pt idx="5">
                  <c:v>8.25</c:v>
                </c:pt>
                <c:pt idx="6">
                  <c:v>5.47</c:v>
                </c:pt>
                <c:pt idx="7">
                  <c:v>0.18</c:v>
                </c:pt>
                <c:pt idx="8">
                  <c:v>0.39</c:v>
                </c:pt>
                <c:pt idx="9">
                  <c:v>0.7</c:v>
                </c:pt>
                <c:pt idx="10">
                  <c:v>0</c:v>
                </c:pt>
                <c:pt idx="11">
                  <c:v>0.03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C-4796-A036-347BAA8E210E}"/>
            </c:ext>
          </c:extLst>
        </c:ser>
        <c:ser>
          <c:idx val="3"/>
          <c:order val="3"/>
          <c:tx>
            <c:v>2016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detalleTLC!$A$40:$A$52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TLC UNION EUROPEA C/ CONTINGENTE</c:v>
                </c:pt>
                <c:pt idx="10">
                  <c:v>TLC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detalleTLC!$E$40:$E$52</c:f>
              <c:numCache>
                <c:formatCode>"$"#,##0.00_);[Red]\("$"#,##0.00\)</c:formatCode>
                <c:ptCount val="13"/>
                <c:pt idx="0">
                  <c:v>244.77</c:v>
                </c:pt>
                <c:pt idx="1">
                  <c:v>250.92</c:v>
                </c:pt>
                <c:pt idx="2">
                  <c:v>66.569999999999993</c:v>
                </c:pt>
                <c:pt idx="3">
                  <c:v>29.98</c:v>
                </c:pt>
                <c:pt idx="4">
                  <c:v>18.53</c:v>
                </c:pt>
                <c:pt idx="5">
                  <c:v>12.15</c:v>
                </c:pt>
                <c:pt idx="6">
                  <c:v>5.62</c:v>
                </c:pt>
                <c:pt idx="7">
                  <c:v>0.22</c:v>
                </c:pt>
                <c:pt idx="8">
                  <c:v>1.3</c:v>
                </c:pt>
                <c:pt idx="9">
                  <c:v>0.82</c:v>
                </c:pt>
                <c:pt idx="10">
                  <c:v>0</c:v>
                </c:pt>
                <c:pt idx="11">
                  <c:v>0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8C-4796-A036-347BAA8E210E}"/>
            </c:ext>
          </c:extLst>
        </c:ser>
        <c:ser>
          <c:idx val="4"/>
          <c:order val="4"/>
          <c:tx>
            <c:v>2017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detalleTLC!$A$40:$A$52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TLC UNION EUROPEA C/ CONTINGENTE</c:v>
                </c:pt>
                <c:pt idx="10">
                  <c:v>TLC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detalleTLC!$F$40:$F$52</c:f>
              <c:numCache>
                <c:formatCode>"$"#,##0.00_);[Red]\("$"#,##0.00\)</c:formatCode>
                <c:ptCount val="13"/>
                <c:pt idx="0">
                  <c:v>251.15</c:v>
                </c:pt>
                <c:pt idx="1">
                  <c:v>251.18</c:v>
                </c:pt>
                <c:pt idx="2">
                  <c:v>63.83</c:v>
                </c:pt>
                <c:pt idx="3">
                  <c:v>35.32</c:v>
                </c:pt>
                <c:pt idx="4">
                  <c:v>20.64</c:v>
                </c:pt>
                <c:pt idx="5">
                  <c:v>15.83</c:v>
                </c:pt>
                <c:pt idx="6">
                  <c:v>6.13</c:v>
                </c:pt>
                <c:pt idx="7">
                  <c:v>0.45</c:v>
                </c:pt>
                <c:pt idx="8">
                  <c:v>1.73</c:v>
                </c:pt>
                <c:pt idx="9">
                  <c:v>0.85</c:v>
                </c:pt>
                <c:pt idx="10">
                  <c:v>0</c:v>
                </c:pt>
                <c:pt idx="11">
                  <c:v>0.02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C-4796-A036-347BAA8E210E}"/>
            </c:ext>
          </c:extLst>
        </c:ser>
        <c:ser>
          <c:idx val="5"/>
          <c:order val="5"/>
          <c:tx>
            <c:v>2018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detalleTLC!$A$40:$A$52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PANAMA</c:v>
                </c:pt>
                <c:pt idx="8">
                  <c:v>TLC REPUBLICA DOMINICANA</c:v>
                </c:pt>
                <c:pt idx="9">
                  <c:v>TLC UNION EUROPEA C/ CONTINGENTE</c:v>
                </c:pt>
                <c:pt idx="10">
                  <c:v>TLC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detalleTLC!$G$40:$G$52</c:f>
              <c:numCache>
                <c:formatCode>"$"#,##0.00_);[Red]\("$"#,##0.00\)</c:formatCode>
                <c:ptCount val="13"/>
                <c:pt idx="0">
                  <c:v>280.20999999999998</c:v>
                </c:pt>
                <c:pt idx="1">
                  <c:v>301.58</c:v>
                </c:pt>
                <c:pt idx="2">
                  <c:v>80.17</c:v>
                </c:pt>
                <c:pt idx="3">
                  <c:v>54.03</c:v>
                </c:pt>
                <c:pt idx="4">
                  <c:v>18.399999999999999</c:v>
                </c:pt>
                <c:pt idx="5">
                  <c:v>20.92</c:v>
                </c:pt>
                <c:pt idx="6">
                  <c:v>7.37</c:v>
                </c:pt>
                <c:pt idx="7">
                  <c:v>0.4</c:v>
                </c:pt>
                <c:pt idx="8">
                  <c:v>1.48</c:v>
                </c:pt>
                <c:pt idx="9">
                  <c:v>0.93</c:v>
                </c:pt>
                <c:pt idx="10">
                  <c:v>3.05</c:v>
                </c:pt>
                <c:pt idx="11">
                  <c:v>0.02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8C-4796-A036-347BAA8E2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0323472"/>
        <c:axId val="260317232"/>
      </c:barChart>
      <c:catAx>
        <c:axId val="26032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60317232"/>
        <c:crosses val="autoZero"/>
        <c:auto val="1"/>
        <c:lblAlgn val="ctr"/>
        <c:lblOffset val="100"/>
        <c:noMultiLvlLbl val="0"/>
      </c:catAx>
      <c:valAx>
        <c:axId val="260317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6032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Exportaciones Valor FOB</a:t>
            </a:r>
          </a:p>
          <a:p>
            <a:pPr>
              <a:defRPr/>
            </a:pPr>
            <a:r>
              <a:rPr lang="es-SV"/>
              <a:t>Meses</a:t>
            </a:r>
            <a:r>
              <a:rPr lang="es-SV" baseline="0"/>
              <a:t> enero a julio</a:t>
            </a:r>
            <a:r>
              <a:rPr lang="es-SV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exporPORaduanaJUL18!$B$35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exporPORaduanaJUL18!$A$36:$A$45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exporPORaduanaJUL18!$B$36:$B$45</c:f>
              <c:numCache>
                <c:formatCode>"$"#,##0.00_);[Red]\("$"#,##0.00\)</c:formatCode>
                <c:ptCount val="10"/>
                <c:pt idx="0">
                  <c:v>588.04999999999995</c:v>
                </c:pt>
                <c:pt idx="1">
                  <c:v>468.2</c:v>
                </c:pt>
                <c:pt idx="2">
                  <c:v>446.41</c:v>
                </c:pt>
                <c:pt idx="3">
                  <c:v>314.89999999999998</c:v>
                </c:pt>
                <c:pt idx="4">
                  <c:v>281.69</c:v>
                </c:pt>
                <c:pt idx="5">
                  <c:v>270.75</c:v>
                </c:pt>
                <c:pt idx="6">
                  <c:v>174.22</c:v>
                </c:pt>
                <c:pt idx="7">
                  <c:v>166.67</c:v>
                </c:pt>
                <c:pt idx="8">
                  <c:v>90.73</c:v>
                </c:pt>
                <c:pt idx="9">
                  <c:v>83.04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3-4EA8-9BFE-9113F3E8F1FB}"/>
            </c:ext>
          </c:extLst>
        </c:ser>
        <c:ser>
          <c:idx val="1"/>
          <c:order val="1"/>
          <c:tx>
            <c:strRef>
              <c:f>exporPORaduanaJUL18!$C$35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exporPORaduanaJUL18!$A$36:$A$45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exporPORaduanaJUL18!$C$36:$C$45</c:f>
              <c:numCache>
                <c:formatCode>"$"#,##0.00_);[Red]\("$"#,##0.00\)</c:formatCode>
                <c:ptCount val="10"/>
                <c:pt idx="0">
                  <c:v>1136.0999999999999</c:v>
                </c:pt>
                <c:pt idx="1">
                  <c:v>484.47</c:v>
                </c:pt>
                <c:pt idx="2">
                  <c:v>429.17</c:v>
                </c:pt>
                <c:pt idx="3">
                  <c:v>37.700000000000003</c:v>
                </c:pt>
                <c:pt idx="4">
                  <c:v>316.10000000000002</c:v>
                </c:pt>
                <c:pt idx="5">
                  <c:v>368.51</c:v>
                </c:pt>
                <c:pt idx="6">
                  <c:v>25.52</c:v>
                </c:pt>
                <c:pt idx="7">
                  <c:v>26.19</c:v>
                </c:pt>
                <c:pt idx="8">
                  <c:v>110.82</c:v>
                </c:pt>
                <c:pt idx="9">
                  <c:v>199.83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53-4EA8-9BFE-9113F3E8F1FB}"/>
            </c:ext>
          </c:extLst>
        </c:ser>
        <c:ser>
          <c:idx val="2"/>
          <c:order val="2"/>
          <c:tx>
            <c:strRef>
              <c:f>exporPORaduanaJUL18!$D$35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exporPORaduanaJUL18!$A$36:$A$45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exporPORaduanaJUL18!$D$36:$D$45</c:f>
              <c:numCache>
                <c:formatCode>"$"#,##0.00_);[Red]\("$"#,##0.00\)</c:formatCode>
                <c:ptCount val="10"/>
                <c:pt idx="0">
                  <c:v>1141.8399999999999</c:v>
                </c:pt>
                <c:pt idx="1">
                  <c:v>533.14</c:v>
                </c:pt>
                <c:pt idx="2">
                  <c:v>466.43</c:v>
                </c:pt>
                <c:pt idx="3">
                  <c:v>49.53</c:v>
                </c:pt>
                <c:pt idx="4">
                  <c:v>334.01</c:v>
                </c:pt>
                <c:pt idx="5">
                  <c:v>450.33</c:v>
                </c:pt>
                <c:pt idx="6">
                  <c:v>30.34</c:v>
                </c:pt>
                <c:pt idx="7">
                  <c:v>34.76</c:v>
                </c:pt>
                <c:pt idx="8">
                  <c:v>109.92</c:v>
                </c:pt>
                <c:pt idx="9">
                  <c:v>183.94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53-4EA8-9BFE-9113F3E8F1FB}"/>
            </c:ext>
          </c:extLst>
        </c:ser>
        <c:ser>
          <c:idx val="3"/>
          <c:order val="3"/>
          <c:tx>
            <c:strRef>
              <c:f>exporPORaduanaJUL18!$E$35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exporPORaduanaJUL18!$A$36:$A$45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exporPORaduanaJUL18!$E$36:$E$45</c:f>
              <c:numCache>
                <c:formatCode>"$"#,##0.00_);[Red]\("$"#,##0.00\)</c:formatCode>
                <c:ptCount val="10"/>
                <c:pt idx="0">
                  <c:v>994.02</c:v>
                </c:pt>
                <c:pt idx="1">
                  <c:v>518.28</c:v>
                </c:pt>
                <c:pt idx="2">
                  <c:v>371.86</c:v>
                </c:pt>
                <c:pt idx="3">
                  <c:v>57.29</c:v>
                </c:pt>
                <c:pt idx="4">
                  <c:v>329.39</c:v>
                </c:pt>
                <c:pt idx="5">
                  <c:v>595.38</c:v>
                </c:pt>
                <c:pt idx="6">
                  <c:v>37.61</c:v>
                </c:pt>
                <c:pt idx="7">
                  <c:v>39.659999999999997</c:v>
                </c:pt>
                <c:pt idx="8">
                  <c:v>114.83</c:v>
                </c:pt>
                <c:pt idx="9">
                  <c:v>167.4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53-4EA8-9BFE-9113F3E8F1FB}"/>
            </c:ext>
          </c:extLst>
        </c:ser>
        <c:ser>
          <c:idx val="4"/>
          <c:order val="4"/>
          <c:tx>
            <c:strRef>
              <c:f>exporPORaduanaJUL18!$F$35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exporPORaduanaJUL18!$A$36:$A$45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exporPORaduanaJUL18!$F$36:$F$45</c:f>
              <c:numCache>
                <c:formatCode>"$"#,##0.00_);[Red]\("$"#,##0.00\)</c:formatCode>
                <c:ptCount val="10"/>
                <c:pt idx="0">
                  <c:v>1047.07</c:v>
                </c:pt>
                <c:pt idx="1">
                  <c:v>534.15</c:v>
                </c:pt>
                <c:pt idx="2">
                  <c:v>471.54</c:v>
                </c:pt>
                <c:pt idx="3">
                  <c:v>49.15</c:v>
                </c:pt>
                <c:pt idx="4">
                  <c:v>353.08</c:v>
                </c:pt>
                <c:pt idx="5">
                  <c:v>565.94000000000005</c:v>
                </c:pt>
                <c:pt idx="6">
                  <c:v>45.65</c:v>
                </c:pt>
                <c:pt idx="7">
                  <c:v>88.68</c:v>
                </c:pt>
                <c:pt idx="8">
                  <c:v>106.18</c:v>
                </c:pt>
                <c:pt idx="9">
                  <c:v>132.78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53-4EA8-9BFE-9113F3E8F1FB}"/>
            </c:ext>
          </c:extLst>
        </c:ser>
        <c:ser>
          <c:idx val="5"/>
          <c:order val="5"/>
          <c:tx>
            <c:strRef>
              <c:f>exporPORaduanaJUL18!$G$35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exporPORaduanaJUL18!$A$36:$A$45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exporPORaduanaJUL18!$G$36:$G$45</c:f>
              <c:numCache>
                <c:formatCode>"$"#,##0.00_);[Red]\("$"#,##0.00\)</c:formatCode>
                <c:ptCount val="10"/>
                <c:pt idx="0">
                  <c:v>1004.47</c:v>
                </c:pt>
                <c:pt idx="1">
                  <c:v>521.58000000000004</c:v>
                </c:pt>
                <c:pt idx="2">
                  <c:v>490.6</c:v>
                </c:pt>
                <c:pt idx="3">
                  <c:v>56.44</c:v>
                </c:pt>
                <c:pt idx="4">
                  <c:v>408.55</c:v>
                </c:pt>
                <c:pt idx="5">
                  <c:v>594.41999999999996</c:v>
                </c:pt>
                <c:pt idx="6">
                  <c:v>48.45</c:v>
                </c:pt>
                <c:pt idx="7">
                  <c:v>91.05</c:v>
                </c:pt>
                <c:pt idx="8">
                  <c:v>124.27</c:v>
                </c:pt>
                <c:pt idx="9">
                  <c:v>164.68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53-4EA8-9BFE-9113F3E8F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1598447"/>
        <c:axId val="871595119"/>
      </c:barChart>
      <c:catAx>
        <c:axId val="87159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71595119"/>
        <c:crosses val="autoZero"/>
        <c:auto val="1"/>
        <c:lblAlgn val="ctr"/>
        <c:lblOffset val="100"/>
        <c:noMultiLvlLbl val="0"/>
      </c:catAx>
      <c:valAx>
        <c:axId val="87159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7159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ysClr val="windowText" lastClr="000000">
          <a:lumMod val="15000"/>
          <a:lumOff val="85000"/>
        </a:sys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Valores expresados en Millones de US$</a:t>
            </a:r>
          </a:p>
          <a:p>
            <a:pPr>
              <a:defRPr/>
            </a:pPr>
            <a:r>
              <a:rPr lang="es-SV"/>
              <a:t>Meses</a:t>
            </a:r>
            <a:r>
              <a:rPr lang="es-SV" baseline="0"/>
              <a:t> enero a julio</a:t>
            </a:r>
            <a:r>
              <a:rPr lang="es-SV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PORproducto!$B$37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PORproducto!$A$38:$A$48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PORproducto!$B$38:$B$48</c:f>
              <c:numCache>
                <c:formatCode>"$"#,##0.00_);[Red]\("$"#,##0.00\)</c:formatCode>
                <c:ptCount val="11"/>
                <c:pt idx="0">
                  <c:v>1390.5</c:v>
                </c:pt>
                <c:pt idx="1">
                  <c:v>566.95000000000005</c:v>
                </c:pt>
                <c:pt idx="2">
                  <c:v>275.7</c:v>
                </c:pt>
                <c:pt idx="3">
                  <c:v>220.08</c:v>
                </c:pt>
                <c:pt idx="4">
                  <c:v>184.74</c:v>
                </c:pt>
                <c:pt idx="5">
                  <c:v>181.23</c:v>
                </c:pt>
                <c:pt idx="6">
                  <c:v>176.95</c:v>
                </c:pt>
                <c:pt idx="7">
                  <c:v>165.91</c:v>
                </c:pt>
                <c:pt idx="8">
                  <c:v>83.54</c:v>
                </c:pt>
                <c:pt idx="9">
                  <c:v>45.83</c:v>
                </c:pt>
                <c:pt idx="10">
                  <c:v>171.55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9-4CF4-9C38-56E16F980A91}"/>
            </c:ext>
          </c:extLst>
        </c:ser>
        <c:ser>
          <c:idx val="1"/>
          <c:order val="1"/>
          <c:tx>
            <c:strRef>
              <c:f>PORproducto!$C$37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PORproducto!$A$38:$A$48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PORproducto!$C$38:$C$48</c:f>
              <c:numCache>
                <c:formatCode>"$"#,##0.00_);[Red]\("$"#,##0.00\)</c:formatCode>
                <c:ptCount val="11"/>
                <c:pt idx="0">
                  <c:v>1432.3</c:v>
                </c:pt>
                <c:pt idx="1">
                  <c:v>481.53</c:v>
                </c:pt>
                <c:pt idx="2">
                  <c:v>153.19999999999999</c:v>
                </c:pt>
                <c:pt idx="3">
                  <c:v>235.31</c:v>
                </c:pt>
                <c:pt idx="4">
                  <c:v>179.98</c:v>
                </c:pt>
                <c:pt idx="5">
                  <c:v>154.41999999999999</c:v>
                </c:pt>
                <c:pt idx="6">
                  <c:v>191.15</c:v>
                </c:pt>
                <c:pt idx="7">
                  <c:v>188.15</c:v>
                </c:pt>
                <c:pt idx="8">
                  <c:v>79.14</c:v>
                </c:pt>
                <c:pt idx="9">
                  <c:v>50.02</c:v>
                </c:pt>
                <c:pt idx="10">
                  <c:v>166.25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49-4CF4-9C38-56E16F980A91}"/>
            </c:ext>
          </c:extLst>
        </c:ser>
        <c:ser>
          <c:idx val="2"/>
          <c:order val="2"/>
          <c:tx>
            <c:strRef>
              <c:f>PORproducto!$D$37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PORproducto!$A$38:$A$48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PORproducto!$D$38:$D$48</c:f>
              <c:numCache>
                <c:formatCode>"$"#,##0.00_);[Red]\("$"#,##0.00\)</c:formatCode>
                <c:ptCount val="11"/>
                <c:pt idx="0">
                  <c:v>1532.53</c:v>
                </c:pt>
                <c:pt idx="1">
                  <c:v>537.5</c:v>
                </c:pt>
                <c:pt idx="2">
                  <c:v>198.48</c:v>
                </c:pt>
                <c:pt idx="3">
                  <c:v>242.76</c:v>
                </c:pt>
                <c:pt idx="4">
                  <c:v>181.82</c:v>
                </c:pt>
                <c:pt idx="5">
                  <c:v>165.98</c:v>
                </c:pt>
                <c:pt idx="6">
                  <c:v>214.07</c:v>
                </c:pt>
                <c:pt idx="7">
                  <c:v>177.25</c:v>
                </c:pt>
                <c:pt idx="8">
                  <c:v>58.9</c:v>
                </c:pt>
                <c:pt idx="9">
                  <c:v>56.6</c:v>
                </c:pt>
                <c:pt idx="10">
                  <c:v>176.86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49-4CF4-9C38-56E16F980A91}"/>
            </c:ext>
          </c:extLst>
        </c:ser>
        <c:ser>
          <c:idx val="3"/>
          <c:order val="3"/>
          <c:tx>
            <c:strRef>
              <c:f>PORproducto!$E$37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PORproducto!$A$38:$A$48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PORproducto!$E$38:$E$48</c:f>
              <c:numCache>
                <c:formatCode>"$"#,##0.00_);[Red]\("$"#,##0.00\)</c:formatCode>
                <c:ptCount val="11"/>
                <c:pt idx="0">
                  <c:v>1543.93</c:v>
                </c:pt>
                <c:pt idx="1">
                  <c:v>440.62</c:v>
                </c:pt>
                <c:pt idx="2">
                  <c:v>155.19999999999999</c:v>
                </c:pt>
                <c:pt idx="3">
                  <c:v>240.73</c:v>
                </c:pt>
                <c:pt idx="4">
                  <c:v>179.64</c:v>
                </c:pt>
                <c:pt idx="5">
                  <c:v>154.68</c:v>
                </c:pt>
                <c:pt idx="6">
                  <c:v>238.03</c:v>
                </c:pt>
                <c:pt idx="7">
                  <c:v>185.98</c:v>
                </c:pt>
                <c:pt idx="8">
                  <c:v>86.97</c:v>
                </c:pt>
                <c:pt idx="9">
                  <c:v>60.68</c:v>
                </c:pt>
                <c:pt idx="10">
                  <c:v>144.19999999999999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49-4CF4-9C38-56E16F980A91}"/>
            </c:ext>
          </c:extLst>
        </c:ser>
        <c:ser>
          <c:idx val="4"/>
          <c:order val="4"/>
          <c:tx>
            <c:strRef>
              <c:f>PORproducto!$F$37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PORproducto!$A$38:$A$48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PORproducto!$F$38:$F$48</c:f>
              <c:numCache>
                <c:formatCode>"$"#,##0.00_);[Red]\("$"#,##0.00\)</c:formatCode>
                <c:ptCount val="11"/>
                <c:pt idx="0">
                  <c:v>1545.41</c:v>
                </c:pt>
                <c:pt idx="1">
                  <c:v>545.21</c:v>
                </c:pt>
                <c:pt idx="2">
                  <c:v>157.44999999999999</c:v>
                </c:pt>
                <c:pt idx="3">
                  <c:v>246.99</c:v>
                </c:pt>
                <c:pt idx="4">
                  <c:v>186.17</c:v>
                </c:pt>
                <c:pt idx="5">
                  <c:v>165.86</c:v>
                </c:pt>
                <c:pt idx="6">
                  <c:v>228.3</c:v>
                </c:pt>
                <c:pt idx="7">
                  <c:v>203.9</c:v>
                </c:pt>
                <c:pt idx="8">
                  <c:v>100.51</c:v>
                </c:pt>
                <c:pt idx="9">
                  <c:v>60.91</c:v>
                </c:pt>
                <c:pt idx="10">
                  <c:v>166.91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49-4CF4-9C38-56E16F980A91}"/>
            </c:ext>
          </c:extLst>
        </c:ser>
        <c:ser>
          <c:idx val="5"/>
          <c:order val="5"/>
          <c:tx>
            <c:strRef>
              <c:f>PORproducto!$G$37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PORproducto!$A$38:$A$48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PORproducto!$G$38:$G$48</c:f>
              <c:numCache>
                <c:formatCode>"$"#,##0.00_);[Red]\("$"#,##0.00\)</c:formatCode>
                <c:ptCount val="11"/>
                <c:pt idx="0">
                  <c:v>1611.38</c:v>
                </c:pt>
                <c:pt idx="1">
                  <c:v>521.12</c:v>
                </c:pt>
                <c:pt idx="2">
                  <c:v>153.53</c:v>
                </c:pt>
                <c:pt idx="3">
                  <c:v>242.05</c:v>
                </c:pt>
                <c:pt idx="4">
                  <c:v>196.68</c:v>
                </c:pt>
                <c:pt idx="5">
                  <c:v>198.21</c:v>
                </c:pt>
                <c:pt idx="6">
                  <c:v>238.54</c:v>
                </c:pt>
                <c:pt idx="7">
                  <c:v>253.12</c:v>
                </c:pt>
                <c:pt idx="8">
                  <c:v>109.7</c:v>
                </c:pt>
                <c:pt idx="9">
                  <c:v>55.72</c:v>
                </c:pt>
                <c:pt idx="10">
                  <c:v>153.47999999999999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49-4CF4-9C38-56E16F980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0604127"/>
        <c:axId val="820614111"/>
      </c:barChart>
      <c:catAx>
        <c:axId val="820604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20614111"/>
        <c:crosses val="autoZero"/>
        <c:auto val="1"/>
        <c:lblAlgn val="ctr"/>
        <c:lblOffset val="100"/>
        <c:noMultiLvlLbl val="0"/>
      </c:catAx>
      <c:valAx>
        <c:axId val="820614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20604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Exportaciones FOB por</a:t>
            </a:r>
            <a:r>
              <a:rPr lang="es-SV" baseline="0"/>
              <a:t> Región Destino</a:t>
            </a:r>
          </a:p>
          <a:p>
            <a:pPr>
              <a:defRPr/>
            </a:pPr>
            <a:r>
              <a:rPr lang="es-SV" baseline="0"/>
              <a:t>Meses enero a julio 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porRegionDestino!$B$31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porRegionDestino!$A$32:$A$40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porRegionDestino!$B$32:$B$40</c:f>
              <c:numCache>
                <c:formatCode>"$"#,##0.00_);[Red]\("$"#,##0.00\)</c:formatCode>
                <c:ptCount val="9"/>
                <c:pt idx="0">
                  <c:v>1579.75</c:v>
                </c:pt>
                <c:pt idx="1">
                  <c:v>1403.25</c:v>
                </c:pt>
                <c:pt idx="2">
                  <c:v>175.46</c:v>
                </c:pt>
                <c:pt idx="3">
                  <c:v>114.09</c:v>
                </c:pt>
                <c:pt idx="4">
                  <c:v>79.400000000000006</c:v>
                </c:pt>
                <c:pt idx="5">
                  <c:v>51.44</c:v>
                </c:pt>
                <c:pt idx="6">
                  <c:v>48.5</c:v>
                </c:pt>
                <c:pt idx="7">
                  <c:v>5.68</c:v>
                </c:pt>
                <c:pt idx="8">
                  <c:v>5.41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9-4CB2-A74F-9508261426F3}"/>
            </c:ext>
          </c:extLst>
        </c:ser>
        <c:ser>
          <c:idx val="1"/>
          <c:order val="1"/>
          <c:tx>
            <c:strRef>
              <c:f>porRegionDestino!$C$31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porRegionDestino!$A$32:$A$40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porRegionDestino!$C$32:$C$40</c:f>
              <c:numCache>
                <c:formatCode>"$"#,##0.00_);[Red]\("$"#,##0.00\)</c:formatCode>
                <c:ptCount val="9"/>
                <c:pt idx="0">
                  <c:v>1518.92</c:v>
                </c:pt>
                <c:pt idx="1">
                  <c:v>1366.37</c:v>
                </c:pt>
                <c:pt idx="2">
                  <c:v>142.15</c:v>
                </c:pt>
                <c:pt idx="3">
                  <c:v>80.5</c:v>
                </c:pt>
                <c:pt idx="4">
                  <c:v>77.510000000000005</c:v>
                </c:pt>
                <c:pt idx="5">
                  <c:v>36.53</c:v>
                </c:pt>
                <c:pt idx="6">
                  <c:v>58.13</c:v>
                </c:pt>
                <c:pt idx="7">
                  <c:v>28.83</c:v>
                </c:pt>
                <c:pt idx="8">
                  <c:v>2.4900000000000002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9-4CB2-A74F-9508261426F3}"/>
            </c:ext>
          </c:extLst>
        </c:ser>
        <c:ser>
          <c:idx val="2"/>
          <c:order val="2"/>
          <c:tx>
            <c:strRef>
              <c:f>porRegionDestino!$D$31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porRegionDestino!$A$32:$A$40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porRegionDestino!$D$32:$D$40</c:f>
              <c:numCache>
                <c:formatCode>"$"#,##0.00_);[Red]\("$"#,##0.00\)</c:formatCode>
                <c:ptCount val="9"/>
                <c:pt idx="0">
                  <c:v>1639.17</c:v>
                </c:pt>
                <c:pt idx="1">
                  <c:v>1430.02</c:v>
                </c:pt>
                <c:pt idx="2">
                  <c:v>124.84</c:v>
                </c:pt>
                <c:pt idx="3">
                  <c:v>121.68</c:v>
                </c:pt>
                <c:pt idx="4">
                  <c:v>90.58</c:v>
                </c:pt>
                <c:pt idx="5">
                  <c:v>38.74</c:v>
                </c:pt>
                <c:pt idx="6">
                  <c:v>53.98</c:v>
                </c:pt>
                <c:pt idx="7">
                  <c:v>37.75</c:v>
                </c:pt>
                <c:pt idx="8">
                  <c:v>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9-4CB2-A74F-9508261426F3}"/>
            </c:ext>
          </c:extLst>
        </c:ser>
        <c:ser>
          <c:idx val="3"/>
          <c:order val="3"/>
          <c:tx>
            <c:strRef>
              <c:f>porRegionDestino!$E$31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porRegionDestino!$A$32:$A$40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porRegionDestino!$E$32:$E$40</c:f>
              <c:numCache>
                <c:formatCode>"$"#,##0.00_);[Red]\("$"#,##0.00\)</c:formatCode>
                <c:ptCount val="9"/>
                <c:pt idx="0">
                  <c:v>1604.66</c:v>
                </c:pt>
                <c:pt idx="1">
                  <c:v>1433.64</c:v>
                </c:pt>
                <c:pt idx="2">
                  <c:v>117.43</c:v>
                </c:pt>
                <c:pt idx="3">
                  <c:v>87.27</c:v>
                </c:pt>
                <c:pt idx="4">
                  <c:v>88.81</c:v>
                </c:pt>
                <c:pt idx="5">
                  <c:v>36.4</c:v>
                </c:pt>
                <c:pt idx="6">
                  <c:v>55.05</c:v>
                </c:pt>
                <c:pt idx="7">
                  <c:v>5.01</c:v>
                </c:pt>
                <c:pt idx="8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79-4CB2-A74F-9508261426F3}"/>
            </c:ext>
          </c:extLst>
        </c:ser>
        <c:ser>
          <c:idx val="4"/>
          <c:order val="4"/>
          <c:tx>
            <c:strRef>
              <c:f>porRegionDestino!$F$31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porRegionDestino!$A$32:$A$40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porRegionDestino!$F$32:$F$40</c:f>
              <c:numCache>
                <c:formatCode>"$"#,##0.00_);[Red]\("$"#,##0.00\)</c:formatCode>
                <c:ptCount val="9"/>
                <c:pt idx="0">
                  <c:v>1616.21</c:v>
                </c:pt>
                <c:pt idx="1">
                  <c:v>1490.11</c:v>
                </c:pt>
                <c:pt idx="2">
                  <c:v>128.09</c:v>
                </c:pt>
                <c:pt idx="3">
                  <c:v>154.37</c:v>
                </c:pt>
                <c:pt idx="4">
                  <c:v>91.87</c:v>
                </c:pt>
                <c:pt idx="5">
                  <c:v>60.39</c:v>
                </c:pt>
                <c:pt idx="6">
                  <c:v>55.21</c:v>
                </c:pt>
                <c:pt idx="7">
                  <c:v>5.01</c:v>
                </c:pt>
                <c:pt idx="8">
                  <c:v>6.35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79-4CB2-A74F-9508261426F3}"/>
            </c:ext>
          </c:extLst>
        </c:ser>
        <c:ser>
          <c:idx val="5"/>
          <c:order val="5"/>
          <c:tx>
            <c:strRef>
              <c:f>porRegionDestino!$G$31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porRegionDestino!$A$32:$A$40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OCEANIA</c:v>
                </c:pt>
                <c:pt idx="8">
                  <c:v>AFRICA</c:v>
                </c:pt>
              </c:strCache>
            </c:strRef>
          </c:cat>
          <c:val>
            <c:numRef>
              <c:f>porRegionDestino!$G$32:$G$40</c:f>
              <c:numCache>
                <c:formatCode>"$"#,##0.00_);[Red]\("$"#,##0.00\)</c:formatCode>
                <c:ptCount val="9"/>
                <c:pt idx="0">
                  <c:v>1645.36</c:v>
                </c:pt>
                <c:pt idx="1">
                  <c:v>1605.92</c:v>
                </c:pt>
                <c:pt idx="2">
                  <c:v>117.01</c:v>
                </c:pt>
                <c:pt idx="3">
                  <c:v>141.28</c:v>
                </c:pt>
                <c:pt idx="4">
                  <c:v>111.61</c:v>
                </c:pt>
                <c:pt idx="5">
                  <c:v>44</c:v>
                </c:pt>
                <c:pt idx="6">
                  <c:v>54.45</c:v>
                </c:pt>
                <c:pt idx="7">
                  <c:v>4.59</c:v>
                </c:pt>
                <c:pt idx="8">
                  <c:v>9.33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79-4CB2-A74F-950826142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3336703"/>
        <c:axId val="963323391"/>
        <c:axId val="0"/>
      </c:bar3DChart>
      <c:catAx>
        <c:axId val="96333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63323391"/>
        <c:crosses val="autoZero"/>
        <c:auto val="1"/>
        <c:lblAlgn val="ctr"/>
        <c:lblOffset val="100"/>
        <c:noMultiLvlLbl val="0"/>
      </c:catAx>
      <c:valAx>
        <c:axId val="96332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6333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25D8-970B-9A40-9550-B2BFC427153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89C7-A26D-A041-8A86-9A2C6311355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2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5679-1C33-024F-817B-C64D4C75219C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13F9-E751-AE41-A7B0-267934B6E5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9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9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>
            <a:lvl1pPr>
              <a:defRPr>
                <a:solidFill>
                  <a:srgbClr val="00293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987599DE-A591-4793-899B-4F4F3036C38E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4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BCB6587-8194-4983-BA1E-D6111F64127D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D3CC692-51A2-46AA-A78A-12A3C746E6B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7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F71C714-069C-47A3-B4D8-07AEB4B522D2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5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22C7E3CF-BF1F-4210-9735-2C889DC62EE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C2D7EFD-2A89-49B4-AA13-EC8A18B4BA74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AE75138-AC6E-4E4E-8D5F-02B554D405FE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1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8F68F14-B56B-4090-A40E-BBDEF7554D62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9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1B03E4E0-9DDB-48CB-A8C4-B3A2F271F5E1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0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09775"/>
            <a:ext cx="6858000" cy="918482"/>
          </a:xfrm>
          <a:prstGeom prst="rect">
            <a:avLst/>
          </a:prstGeom>
          <a:solidFill>
            <a:srgbClr val="00293D"/>
          </a:solidFill>
          <a:ln>
            <a:noFill/>
          </a:ln>
          <a:effectLst>
            <a:outerShdw blurRad="40000" dist="23000" dir="5400000" rotWithShape="0">
              <a:srgbClr val="00293D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095626"/>
            <a:ext cx="4800600" cy="1133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70996" y="4229101"/>
            <a:ext cx="3837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293D"/>
                </a:solidFill>
                <a:latin typeface="Cambria"/>
                <a:cs typeface="Cambria"/>
              </a:rPr>
              <a:t>Connect.</a:t>
            </a:r>
            <a:r>
              <a:rPr lang="en-US" sz="2400" b="1" baseline="0" smtClean="0">
                <a:solidFill>
                  <a:srgbClr val="00293D"/>
                </a:solidFill>
                <a:latin typeface="Cambria"/>
                <a:cs typeface="Cambria"/>
              </a:rPr>
              <a:t>  Create.  Commit.</a:t>
            </a:r>
            <a:endParaRPr lang="en-US" sz="2400" b="1">
              <a:solidFill>
                <a:srgbClr val="00293D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D57F5C2B-B68C-4983-B159-0F99E246D8F8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9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17D8018A-BB96-46F5-9AB0-10CF214B337C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>
            <a:normAutofit/>
          </a:bodyPr>
          <a:lstStyle>
            <a:lvl1pPr>
              <a:buSzPct val="110000"/>
              <a:buFontTx/>
              <a:buBlip>
                <a:blip r:embed="rId2"/>
              </a:buBlip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solidFill>
            <a:srgbClr val="00293D"/>
          </a:solidFill>
          <a:ln>
            <a:solidFill>
              <a:srgbClr val="00293D"/>
            </a:solidFill>
          </a:ln>
        </p:spPr>
        <p:txBody>
          <a:bodyPr anchor="b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ln>
            <a:solidFill>
              <a:srgbClr val="00293D"/>
            </a:solidFill>
          </a:ln>
        </p:spPr>
        <p:txBody>
          <a:bodyPr>
            <a:normAutofit/>
          </a:bodyPr>
          <a:lstStyle>
            <a:lvl1pPr>
              <a:buClr>
                <a:srgbClr val="00293D"/>
              </a:buClr>
              <a:buSzPct val="110000"/>
              <a:buFontTx/>
              <a:buBlip>
                <a:blip r:embed="rId2"/>
              </a:buBlip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  <a:solidFill>
            <a:srgbClr val="00293D"/>
          </a:solidFill>
          <a:ln>
            <a:solidFill>
              <a:srgbClr val="00293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350" b="1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buClr>
                <a:srgbClr val="36561C"/>
              </a:buClr>
              <a:buSzPct val="11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  <a:ln>
            <a:solidFill>
              <a:srgbClr val="00293D"/>
            </a:solidFill>
          </a:ln>
        </p:spPr>
        <p:txBody>
          <a:bodyPr>
            <a:normAutofit/>
          </a:bodyPr>
          <a:lstStyle>
            <a:lvl1pPr>
              <a:buSzPct val="110000"/>
              <a:buFontTx/>
              <a:buBlip>
                <a:blip r:embed="rId2"/>
              </a:buBlip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solidFill>
            <a:srgbClr val="00293D"/>
          </a:solidFill>
          <a:ln>
            <a:solidFill>
              <a:srgbClr val="00293D"/>
            </a:solidFill>
          </a:ln>
        </p:spPr>
        <p:txBody>
          <a:bodyPr anchor="b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ln>
            <a:solidFill>
              <a:srgbClr val="00293D"/>
            </a:solidFill>
          </a:ln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  <a:solidFill>
            <a:srgbClr val="36561C"/>
          </a:solidFill>
          <a:ln>
            <a:solidFill>
              <a:srgbClr val="00293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350" b="1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buClr>
                <a:srgbClr val="36561C"/>
              </a:buClr>
              <a:buSzPct val="11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  <a:ln>
            <a:solidFill>
              <a:srgbClr val="36561C"/>
            </a:solidFill>
          </a:ln>
        </p:spPr>
        <p:txBody>
          <a:bodyPr>
            <a:normAutofit/>
          </a:bodyPr>
          <a:lstStyle>
            <a:lvl1pPr>
              <a:buClr>
                <a:srgbClr val="36561C"/>
              </a:buClr>
              <a:buSzPct val="110000"/>
              <a:buFontTx/>
              <a:buBlip>
                <a:blip r:embed="rId2"/>
              </a:buBlip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447"/>
            <a:ext cx="6858000" cy="918482"/>
          </a:xfrm>
          <a:prstGeom prst="rect">
            <a:avLst/>
          </a:prstGeom>
          <a:solidFill>
            <a:srgbClr val="00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80"/>
            <a:ext cx="5400675" cy="6852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3328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8" r:id="rId2"/>
    <p:sldLayoutId id="2147483674" r:id="rId3"/>
    <p:sldLayoutId id="2147483779" r:id="rId4"/>
    <p:sldLayoutId id="2147483775" r:id="rId5"/>
    <p:sldLayoutId id="2147483675" r:id="rId6"/>
    <p:sldLayoutId id="2147483676" r:id="rId7"/>
    <p:sldLayoutId id="2147483677" r:id="rId8"/>
    <p:sldLayoutId id="2147483776" r:id="rId9"/>
    <p:sldLayoutId id="2147483678" r:id="rId1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1" kern="1200" baseline="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6561C"/>
        </a:buClr>
        <a:buSzPct val="110000"/>
        <a:buFontTx/>
        <a:buBlip>
          <a:blip r:embed="rId12"/>
        </a:buBlip>
        <a:defRPr sz="15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6EC07D2B-FCA7-41AF-999D-5B283D5F15D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13/11/2018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725213" y="1757390"/>
            <a:ext cx="5223641" cy="135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eaLnBrk="1" hangingPunct="1">
              <a:spcBef>
                <a:spcPct val="20000"/>
              </a:spcBef>
              <a:buClr>
                <a:srgbClr val="8DC63F"/>
              </a:buClr>
              <a:buFont typeface="Arial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ctr"/>
            <a:r>
              <a:rPr lang="en-US" sz="55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ESTADÍSTICAS DE </a:t>
            </a:r>
            <a:endParaRPr lang="en-US" sz="55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Rockwell Condensed" panose="02060603050405020104" pitchFamily="18" charset="0"/>
            </a:endParaRPr>
          </a:p>
          <a:p>
            <a:pPr algn="ctr"/>
            <a:r>
              <a:rPr lang="en-US" sz="55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COMERCIO EXTERIOR</a:t>
            </a:r>
          </a:p>
          <a:p>
            <a:pPr algn="ctr"/>
            <a:r>
              <a:rPr lang="en-US" sz="3675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2013-2018</a:t>
            </a:r>
          </a:p>
          <a:p>
            <a:pPr algn="ctr"/>
            <a:r>
              <a:rPr lang="en-US" sz="3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ENERO - JULIO</a:t>
            </a:r>
            <a:endParaRPr lang="en-US" sz="34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48" y="253119"/>
            <a:ext cx="1306429" cy="59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92" y="373202"/>
            <a:ext cx="667696" cy="58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1221008" y="4138452"/>
            <a:ext cx="4642253" cy="36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ct val="20000"/>
              </a:spcBef>
              <a:buClr>
                <a:srgbClr val="8DC63F"/>
              </a:buClr>
              <a:buFont typeface="Arial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ctr"/>
            <a:r>
              <a:rPr lang="en-US" sz="195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Condensed" panose="02070606080606020203" pitchFamily="18" charset="0"/>
              </a:rPr>
              <a:t>DIRECCIÓN GENERAL DE ADUANAS</a:t>
            </a:r>
          </a:p>
          <a:p>
            <a:pPr algn="ctr"/>
            <a:r>
              <a:rPr lang="en-US" sz="195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Condensed" panose="02070606080606020203" pitchFamily="18" charset="0"/>
              </a:rPr>
              <a:t>UNIDAD DE PLANIFICACIÓN Y GESTIÓN DE LA CALIDAD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294290" y="157076"/>
            <a:ext cx="545629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POR PAÍS DE ORIGEN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85" y="20329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105051"/>
              </p:ext>
            </p:extLst>
          </p:nvPr>
        </p:nvGraphicFramePr>
        <p:xfrm>
          <a:off x="116681" y="688347"/>
          <a:ext cx="6624638" cy="393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4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-1" y="133921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CON/SIN TLC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11" y="30386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82558"/>
              </p:ext>
            </p:extLst>
          </p:nvPr>
        </p:nvGraphicFramePr>
        <p:xfrm>
          <a:off x="425450" y="770454"/>
          <a:ext cx="6003058" cy="971550"/>
        </p:xfrm>
        <a:graphic>
          <a:graphicData uri="http://schemas.openxmlformats.org/drawingml/2006/table">
            <a:tbl>
              <a:tblPr/>
              <a:tblGrid>
                <a:gridCol w="1179172">
                  <a:extLst>
                    <a:ext uri="{9D8B030D-6E8A-4147-A177-3AD203B41FA5}">
                      <a16:colId xmlns:a16="http://schemas.microsoft.com/office/drawing/2014/main" val="3833306025"/>
                    </a:ext>
                  </a:extLst>
                </a:gridCol>
                <a:gridCol w="803981">
                  <a:extLst>
                    <a:ext uri="{9D8B030D-6E8A-4147-A177-3AD203B41FA5}">
                      <a16:colId xmlns:a16="http://schemas.microsoft.com/office/drawing/2014/main" val="3419879132"/>
                    </a:ext>
                  </a:extLst>
                </a:gridCol>
                <a:gridCol w="803981">
                  <a:extLst>
                    <a:ext uri="{9D8B030D-6E8A-4147-A177-3AD203B41FA5}">
                      <a16:colId xmlns:a16="http://schemas.microsoft.com/office/drawing/2014/main" val="1703187466"/>
                    </a:ext>
                  </a:extLst>
                </a:gridCol>
                <a:gridCol w="803981">
                  <a:extLst>
                    <a:ext uri="{9D8B030D-6E8A-4147-A177-3AD203B41FA5}">
                      <a16:colId xmlns:a16="http://schemas.microsoft.com/office/drawing/2014/main" val="271714130"/>
                    </a:ext>
                  </a:extLst>
                </a:gridCol>
                <a:gridCol w="803981">
                  <a:extLst>
                    <a:ext uri="{9D8B030D-6E8A-4147-A177-3AD203B41FA5}">
                      <a16:colId xmlns:a16="http://schemas.microsoft.com/office/drawing/2014/main" val="3994025538"/>
                    </a:ext>
                  </a:extLst>
                </a:gridCol>
                <a:gridCol w="803981">
                  <a:extLst>
                    <a:ext uri="{9D8B030D-6E8A-4147-A177-3AD203B41FA5}">
                      <a16:colId xmlns:a16="http://schemas.microsoft.com/office/drawing/2014/main" val="4255246683"/>
                    </a:ext>
                  </a:extLst>
                </a:gridCol>
                <a:gridCol w="803981">
                  <a:extLst>
                    <a:ext uri="{9D8B030D-6E8A-4147-A177-3AD203B41FA5}">
                      <a16:colId xmlns:a16="http://schemas.microsoft.com/office/drawing/2014/main" val="428039471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966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SIN TLC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$4,992.69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$4,797.69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$4,825.35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$4,646.04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$4,340.29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$4,818.06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371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CON TLC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$574.93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$588.92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$630.90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$647.13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$768.57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56682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CONTINGENTE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8210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$5,523.53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$5,382.91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$5,428.08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$5,316.06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$4,997.78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$5,600.95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4878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262601"/>
              </p:ext>
            </p:extLst>
          </p:nvPr>
        </p:nvGraphicFramePr>
        <p:xfrm>
          <a:off x="511968" y="1769758"/>
          <a:ext cx="5834063" cy="286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42190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55009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CON TLC (DETALLE)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73" y="240209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756673" y="560508"/>
            <a:ext cx="315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julio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55581"/>
              </p:ext>
            </p:extLst>
          </p:nvPr>
        </p:nvGraphicFramePr>
        <p:xfrm>
          <a:off x="342901" y="1084551"/>
          <a:ext cx="6172197" cy="3508230"/>
        </p:xfrm>
        <a:graphic>
          <a:graphicData uri="http://schemas.openxmlformats.org/drawingml/2006/table">
            <a:tbl>
              <a:tblPr/>
              <a:tblGrid>
                <a:gridCol w="2074473">
                  <a:extLst>
                    <a:ext uri="{9D8B030D-6E8A-4147-A177-3AD203B41FA5}">
                      <a16:colId xmlns:a16="http://schemas.microsoft.com/office/drawing/2014/main" val="1899848098"/>
                    </a:ext>
                  </a:extLst>
                </a:gridCol>
                <a:gridCol w="682954">
                  <a:extLst>
                    <a:ext uri="{9D8B030D-6E8A-4147-A177-3AD203B41FA5}">
                      <a16:colId xmlns:a16="http://schemas.microsoft.com/office/drawing/2014/main" val="1548191906"/>
                    </a:ext>
                  </a:extLst>
                </a:gridCol>
                <a:gridCol w="682954">
                  <a:extLst>
                    <a:ext uri="{9D8B030D-6E8A-4147-A177-3AD203B41FA5}">
                      <a16:colId xmlns:a16="http://schemas.microsoft.com/office/drawing/2014/main" val="588959764"/>
                    </a:ext>
                  </a:extLst>
                </a:gridCol>
                <a:gridCol w="682954">
                  <a:extLst>
                    <a:ext uri="{9D8B030D-6E8A-4147-A177-3AD203B41FA5}">
                      <a16:colId xmlns:a16="http://schemas.microsoft.com/office/drawing/2014/main" val="809331693"/>
                    </a:ext>
                  </a:extLst>
                </a:gridCol>
                <a:gridCol w="682954">
                  <a:extLst>
                    <a:ext uri="{9D8B030D-6E8A-4147-A177-3AD203B41FA5}">
                      <a16:colId xmlns:a16="http://schemas.microsoft.com/office/drawing/2014/main" val="4087979260"/>
                    </a:ext>
                  </a:extLst>
                </a:gridCol>
                <a:gridCol w="682954">
                  <a:extLst>
                    <a:ext uri="{9D8B030D-6E8A-4147-A177-3AD203B41FA5}">
                      <a16:colId xmlns:a16="http://schemas.microsoft.com/office/drawing/2014/main" val="1261282699"/>
                    </a:ext>
                  </a:extLst>
                </a:gridCol>
                <a:gridCol w="682954">
                  <a:extLst>
                    <a:ext uri="{9D8B030D-6E8A-4147-A177-3AD203B41FA5}">
                      <a16:colId xmlns:a16="http://schemas.microsoft.com/office/drawing/2014/main" val="2208688654"/>
                    </a:ext>
                  </a:extLst>
                </a:gridCol>
              </a:tblGrid>
              <a:tr h="233882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40282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MEXICO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$219.98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$249.74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$249.22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$244.77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$251.15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$280.21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37452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ESTADOS UNIDOS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$203.65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$213.00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$222.01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$250.92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$251.18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$301.58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735462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ESTADOS UNIDOS C/ CONTINGENTE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$48.29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$64.16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$61.00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$66.57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$63.83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$80.17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854394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UNION EUROPEA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$12.67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$22.04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$29.98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$35.32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$54.03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222963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CHILE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$19.29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$23.62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$19.64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$18.53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$20.64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$18.40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6560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COLOMBIA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$5.37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$5.51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$8.25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$12.15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$15.83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$20.92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653089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TAIWAN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$5.40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$5.67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$5.47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$5.62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$6.13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$7.37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910115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PANAMA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$4.43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$0.32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$0.18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$0.22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$0.45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$0.40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654916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REPUBLICA DOMINICANA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$0.51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$0.11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$0.39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$1.30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$1.73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$1.48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068602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UNION EUROPEA C/ CONTINGENTE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$0.10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$0.70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$0.82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$0.85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$0.93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231850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ECUADOR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$3.05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83204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CUBA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43181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MEXICO C/ SALVAGUARDA</a:t>
                      </a:r>
                    </a:p>
                  </a:txBody>
                  <a:tcPr marL="8541" marR="8541" marT="854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$0.01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7186"/>
                  </a:ext>
                </a:extLst>
              </a:tr>
              <a:tr h="233882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CON TLC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$506.92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$574.93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$588.92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$630.90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$647.13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$768.57</a:t>
                      </a:r>
                    </a:p>
                  </a:txBody>
                  <a:tcPr marL="8541" marR="8541" marT="854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6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3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55009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CON TLC (DETALLE)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73" y="240209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133531"/>
              </p:ext>
            </p:extLst>
          </p:nvPr>
        </p:nvGraphicFramePr>
        <p:xfrm>
          <a:off x="166255" y="764246"/>
          <a:ext cx="6348845" cy="384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878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49884"/>
            <a:ext cx="5608865" cy="47148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06" y="276569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84076" y="3109092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Declaraciones con estatus “Liquidadas”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4076" y="3429144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Período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liquidación del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01 de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enero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al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31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julio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los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años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2013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al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2018</a:t>
            </a:r>
            <a:endParaRPr lang="en-US" sz="1200" dirty="0">
              <a:solidFill>
                <a:srgbClr val="557630"/>
              </a:solidFill>
              <a:latin typeface="Cambria" panose="02040503050406030204" pitchFamily="18" charset="0"/>
              <a:ea typeface="Osaka"/>
              <a:cs typeface="Osaka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84076" y="377037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Regímenes: Exportaciones definitivas, Re-</a:t>
            </a:r>
            <a:r>
              <a:rPr lang="en-US" sz="1200" dirty="0" err="1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exportaciones</a:t>
            </a:r>
            <a:endParaRPr lang="en-US" sz="1200" dirty="0">
              <a:solidFill>
                <a:srgbClr val="557630"/>
              </a:solidFill>
              <a:latin typeface="Cambria" panose="02040503050406030204" pitchFamily="18" charset="0"/>
              <a:ea typeface="Osaka"/>
              <a:cs typeface="Osak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4076" y="4119376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Valor económico: Monto FOB de las declaraciones expresados en millones de dólares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84076" y="443491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Aduanas:  Teledespacho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84076" y="2747561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>
                <a:solidFill>
                  <a:srgbClr val="557630"/>
                </a:solidFill>
                <a:ea typeface="Osaka"/>
                <a:cs typeface="Osaka"/>
              </a:rPr>
              <a:t>Fuente: Sistema Transaccional </a:t>
            </a:r>
            <a:r>
              <a:rPr lang="es-SV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SIDUNEA</a:t>
            </a:r>
            <a:r>
              <a:rPr lang="es-SV" sz="1200" dirty="0">
                <a:solidFill>
                  <a:srgbClr val="557630"/>
                </a:solidFill>
                <a:ea typeface="Osaka"/>
                <a:cs typeface="Osaka"/>
              </a:rPr>
              <a:t> (Cognos IBM)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10089" y="1250731"/>
            <a:ext cx="5778000" cy="1089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EXPORTACIONES DE EL SALVADOR </a:t>
            </a:r>
          </a:p>
          <a:p>
            <a:pPr algn="ctr"/>
            <a:r>
              <a:rPr lang="es-SV" dirty="0" smtClean="0"/>
              <a:t>REGISTRADOS POR LA DIRECCIÓN GENERAL DE ADUANAS</a:t>
            </a:r>
            <a:endParaRPr lang="es-SV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36972" y="2392280"/>
            <a:ext cx="2501125" cy="2519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67866" tIns="33338" rIns="67866" bIns="33338" anchor="ctr" anchorCtr="0">
            <a:spAutoFit/>
          </a:bodyPr>
          <a:lstStyle/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Criterios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 </a:t>
            </a: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Aplicados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:</a:t>
            </a:r>
            <a:endParaRPr lang="en-US" sz="1200" b="1" dirty="0">
              <a:solidFill>
                <a:srgbClr val="557630"/>
              </a:solidFill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44620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204133"/>
            <a:ext cx="5951765" cy="471488"/>
          </a:xfrm>
        </p:spPr>
        <p:txBody>
          <a:bodyPr>
            <a:noAutofit/>
          </a:bodyPr>
          <a:lstStyle/>
          <a:p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VALOR FOB ADUANA TELEDESPACHO</a:t>
            </a:r>
            <a:endParaRPr lang="en-US" sz="19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60" y="236784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124606" y="701990"/>
            <a:ext cx="402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julio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98758"/>
              </p:ext>
            </p:extLst>
          </p:nvPr>
        </p:nvGraphicFramePr>
        <p:xfrm>
          <a:off x="415637" y="1274613"/>
          <a:ext cx="5908961" cy="3290456"/>
        </p:xfrm>
        <a:graphic>
          <a:graphicData uri="http://schemas.openxmlformats.org/drawingml/2006/table">
            <a:tbl>
              <a:tblPr/>
              <a:tblGrid>
                <a:gridCol w="1487669">
                  <a:extLst>
                    <a:ext uri="{9D8B030D-6E8A-4147-A177-3AD203B41FA5}">
                      <a16:colId xmlns:a16="http://schemas.microsoft.com/office/drawing/2014/main" val="3635173103"/>
                    </a:ext>
                  </a:extLst>
                </a:gridCol>
                <a:gridCol w="736882">
                  <a:extLst>
                    <a:ext uri="{9D8B030D-6E8A-4147-A177-3AD203B41FA5}">
                      <a16:colId xmlns:a16="http://schemas.microsoft.com/office/drawing/2014/main" val="309510643"/>
                    </a:ext>
                  </a:extLst>
                </a:gridCol>
                <a:gridCol w="736882">
                  <a:extLst>
                    <a:ext uri="{9D8B030D-6E8A-4147-A177-3AD203B41FA5}">
                      <a16:colId xmlns:a16="http://schemas.microsoft.com/office/drawing/2014/main" val="1979958993"/>
                    </a:ext>
                  </a:extLst>
                </a:gridCol>
                <a:gridCol w="736882">
                  <a:extLst>
                    <a:ext uri="{9D8B030D-6E8A-4147-A177-3AD203B41FA5}">
                      <a16:colId xmlns:a16="http://schemas.microsoft.com/office/drawing/2014/main" val="3659402094"/>
                    </a:ext>
                  </a:extLst>
                </a:gridCol>
                <a:gridCol w="736882">
                  <a:extLst>
                    <a:ext uri="{9D8B030D-6E8A-4147-A177-3AD203B41FA5}">
                      <a16:colId xmlns:a16="http://schemas.microsoft.com/office/drawing/2014/main" val="2929113195"/>
                    </a:ext>
                  </a:extLst>
                </a:gridCol>
                <a:gridCol w="736882">
                  <a:extLst>
                    <a:ext uri="{9D8B030D-6E8A-4147-A177-3AD203B41FA5}">
                      <a16:colId xmlns:a16="http://schemas.microsoft.com/office/drawing/2014/main" val="642558620"/>
                    </a:ext>
                  </a:extLst>
                </a:gridCol>
                <a:gridCol w="736882">
                  <a:extLst>
                    <a:ext uri="{9D8B030D-6E8A-4147-A177-3AD203B41FA5}">
                      <a16:colId xmlns:a16="http://schemas.microsoft.com/office/drawing/2014/main" val="3213750912"/>
                    </a:ext>
                  </a:extLst>
                </a:gridCol>
              </a:tblGrid>
              <a:tr h="253112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6547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ANGUIATU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$588.05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$1,136.10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$1,141.84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$994.02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$1,047.07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$1,004.47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731790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AMATILLO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$468.20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$484.47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$533.14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$518.28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$534.15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$521.58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945520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ACAJUTLA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$446.41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$466.43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$371.86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$471.54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$490.60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160898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Z.F. EXPORTSALVA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$314.90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$57.29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706532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LA HACHADURA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$281.69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$316.10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$334.01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$329.39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$353.08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$408.55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027686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POY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$270.75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$368.51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$450.33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$595.38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$565.94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$594.42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920500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Z.F. AMERICAN PARK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$174.22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950229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Z.F. SAN BARTOLO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$88.68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$91.05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674550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SAN CRISTOBAL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$110.82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$109.92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$114.83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$106.18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$124.27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137729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AEROPUERTO MOR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$83.04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$199.83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$183.94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$167.40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$132.78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$164.68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073534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OTRAS ADUANAS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$578.33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$177.04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$208.51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$204.92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$213.41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$229.04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038005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$3,462.98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$3,311.44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$3,542.74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$3,430.65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$3,607.62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$3,733.54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58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491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36784"/>
            <a:ext cx="6011917" cy="471488"/>
          </a:xfrm>
        </p:spPr>
        <p:txBody>
          <a:bodyPr>
            <a:noAutofit/>
          </a:bodyPr>
          <a:lstStyle/>
          <a:p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VALOR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ADUANA TELEDESPACHO</a:t>
            </a:r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65" y="269435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868858"/>
              </p:ext>
            </p:extLst>
          </p:nvPr>
        </p:nvGraphicFramePr>
        <p:xfrm>
          <a:off x="542925" y="828674"/>
          <a:ext cx="5772150" cy="376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8998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20391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VALOR FOB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27" y="236565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956931" y="594474"/>
            <a:ext cx="316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julio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570586"/>
              </p:ext>
            </p:extLst>
          </p:nvPr>
        </p:nvGraphicFramePr>
        <p:xfrm>
          <a:off x="342899" y="1239985"/>
          <a:ext cx="6172202" cy="2952401"/>
        </p:xfrm>
        <a:graphic>
          <a:graphicData uri="http://schemas.openxmlformats.org/drawingml/2006/table">
            <a:tbl>
              <a:tblPr/>
              <a:tblGrid>
                <a:gridCol w="2496620">
                  <a:extLst>
                    <a:ext uri="{9D8B030D-6E8A-4147-A177-3AD203B41FA5}">
                      <a16:colId xmlns:a16="http://schemas.microsoft.com/office/drawing/2014/main" val="3510995746"/>
                    </a:ext>
                  </a:extLst>
                </a:gridCol>
                <a:gridCol w="612597">
                  <a:extLst>
                    <a:ext uri="{9D8B030D-6E8A-4147-A177-3AD203B41FA5}">
                      <a16:colId xmlns:a16="http://schemas.microsoft.com/office/drawing/2014/main" val="3978540733"/>
                    </a:ext>
                  </a:extLst>
                </a:gridCol>
                <a:gridCol w="612597">
                  <a:extLst>
                    <a:ext uri="{9D8B030D-6E8A-4147-A177-3AD203B41FA5}">
                      <a16:colId xmlns:a16="http://schemas.microsoft.com/office/drawing/2014/main" val="3941746679"/>
                    </a:ext>
                  </a:extLst>
                </a:gridCol>
                <a:gridCol w="612597">
                  <a:extLst>
                    <a:ext uri="{9D8B030D-6E8A-4147-A177-3AD203B41FA5}">
                      <a16:colId xmlns:a16="http://schemas.microsoft.com/office/drawing/2014/main" val="3224423108"/>
                    </a:ext>
                  </a:extLst>
                </a:gridCol>
                <a:gridCol w="612597">
                  <a:extLst>
                    <a:ext uri="{9D8B030D-6E8A-4147-A177-3AD203B41FA5}">
                      <a16:colId xmlns:a16="http://schemas.microsoft.com/office/drawing/2014/main" val="2592515649"/>
                    </a:ext>
                  </a:extLst>
                </a:gridCol>
                <a:gridCol w="612597">
                  <a:extLst>
                    <a:ext uri="{9D8B030D-6E8A-4147-A177-3AD203B41FA5}">
                      <a16:colId xmlns:a16="http://schemas.microsoft.com/office/drawing/2014/main" val="3603740046"/>
                    </a:ext>
                  </a:extLst>
                </a:gridCol>
                <a:gridCol w="612597">
                  <a:extLst>
                    <a:ext uri="{9D8B030D-6E8A-4147-A177-3AD203B41FA5}">
                      <a16:colId xmlns:a16="http://schemas.microsoft.com/office/drawing/2014/main" val="1333088200"/>
                    </a:ext>
                  </a:extLst>
                </a:gridCol>
              </a:tblGrid>
              <a:tr h="216131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9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51412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Materias Textiles y sus Manufacturas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$1,390.50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$1,432.30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$1,532.53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$1,543.93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$1,545.41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$1,611.38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62462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Alimentarias,…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$566.95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$481.53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$537.50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$440.62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$545.21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$521.12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512689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Reino Vegetal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$275.70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$153.20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$198.48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$155.20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$157.45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$153.53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823336"/>
                  </a:ext>
                </a:extLst>
              </a:tr>
              <a:tr h="2923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Plástico y sus manufacturas, Caucho y sus manu…,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$220.08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$235.31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$242.76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$240.73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$246.99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$242.05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147629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Pasta de Madera o de las demás materias…,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$184.74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$179.98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$181.82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$179.64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$186.17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$196.68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836561"/>
                  </a:ext>
                </a:extLst>
              </a:tr>
              <a:tr h="2826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Metales comunes y manufacturas de estos Metales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$181.23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$154.42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$165.98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$154.68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$165.86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$198.21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317017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Químicas o Conexas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$176.95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$191.15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$214.07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$238.03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$228.30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$238.54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733341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Maquinas, Aparatos y Material Eléctrico,…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$165.91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$188.15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$177.25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$185.98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$203.90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$253.12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369339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Minerales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$83.54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$79.14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$58.90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$86.97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$100.51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$109.70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632200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Mercancías y Productos Diversos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$45.83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$50.02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$56.60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$60.68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$60.91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$55.72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561134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9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Productos</a:t>
                      </a: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$171.55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$166.25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$176.86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$144.20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$166.91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$153.48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699729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$3,462.98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$3,311.44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$3,542.74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$3,430.65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$3,607.62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$3,733.54</a:t>
                      </a:r>
                    </a:p>
                  </a:txBody>
                  <a:tcPr marL="8669" marR="8669" marT="86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7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09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0391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27" y="236565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798032"/>
              </p:ext>
            </p:extLst>
          </p:nvPr>
        </p:nvGraphicFramePr>
        <p:xfrm>
          <a:off x="55418" y="708052"/>
          <a:ext cx="6754092" cy="395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9138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540328" y="196976"/>
            <a:ext cx="5383729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 VALOR FOB POR REGIÓN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7" y="229627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758884" y="685842"/>
            <a:ext cx="327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julio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48287"/>
              </p:ext>
            </p:extLst>
          </p:nvPr>
        </p:nvGraphicFramePr>
        <p:xfrm>
          <a:off x="704850" y="1517079"/>
          <a:ext cx="5448300" cy="2833248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87213465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7301653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38548694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75149564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27982495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23269132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402190222"/>
                    </a:ext>
                  </a:extLst>
                </a:gridCol>
              </a:tblGrid>
              <a:tr h="257568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71516"/>
                  </a:ext>
                </a:extLst>
              </a:tr>
              <a:tr h="257568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$1,579.75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$1,518.92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$1,639.17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$1,604.66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$1,616.21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$1,645.36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127233"/>
                  </a:ext>
                </a:extLst>
              </a:tr>
              <a:tr h="257568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$1,403.25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$1,366.37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$1,430.02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$1,433.64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$1,490.11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$1,605.92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015059"/>
                  </a:ext>
                </a:extLst>
              </a:tr>
              <a:tr h="257568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EUROPA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$175.46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$142.15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$124.84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$117.43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$128.09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$117.01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537908"/>
                  </a:ext>
                </a:extLst>
              </a:tr>
              <a:tr h="257568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$114.09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$80.50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$121.68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$87.27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$154.37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$141.28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04304"/>
                  </a:ext>
                </a:extLst>
              </a:tr>
              <a:tr h="257568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CARIBE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$77.51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$88.81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$91.87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$111.61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24364"/>
                  </a:ext>
                </a:extLst>
              </a:tr>
              <a:tr h="257568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03810"/>
                  </a:ext>
                </a:extLst>
              </a:tr>
              <a:tr h="257568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EXTRA ADUANAL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846117"/>
                  </a:ext>
                </a:extLst>
              </a:tr>
              <a:tr h="257568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OCEANIA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483332"/>
                  </a:ext>
                </a:extLst>
              </a:tr>
              <a:tr h="257568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AFRICA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952041"/>
                  </a:ext>
                </a:extLst>
              </a:tr>
              <a:tr h="257568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$3,462.98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$3,311.44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$3,542.74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$3,430.65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$3,607.62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$3,733.54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71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3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5"/>
          <p:cNvSpPr>
            <a:spLocks noChangeArrowheads="1"/>
          </p:cNvSpPr>
          <p:nvPr/>
        </p:nvSpPr>
        <p:spPr bwMode="auto">
          <a:xfrm>
            <a:off x="510089" y="311399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Declaraciones con estatus “Liquidadas”</a:t>
            </a: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756745" y="266355"/>
            <a:ext cx="3741683" cy="47148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905895" y="4657725"/>
            <a:ext cx="1645920" cy="485776"/>
          </a:xfrm>
        </p:spPr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85" y="299006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10089" y="3425325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Período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liquidación del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01 de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enero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al 31 de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julio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para los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años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2013  al 2018</a:t>
            </a:r>
            <a:endParaRPr lang="en-US" sz="1200" dirty="0">
              <a:solidFill>
                <a:srgbClr val="557630"/>
              </a:solidFill>
              <a:latin typeface="Cambria" panose="02040503050406030204" pitchFamily="18" charset="0"/>
              <a:ea typeface="Osaka"/>
              <a:cs typeface="Osaka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10089" y="3736651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Regímenes: Importaciones definitivas,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Re-importaciones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y Franquicias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10089" y="4103135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Valor económico: Monto CIF de las declaraciones expresados en millones de dólares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10089" y="4445792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Clasificación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de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Aduanas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: 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Teledespacho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10089" y="277725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 smtClean="0">
                <a:solidFill>
                  <a:srgbClr val="557630"/>
                </a:solidFill>
                <a:ea typeface="Osaka"/>
                <a:cs typeface="Osaka"/>
              </a:rPr>
              <a:t>Fuente: Sistema Transaccional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SIDUNEA</a:t>
            </a:r>
            <a:r>
              <a:rPr lang="es-SV" sz="1200" dirty="0" smtClean="0">
                <a:solidFill>
                  <a:srgbClr val="557630"/>
                </a:solidFill>
                <a:ea typeface="Osaka"/>
                <a:cs typeface="Osaka"/>
              </a:rPr>
              <a:t> (Cognos IBM)</a:t>
            </a:r>
            <a:endParaRPr lang="es-SV" sz="1200" dirty="0">
              <a:solidFill>
                <a:srgbClr val="557630"/>
              </a:solidFill>
              <a:ea typeface="Osaka"/>
              <a:cs typeface="Osak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0089" y="1250731"/>
            <a:ext cx="5778000" cy="1089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IMPORTACIONES DE EL SALVADOR </a:t>
            </a:r>
          </a:p>
          <a:p>
            <a:pPr algn="ctr"/>
            <a:r>
              <a:rPr lang="es-SV" dirty="0" smtClean="0"/>
              <a:t>REGISTRADOS POR LA DIRECCIÓN GENERAL DE ADUANAS</a:t>
            </a:r>
            <a:endParaRPr lang="es-SV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36972" y="2392280"/>
            <a:ext cx="2501125" cy="2519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67866" tIns="33338" rIns="67866" bIns="33338" anchor="ctr" anchorCtr="0">
            <a:spAutoFit/>
          </a:bodyPr>
          <a:lstStyle/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Criterios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 </a:t>
            </a: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Aplicados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:</a:t>
            </a:r>
            <a:endParaRPr lang="en-US" sz="1200" b="1" dirty="0">
              <a:solidFill>
                <a:srgbClr val="557630"/>
              </a:solidFill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07807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32292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POR REGIÓN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7" y="229627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774296"/>
              </p:ext>
            </p:extLst>
          </p:nvPr>
        </p:nvGraphicFramePr>
        <p:xfrm>
          <a:off x="318656" y="765799"/>
          <a:ext cx="6196444" cy="383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9398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237033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 VALOR FOB POR PAÍS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16" y="26405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305546" y="691779"/>
            <a:ext cx="409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julio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69053"/>
              </p:ext>
            </p:extLst>
          </p:nvPr>
        </p:nvGraphicFramePr>
        <p:xfrm>
          <a:off x="533400" y="1427014"/>
          <a:ext cx="5791200" cy="312420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948130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390517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289812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920259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0230003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771520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02597870"/>
                    </a:ext>
                  </a:extLst>
                </a:gridCol>
              </a:tblGrid>
              <a:tr h="209927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314902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Estados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$1,472.92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$1,430.14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$1,559.22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$1,546.88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$1,520.47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$1,551.57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8780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Honduras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$498.48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$465.90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$489.97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$486.45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$503.66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$573.93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29126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$447.79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$433.11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$469.31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$486.08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$530.95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944652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Nicaragua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$212.57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$206.71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$229.83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$254.59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$250.81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223076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$147.88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$155.85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$151.66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$158.06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$153.78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392624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Panamá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$89.84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$97.98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$84.87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$77.74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586795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Canadá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221698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$61.03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$81.33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839857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Territorio Extraduanal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659660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República Dominicana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$65.31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547310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Países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$397.82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$331.24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$369.03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$402.39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72937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$3,462.98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$3,311.44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$3,542.74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$3,430.65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$3,607.62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$3,733.54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35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24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37033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POR PAÍS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16" y="26405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34199"/>
              </p:ext>
            </p:extLst>
          </p:nvPr>
        </p:nvGraphicFramePr>
        <p:xfrm>
          <a:off x="595312" y="729909"/>
          <a:ext cx="5667376" cy="385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533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99682"/>
            <a:ext cx="5951765" cy="471488"/>
          </a:xfrm>
        </p:spPr>
        <p:txBody>
          <a:bodyPr>
            <a:noAutofit/>
          </a:bodyPr>
          <a:lstStyle/>
          <a:p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VALOR CIF ADUANA TELEDESPACHO</a:t>
            </a:r>
            <a:endParaRPr lang="en-US" sz="19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65" y="270730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565166" y="742311"/>
            <a:ext cx="3449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julio</a:t>
            </a:r>
            <a:endParaRPr lang="es-SV" sz="11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69906"/>
              </p:ext>
            </p:extLst>
          </p:nvPr>
        </p:nvGraphicFramePr>
        <p:xfrm>
          <a:off x="342900" y="1244335"/>
          <a:ext cx="6172199" cy="3341520"/>
        </p:xfrm>
        <a:graphic>
          <a:graphicData uri="http://schemas.openxmlformats.org/drawingml/2006/table">
            <a:tbl>
              <a:tblPr/>
              <a:tblGrid>
                <a:gridCol w="2273483">
                  <a:extLst>
                    <a:ext uri="{9D8B030D-6E8A-4147-A177-3AD203B41FA5}">
                      <a16:colId xmlns:a16="http://schemas.microsoft.com/office/drawing/2014/main" val="449148950"/>
                    </a:ext>
                  </a:extLst>
                </a:gridCol>
                <a:gridCol w="764996">
                  <a:extLst>
                    <a:ext uri="{9D8B030D-6E8A-4147-A177-3AD203B41FA5}">
                      <a16:colId xmlns:a16="http://schemas.microsoft.com/office/drawing/2014/main" val="1558243749"/>
                    </a:ext>
                  </a:extLst>
                </a:gridCol>
                <a:gridCol w="626744">
                  <a:extLst>
                    <a:ext uri="{9D8B030D-6E8A-4147-A177-3AD203B41FA5}">
                      <a16:colId xmlns:a16="http://schemas.microsoft.com/office/drawing/2014/main" val="298261092"/>
                    </a:ext>
                  </a:extLst>
                </a:gridCol>
                <a:gridCol w="626744">
                  <a:extLst>
                    <a:ext uri="{9D8B030D-6E8A-4147-A177-3AD203B41FA5}">
                      <a16:colId xmlns:a16="http://schemas.microsoft.com/office/drawing/2014/main" val="1840933364"/>
                    </a:ext>
                  </a:extLst>
                </a:gridCol>
                <a:gridCol w="626744">
                  <a:extLst>
                    <a:ext uri="{9D8B030D-6E8A-4147-A177-3AD203B41FA5}">
                      <a16:colId xmlns:a16="http://schemas.microsoft.com/office/drawing/2014/main" val="2523781301"/>
                    </a:ext>
                  </a:extLst>
                </a:gridCol>
                <a:gridCol w="626744">
                  <a:extLst>
                    <a:ext uri="{9D8B030D-6E8A-4147-A177-3AD203B41FA5}">
                      <a16:colId xmlns:a16="http://schemas.microsoft.com/office/drawing/2014/main" val="2238143504"/>
                    </a:ext>
                  </a:extLst>
                </a:gridCol>
                <a:gridCol w="626744">
                  <a:extLst>
                    <a:ext uri="{9D8B030D-6E8A-4147-A177-3AD203B41FA5}">
                      <a16:colId xmlns:a16="http://schemas.microsoft.com/office/drawing/2014/main" val="3756506715"/>
                    </a:ext>
                  </a:extLst>
                </a:gridCol>
              </a:tblGrid>
              <a:tr h="257040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55937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ACAJUTLA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$2,184.88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$1,908.41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$1,770.17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$1,563.53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$1,706.35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$2,019.39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18242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SAN BARTOLO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$1,502.46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$579.91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$575.69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$568.68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$591.04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$638.55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007951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AEROPUERTO MOR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$711.70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$762.04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$870.11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$990.37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$542.77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$596.92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94203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TERRESTRE SANTA ANA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$226.71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$131.04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$127.74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$146.37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$135.99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$152.99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269590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AMATILLO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$185.52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$335.43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$359.72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$348.07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$359.83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$387.91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996201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POY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$128.36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$178.60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$148.50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$113.17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$122.47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$141.40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812506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BODEGA GRAL. DEPOSITO (BODESA)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$85.87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$89.75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$82.47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$69.48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$84.93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$80.05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101932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ALM.GRAL.DEP.OCCITE (AGDOSA)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$75.78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$71.84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$79.37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$74.00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$71.14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478774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LA HACHADURA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$324.64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$360.62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$335.41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$343.38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$397.53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188843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ANGUIATU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$482.32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$546.90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$536.07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$501.42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$536.52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413551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LAS DEMÁS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$418.33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$514.98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$514.31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$565.53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$535.59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$578.54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76842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$5,523.53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$5,382.91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$5,428.08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$5,316.06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$4,997.78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$5,600.95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3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11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09101"/>
            <a:ext cx="5951765" cy="471488"/>
          </a:xfrm>
        </p:spPr>
        <p:txBody>
          <a:bodyPr>
            <a:noAutofit/>
          </a:bodyPr>
          <a:lstStyle/>
          <a:p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ADUANA TELEDESPACHO</a:t>
            </a:r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65" y="270730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898950"/>
              </p:ext>
            </p:extLst>
          </p:nvPr>
        </p:nvGraphicFramePr>
        <p:xfrm>
          <a:off x="376237" y="742217"/>
          <a:ext cx="6105525" cy="389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681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6738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VALOR CIF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2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70" y="233366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973703" y="551232"/>
            <a:ext cx="2878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julio</a:t>
            </a:r>
            <a:endParaRPr lang="es-SV" sz="11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416858"/>
              </p:ext>
            </p:extLst>
          </p:nvPr>
        </p:nvGraphicFramePr>
        <p:xfrm>
          <a:off x="342900" y="1056051"/>
          <a:ext cx="6172200" cy="3677903"/>
        </p:xfrm>
        <a:graphic>
          <a:graphicData uri="http://schemas.openxmlformats.org/drawingml/2006/table">
            <a:tbl>
              <a:tblPr/>
              <a:tblGrid>
                <a:gridCol w="2248152">
                  <a:extLst>
                    <a:ext uri="{9D8B030D-6E8A-4147-A177-3AD203B41FA5}">
                      <a16:colId xmlns:a16="http://schemas.microsoft.com/office/drawing/2014/main" val="1577446274"/>
                    </a:ext>
                  </a:extLst>
                </a:gridCol>
                <a:gridCol w="654008">
                  <a:extLst>
                    <a:ext uri="{9D8B030D-6E8A-4147-A177-3AD203B41FA5}">
                      <a16:colId xmlns:a16="http://schemas.microsoft.com/office/drawing/2014/main" val="718850419"/>
                    </a:ext>
                  </a:extLst>
                </a:gridCol>
                <a:gridCol w="654008">
                  <a:extLst>
                    <a:ext uri="{9D8B030D-6E8A-4147-A177-3AD203B41FA5}">
                      <a16:colId xmlns:a16="http://schemas.microsoft.com/office/drawing/2014/main" val="1764820539"/>
                    </a:ext>
                  </a:extLst>
                </a:gridCol>
                <a:gridCol w="654008">
                  <a:extLst>
                    <a:ext uri="{9D8B030D-6E8A-4147-A177-3AD203B41FA5}">
                      <a16:colId xmlns:a16="http://schemas.microsoft.com/office/drawing/2014/main" val="2006880432"/>
                    </a:ext>
                  </a:extLst>
                </a:gridCol>
                <a:gridCol w="654008">
                  <a:extLst>
                    <a:ext uri="{9D8B030D-6E8A-4147-A177-3AD203B41FA5}">
                      <a16:colId xmlns:a16="http://schemas.microsoft.com/office/drawing/2014/main" val="863852416"/>
                    </a:ext>
                  </a:extLst>
                </a:gridCol>
                <a:gridCol w="654008">
                  <a:extLst>
                    <a:ext uri="{9D8B030D-6E8A-4147-A177-3AD203B41FA5}">
                      <a16:colId xmlns:a16="http://schemas.microsoft.com/office/drawing/2014/main" val="2730128111"/>
                    </a:ext>
                  </a:extLst>
                </a:gridCol>
                <a:gridCol w="654008">
                  <a:extLst>
                    <a:ext uri="{9D8B030D-6E8A-4147-A177-3AD203B41FA5}">
                      <a16:colId xmlns:a16="http://schemas.microsoft.com/office/drawing/2014/main" val="2845710844"/>
                    </a:ext>
                  </a:extLst>
                </a:gridCol>
              </a:tblGrid>
              <a:tr h="198837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49512"/>
                  </a:ext>
                </a:extLst>
              </a:tr>
              <a:tr h="1988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Minerales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$1,336.02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$1,183.03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$960.34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$672.00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$820.70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$1,060.07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665644"/>
                  </a:ext>
                </a:extLst>
              </a:tr>
              <a:tr h="2986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Maquinas, Aparatos y Material Eléctrico,...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$704.56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$722.81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$765.68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$785.11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$734.04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$768.90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151506"/>
                  </a:ext>
                </a:extLst>
              </a:tr>
              <a:tr h="3864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Químicas o Conexas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$661.97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$635.48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$672.49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$653.22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$629.31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$682.18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40151"/>
                  </a:ext>
                </a:extLst>
              </a:tr>
              <a:tr h="3864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Pasta de Madera o de las demás materias fibrosas…,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$516.70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$512.24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$636.57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$740.95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$336.86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$374.60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246139"/>
                  </a:ext>
                </a:extLst>
              </a:tr>
              <a:tr h="2986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Alimentarias,…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$423.03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$471.15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$485.54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$485.61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$479.65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$521.43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102055"/>
                  </a:ext>
                </a:extLst>
              </a:tr>
              <a:tr h="3864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Plástico y sus manufacturas, Caucho y sus manufacturas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$350.33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$344.17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$332.55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$319.54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$325.29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$350.74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168694"/>
                  </a:ext>
                </a:extLst>
              </a:tr>
              <a:tr h="3864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Metales comunes y manufacturas de estos Metales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$343.59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$314.76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$337.21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$296.92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$345.74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$415.13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13011"/>
                  </a:ext>
                </a:extLst>
              </a:tr>
              <a:tr h="1988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Material de Transporte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$234.72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$236.32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$231.13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$294.62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$293.91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$309.74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347867"/>
                  </a:ext>
                </a:extLst>
              </a:tr>
              <a:tr h="1988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Reino Vegetal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$215.72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$227.39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$241.30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$274.38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$237.12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$271.17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198692"/>
                  </a:ext>
                </a:extLst>
              </a:tr>
              <a:tr h="2986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Animales Vivos y Productos del Reino Animal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$154.86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$162.69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$177.67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$182.12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$187.97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$197.52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011835"/>
                  </a:ext>
                </a:extLst>
              </a:tr>
              <a:tr h="1988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productos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$582.01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$572.87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$587.60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$611.59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$607.18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$649.46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738687"/>
                  </a:ext>
                </a:extLst>
              </a:tr>
              <a:tr h="198837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SAC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$5,523.53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$5,382.91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$5,428.08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$5,316.06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$4,997.78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$5,600.95</a:t>
                      </a:r>
                    </a:p>
                  </a:txBody>
                  <a:tcPr marL="8179" marR="8179" marT="8179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77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78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6738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2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70" y="233366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014471"/>
              </p:ext>
            </p:extLst>
          </p:nvPr>
        </p:nvGraphicFramePr>
        <p:xfrm>
          <a:off x="254793" y="793305"/>
          <a:ext cx="6348413" cy="386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929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24666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POR REGIÓN DE ORÍGEN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52" y="223818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956931" y="520192"/>
            <a:ext cx="291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julio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51052"/>
              </p:ext>
            </p:extLst>
          </p:nvPr>
        </p:nvGraphicFramePr>
        <p:xfrm>
          <a:off x="491834" y="1170705"/>
          <a:ext cx="5929747" cy="3015501"/>
        </p:xfrm>
        <a:graphic>
          <a:graphicData uri="http://schemas.openxmlformats.org/drawingml/2006/table">
            <a:tbl>
              <a:tblPr/>
              <a:tblGrid>
                <a:gridCol w="1113709">
                  <a:extLst>
                    <a:ext uri="{9D8B030D-6E8A-4147-A177-3AD203B41FA5}">
                      <a16:colId xmlns:a16="http://schemas.microsoft.com/office/drawing/2014/main" val="2384200659"/>
                    </a:ext>
                  </a:extLst>
                </a:gridCol>
                <a:gridCol w="802673">
                  <a:extLst>
                    <a:ext uri="{9D8B030D-6E8A-4147-A177-3AD203B41FA5}">
                      <a16:colId xmlns:a16="http://schemas.microsoft.com/office/drawing/2014/main" val="1576255504"/>
                    </a:ext>
                  </a:extLst>
                </a:gridCol>
                <a:gridCol w="802673">
                  <a:extLst>
                    <a:ext uri="{9D8B030D-6E8A-4147-A177-3AD203B41FA5}">
                      <a16:colId xmlns:a16="http://schemas.microsoft.com/office/drawing/2014/main" val="827817168"/>
                    </a:ext>
                  </a:extLst>
                </a:gridCol>
                <a:gridCol w="802673">
                  <a:extLst>
                    <a:ext uri="{9D8B030D-6E8A-4147-A177-3AD203B41FA5}">
                      <a16:colId xmlns:a16="http://schemas.microsoft.com/office/drawing/2014/main" val="1481790153"/>
                    </a:ext>
                  </a:extLst>
                </a:gridCol>
                <a:gridCol w="802673">
                  <a:extLst>
                    <a:ext uri="{9D8B030D-6E8A-4147-A177-3AD203B41FA5}">
                      <a16:colId xmlns:a16="http://schemas.microsoft.com/office/drawing/2014/main" val="4139645895"/>
                    </a:ext>
                  </a:extLst>
                </a:gridCol>
                <a:gridCol w="802673">
                  <a:extLst>
                    <a:ext uri="{9D8B030D-6E8A-4147-A177-3AD203B41FA5}">
                      <a16:colId xmlns:a16="http://schemas.microsoft.com/office/drawing/2014/main" val="3056401138"/>
                    </a:ext>
                  </a:extLst>
                </a:gridCol>
                <a:gridCol w="802673">
                  <a:extLst>
                    <a:ext uri="{9D8B030D-6E8A-4147-A177-3AD203B41FA5}">
                      <a16:colId xmlns:a16="http://schemas.microsoft.com/office/drawing/2014/main" val="3647586741"/>
                    </a:ext>
                  </a:extLst>
                </a:gridCol>
              </a:tblGrid>
              <a:tr h="253645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90774"/>
                  </a:ext>
                </a:extLst>
              </a:tr>
              <a:tr h="39059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$2,390.28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$2,450.60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$2,401.80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$2,331.51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$2,047.35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$2,388.83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870996"/>
                  </a:ext>
                </a:extLst>
              </a:tr>
              <a:tr h="25364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$989.67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$998.21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$1,138.35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$1,148.59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$1,137.41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$1,241.06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701932"/>
                  </a:ext>
                </a:extLst>
              </a:tr>
              <a:tr h="342101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$935.79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$1,053.30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$1,038.78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$986.51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$1,045.79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$1,145.04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080451"/>
                  </a:ext>
                </a:extLst>
              </a:tr>
              <a:tr h="25364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$511.01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$388.15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$355.58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$369.34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$320.29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$333.62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607422"/>
                  </a:ext>
                </a:extLst>
              </a:tr>
              <a:tr h="25364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EUROPA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$427.37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$354.87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$383.59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$381.08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$380.37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$424.12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259454"/>
                  </a:ext>
                </a:extLst>
              </a:tr>
              <a:tr h="25364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CARIBE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$237.13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$63.57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388930"/>
                  </a:ext>
                </a:extLst>
              </a:tr>
              <a:tr h="25364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OCEANIA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152024"/>
                  </a:ext>
                </a:extLst>
              </a:tr>
              <a:tr h="25364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AFRICA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586859"/>
                  </a:ext>
                </a:extLst>
              </a:tr>
              <a:tr h="25364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EXTRA ADUANAL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27890"/>
                  </a:ext>
                </a:extLst>
              </a:tr>
              <a:tr h="253645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$5,523.53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$5,382.91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$5,428.08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$5,316.06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$4,997.78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$5,600.95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5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2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24666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POR REGIÓN DE ORÍGEN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52" y="223818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82164"/>
              </p:ext>
            </p:extLst>
          </p:nvPr>
        </p:nvGraphicFramePr>
        <p:xfrm>
          <a:off x="164306" y="814387"/>
          <a:ext cx="6529388" cy="35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917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57076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POR PAÍS DE ORIGEN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85" y="20329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390209" y="628564"/>
            <a:ext cx="391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julio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05885"/>
              </p:ext>
            </p:extLst>
          </p:nvPr>
        </p:nvGraphicFramePr>
        <p:xfrm>
          <a:off x="630379" y="1113621"/>
          <a:ext cx="5465621" cy="3324604"/>
        </p:xfrm>
        <a:graphic>
          <a:graphicData uri="http://schemas.openxmlformats.org/drawingml/2006/table">
            <a:tbl>
              <a:tblPr/>
              <a:tblGrid>
                <a:gridCol w="893621">
                  <a:extLst>
                    <a:ext uri="{9D8B030D-6E8A-4147-A177-3AD203B41FA5}">
                      <a16:colId xmlns:a16="http://schemas.microsoft.com/office/drawing/2014/main" val="1999136640"/>
                    </a:ext>
                  </a:extLst>
                </a:gridCol>
                <a:gridCol w="667985">
                  <a:extLst>
                    <a:ext uri="{9D8B030D-6E8A-4147-A177-3AD203B41FA5}">
                      <a16:colId xmlns:a16="http://schemas.microsoft.com/office/drawing/2014/main" val="1952058143"/>
                    </a:ext>
                  </a:extLst>
                </a:gridCol>
                <a:gridCol w="780803">
                  <a:extLst>
                    <a:ext uri="{9D8B030D-6E8A-4147-A177-3AD203B41FA5}">
                      <a16:colId xmlns:a16="http://schemas.microsoft.com/office/drawing/2014/main" val="579273806"/>
                    </a:ext>
                  </a:extLst>
                </a:gridCol>
                <a:gridCol w="780803">
                  <a:extLst>
                    <a:ext uri="{9D8B030D-6E8A-4147-A177-3AD203B41FA5}">
                      <a16:colId xmlns:a16="http://schemas.microsoft.com/office/drawing/2014/main" val="3996461833"/>
                    </a:ext>
                  </a:extLst>
                </a:gridCol>
                <a:gridCol w="780803">
                  <a:extLst>
                    <a:ext uri="{9D8B030D-6E8A-4147-A177-3AD203B41FA5}">
                      <a16:colId xmlns:a16="http://schemas.microsoft.com/office/drawing/2014/main" val="4058265135"/>
                    </a:ext>
                  </a:extLst>
                </a:gridCol>
                <a:gridCol w="780803">
                  <a:extLst>
                    <a:ext uri="{9D8B030D-6E8A-4147-A177-3AD203B41FA5}">
                      <a16:colId xmlns:a16="http://schemas.microsoft.com/office/drawing/2014/main" val="1713019924"/>
                    </a:ext>
                  </a:extLst>
                </a:gridCol>
                <a:gridCol w="780803">
                  <a:extLst>
                    <a:ext uri="{9D8B030D-6E8A-4147-A177-3AD203B41FA5}">
                      <a16:colId xmlns:a16="http://schemas.microsoft.com/office/drawing/2014/main" val="3984172983"/>
                    </a:ext>
                  </a:extLst>
                </a:gridCol>
              </a:tblGrid>
              <a:tr h="246037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44705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Estados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$1,954.31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$2,005.03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$1,955.18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$1,891.01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$1,599.98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$1,849.55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538429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China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$515.70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$591.27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$696.17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$715.37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$659.92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$716.78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23001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$471.67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$569.77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$522.94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$554.85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$622.41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35456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$396.14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$397.23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$398.47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$398.77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$495.46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876057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$169.91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$155.53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$143.90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$140.42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$136.34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$157.53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356162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Honduras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$161.27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$165.40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$167.55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$167.35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$162.32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674173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Korea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$93.70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$96.16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$119.70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$114.56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999094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Nicaragua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$109.50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$114.26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$138.41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$150.16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$147.79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70315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Japón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$106.07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$94.22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$97.11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$102.38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$108.39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$108.90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847493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Alemania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$105.90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$95.12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$106.19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$101.20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$93.17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385160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Países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$1,414.16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$1,082.81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$1,058.48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$1,055.20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$999.69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$1,122.75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747512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$5,523.53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$5,382.91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$5,428.08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$5,316.06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$4,997.78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$5,600.95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1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17720</TotalTime>
  <Words>2221</Words>
  <Application>Microsoft Office PowerPoint</Application>
  <PresentationFormat>Personalizado</PresentationFormat>
  <Paragraphs>950</Paragraphs>
  <Slides>23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Bodoni MT Condensed</vt:lpstr>
      <vt:lpstr>Calibri</vt:lpstr>
      <vt:lpstr>Cambria</vt:lpstr>
      <vt:lpstr>Osaka</vt:lpstr>
      <vt:lpstr>Rockwell Condensed</vt:lpstr>
      <vt:lpstr>Wingdings</vt:lpstr>
      <vt:lpstr>2_Office Theme</vt:lpstr>
      <vt:lpstr>Tema de Office</vt:lpstr>
      <vt:lpstr>Presentación de PowerPoint</vt:lpstr>
      <vt:lpstr>IMPORTACIONES</vt:lpstr>
      <vt:lpstr>IMPORTACIONES – VALOR CIF ADUANA TELEDESPACHO</vt:lpstr>
      <vt:lpstr>IMPORTACIONES – VALOR CIF ADUANA TELEDESPACHO</vt:lpstr>
      <vt:lpstr>IMPORTACIONES – VALOR CIF POR PRODUCTOS</vt:lpstr>
      <vt:lpstr>IMPORTACIONES – VALOR CIF POR PRODUCTOS</vt:lpstr>
      <vt:lpstr>IMPORTACIONES –  VALOR CIF POR REGIÓN DE ORÍGEN</vt:lpstr>
      <vt:lpstr>IMPORTACIONES –  VALOR CIF POR REGIÓN DE ORÍGEN</vt:lpstr>
      <vt:lpstr>IMPORTACIONES –  VALOR CIF POR PAÍS DE ORIGEN</vt:lpstr>
      <vt:lpstr>IMPORTACIONES –  VALOR CIF POR PAÍS DE ORIGEN</vt:lpstr>
      <vt:lpstr>IMPORTACIONES –  VALOR CIF CON/SIN TLC</vt:lpstr>
      <vt:lpstr>IMPORTACIONES –  VALOR CIF CON TLC (DETALLE)</vt:lpstr>
      <vt:lpstr>IMPORTACIONES –   VALOR CIF CON TLC (DETALLE)</vt:lpstr>
      <vt:lpstr>EXPORTACIONES</vt:lpstr>
      <vt:lpstr>EXPORTACIONES – VALOR FOB ADUANA TELEDESPACHO</vt:lpstr>
      <vt:lpstr>EXPORTACIONES –  VALOR FOB ADUANA TELEDESPACHO</vt:lpstr>
      <vt:lpstr>EXPORTACIONES – VALOR FOB POR PRODUCTOS</vt:lpstr>
      <vt:lpstr>EXPORTACIONES – VALOR FOB POR PRODUCTOS</vt:lpstr>
      <vt:lpstr>EXPORTACIONES –  VALOR FOB POR REGIÓN DESTINO</vt:lpstr>
      <vt:lpstr>EXPORTACIONES – VALOR FOB POR REGIÓN DESTINO</vt:lpstr>
      <vt:lpstr>EXPORTACIONES –  VALOR FOB POR PAÍS DESTINO</vt:lpstr>
      <vt:lpstr>EXPORTACIONES –  VALOR FOB POR PAÍS DESTINO</vt:lpstr>
      <vt:lpstr>Presentación de PowerPoint</vt:lpstr>
    </vt:vector>
  </TitlesOfParts>
  <Company>LM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</dc:creator>
  <cp:lastModifiedBy>Jaime Enrique Interiano Melgar</cp:lastModifiedBy>
  <cp:revision>526</cp:revision>
  <cp:lastPrinted>2012-01-20T17:05:30Z</cp:lastPrinted>
  <dcterms:created xsi:type="dcterms:W3CDTF">2012-01-20T21:18:57Z</dcterms:created>
  <dcterms:modified xsi:type="dcterms:W3CDTF">2018-11-13T17:11:49Z</dcterms:modified>
</cp:coreProperties>
</file>