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780" r:id="rId2"/>
  </p:sldMasterIdLst>
  <p:notesMasterIdLst>
    <p:notesMasterId r:id="rId26"/>
  </p:notesMasterIdLst>
  <p:handoutMasterIdLst>
    <p:handoutMasterId r:id="rId27"/>
  </p:handoutMasterIdLst>
  <p:sldIdLst>
    <p:sldId id="256" r:id="rId3"/>
    <p:sldId id="325" r:id="rId4"/>
    <p:sldId id="295" r:id="rId5"/>
    <p:sldId id="316" r:id="rId6"/>
    <p:sldId id="297" r:id="rId7"/>
    <p:sldId id="298" r:id="rId8"/>
    <p:sldId id="299" r:id="rId9"/>
    <p:sldId id="317" r:id="rId10"/>
    <p:sldId id="301" r:id="rId11"/>
    <p:sldId id="318" r:id="rId12"/>
    <p:sldId id="303" r:id="rId13"/>
    <p:sldId id="304" r:id="rId14"/>
    <p:sldId id="319" r:id="rId15"/>
    <p:sldId id="320" r:id="rId16"/>
    <p:sldId id="307" r:id="rId17"/>
    <p:sldId id="321" r:id="rId18"/>
    <p:sldId id="326" r:id="rId19"/>
    <p:sldId id="322" r:id="rId20"/>
    <p:sldId id="327" r:id="rId21"/>
    <p:sldId id="323" r:id="rId22"/>
    <p:sldId id="313" r:id="rId23"/>
    <p:sldId id="324" r:id="rId24"/>
    <p:sldId id="283" r:id="rId25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8"/>
    <a:srgbClr val="36561C"/>
    <a:srgbClr val="008000"/>
    <a:srgbClr val="557630"/>
    <a:srgbClr val="502800"/>
    <a:srgbClr val="000000"/>
    <a:srgbClr val="66FF66"/>
    <a:srgbClr val="FFFF00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2" autoAdjust="0"/>
    <p:restoredTop sz="93669" autoAdjust="0"/>
  </p:normalViewPr>
  <p:slideViewPr>
    <p:cSldViewPr snapToGrid="0">
      <p:cViewPr varScale="1">
        <p:scale>
          <a:sx n="138" d="100"/>
          <a:sy n="138" d="100"/>
        </p:scale>
        <p:origin x="1116" y="114"/>
      </p:cViewPr>
      <p:guideLst>
        <p:guide orient="horz" pos="162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9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</a:t>
            </a:r>
            <a:r>
              <a:rPr lang="es-SV" baseline="0"/>
              <a:t> expresados en millones de US$ </a:t>
            </a:r>
            <a:endParaRPr lang="es-SV" sz="1400" b="0" i="0" u="none" strike="noStrike" baseline="0">
              <a:effectLst/>
            </a:endParaRPr>
          </a:p>
          <a:p>
            <a:pPr>
              <a:defRPr/>
            </a:pPr>
            <a:r>
              <a:rPr lang="es-SV" sz="1400" b="0" i="0" u="none" strike="noStrike" baseline="0">
                <a:effectLst/>
              </a:rPr>
              <a:t>Meses enero a junio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PORaduana!$B$38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PORaduana!$A$39:$A$48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PORaduana!$B$39:$B$48</c:f>
              <c:numCache>
                <c:formatCode>"$"#,##0.00_);[Red]\("$"#,##0.00\)</c:formatCode>
                <c:ptCount val="10"/>
                <c:pt idx="0">
                  <c:v>1877.19</c:v>
                </c:pt>
                <c:pt idx="1">
                  <c:v>1271.8</c:v>
                </c:pt>
                <c:pt idx="2">
                  <c:v>626.09</c:v>
                </c:pt>
                <c:pt idx="3">
                  <c:v>192.49</c:v>
                </c:pt>
                <c:pt idx="4">
                  <c:v>159.47</c:v>
                </c:pt>
                <c:pt idx="5">
                  <c:v>107.96</c:v>
                </c:pt>
                <c:pt idx="6">
                  <c:v>71.59</c:v>
                </c:pt>
                <c:pt idx="7">
                  <c:v>65.05</c:v>
                </c:pt>
                <c:pt idx="8">
                  <c:v>0.48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E-4E9E-A522-0B451777C4EF}"/>
            </c:ext>
          </c:extLst>
        </c:ser>
        <c:ser>
          <c:idx val="1"/>
          <c:order val="1"/>
          <c:tx>
            <c:strRef>
              <c:f>PORaduana!$C$38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PORaduana!$A$39:$A$48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PORaduana!$C$39:$C$48</c:f>
              <c:numCache>
                <c:formatCode>"$"#,##0.00_);[Red]\("$"#,##0.00\)</c:formatCode>
                <c:ptCount val="10"/>
                <c:pt idx="0">
                  <c:v>1621.52</c:v>
                </c:pt>
                <c:pt idx="1">
                  <c:v>493.15</c:v>
                </c:pt>
                <c:pt idx="2">
                  <c:v>701.5</c:v>
                </c:pt>
                <c:pt idx="3">
                  <c:v>112.5</c:v>
                </c:pt>
                <c:pt idx="4">
                  <c:v>287.72000000000003</c:v>
                </c:pt>
                <c:pt idx="5">
                  <c:v>154.4</c:v>
                </c:pt>
                <c:pt idx="6">
                  <c:v>75.680000000000007</c:v>
                </c:pt>
                <c:pt idx="7">
                  <c:v>64.53</c:v>
                </c:pt>
                <c:pt idx="8">
                  <c:v>273.23</c:v>
                </c:pt>
                <c:pt idx="9">
                  <c:v>413.64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E-4E9E-A522-0B451777C4EF}"/>
            </c:ext>
          </c:extLst>
        </c:ser>
        <c:ser>
          <c:idx val="2"/>
          <c:order val="2"/>
          <c:tx>
            <c:strRef>
              <c:f>PORaduana!$D$38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PORaduana!$A$39:$A$48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PORaduana!$D$39:$D$48</c:f>
              <c:numCache>
                <c:formatCode>"$"#,##0.00_);[Red]\("$"#,##0.00\)</c:formatCode>
                <c:ptCount val="10"/>
                <c:pt idx="0">
                  <c:v>1488.82</c:v>
                </c:pt>
                <c:pt idx="1">
                  <c:v>494.03</c:v>
                </c:pt>
                <c:pt idx="2">
                  <c:v>761.47</c:v>
                </c:pt>
                <c:pt idx="3">
                  <c:v>107.22</c:v>
                </c:pt>
                <c:pt idx="4">
                  <c:v>301.92</c:v>
                </c:pt>
                <c:pt idx="5">
                  <c:v>128</c:v>
                </c:pt>
                <c:pt idx="6">
                  <c:v>69.48</c:v>
                </c:pt>
                <c:pt idx="7">
                  <c:v>57.73</c:v>
                </c:pt>
                <c:pt idx="8">
                  <c:v>311.76</c:v>
                </c:pt>
                <c:pt idx="9">
                  <c:v>455.5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8E-4E9E-A522-0B451777C4EF}"/>
            </c:ext>
          </c:extLst>
        </c:ser>
        <c:ser>
          <c:idx val="3"/>
          <c:order val="3"/>
          <c:tx>
            <c:strRef>
              <c:f>PORaduana!$E$38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PORaduana!$A$39:$A$48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PORaduana!$E$39:$E$48</c:f>
              <c:numCache>
                <c:formatCode>"$"#,##0.00_);[Red]\("$"#,##0.00\)</c:formatCode>
                <c:ptCount val="10"/>
                <c:pt idx="0">
                  <c:v>1328.54</c:v>
                </c:pt>
                <c:pt idx="1">
                  <c:v>488.45</c:v>
                </c:pt>
                <c:pt idx="2">
                  <c:v>888.24</c:v>
                </c:pt>
                <c:pt idx="3">
                  <c:v>126.59</c:v>
                </c:pt>
                <c:pt idx="4">
                  <c:v>297.69</c:v>
                </c:pt>
                <c:pt idx="5">
                  <c:v>93.93</c:v>
                </c:pt>
                <c:pt idx="6">
                  <c:v>59.76</c:v>
                </c:pt>
                <c:pt idx="7">
                  <c:v>69.22</c:v>
                </c:pt>
                <c:pt idx="8">
                  <c:v>287.82</c:v>
                </c:pt>
                <c:pt idx="9">
                  <c:v>460.75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8E-4E9E-A522-0B451777C4EF}"/>
            </c:ext>
          </c:extLst>
        </c:ser>
        <c:ser>
          <c:idx val="4"/>
          <c:order val="4"/>
          <c:tx>
            <c:strRef>
              <c:f>PORaduana!$F$38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PORaduana!$A$39:$A$48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PORaduana!$F$39:$F$48</c:f>
              <c:numCache>
                <c:formatCode>"$"#,##0.00_);[Red]\("$"#,##0.00\)</c:formatCode>
                <c:ptCount val="10"/>
                <c:pt idx="0">
                  <c:v>1473.01</c:v>
                </c:pt>
                <c:pt idx="1">
                  <c:v>507.22</c:v>
                </c:pt>
                <c:pt idx="2">
                  <c:v>450.43</c:v>
                </c:pt>
                <c:pt idx="3">
                  <c:v>115.95</c:v>
                </c:pt>
                <c:pt idx="4">
                  <c:v>308.44</c:v>
                </c:pt>
                <c:pt idx="5">
                  <c:v>105.21</c:v>
                </c:pt>
                <c:pt idx="6">
                  <c:v>73.75</c:v>
                </c:pt>
                <c:pt idx="7">
                  <c:v>63.84</c:v>
                </c:pt>
                <c:pt idx="8">
                  <c:v>293.43</c:v>
                </c:pt>
                <c:pt idx="9">
                  <c:v>428.84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8E-4E9E-A522-0B451777C4EF}"/>
            </c:ext>
          </c:extLst>
        </c:ser>
        <c:ser>
          <c:idx val="5"/>
          <c:order val="5"/>
          <c:tx>
            <c:strRef>
              <c:f>PORaduana!$G$38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PORaduana!$A$39:$A$48</c:f>
              <c:strCache>
                <c:ptCount val="10"/>
                <c:pt idx="0">
                  <c:v>ACAJUTLA</c:v>
                </c:pt>
                <c:pt idx="1">
                  <c:v>SAN BARTOLO</c:v>
                </c:pt>
                <c:pt idx="2">
                  <c:v>AEROPUERTO MOR</c:v>
                </c:pt>
                <c:pt idx="3">
                  <c:v>TERRESTRE SANTA ANA</c:v>
                </c:pt>
                <c:pt idx="4">
                  <c:v>EL AMATILLO</c:v>
                </c:pt>
                <c:pt idx="5">
                  <c:v>EL POY</c:v>
                </c:pt>
                <c:pt idx="6">
                  <c:v>BODEGA GRAL. DEPOSITO (BODESA)</c:v>
                </c:pt>
                <c:pt idx="7">
                  <c:v>ALM.GRAL.DEP.OCCITE (AGDOSA)</c:v>
                </c:pt>
                <c:pt idx="8">
                  <c:v>LA HACHADURA</c:v>
                </c:pt>
                <c:pt idx="9">
                  <c:v>ANGUIATU</c:v>
                </c:pt>
              </c:strCache>
            </c:strRef>
          </c:cat>
          <c:val>
            <c:numRef>
              <c:f>PORaduana!$G$39:$G$48</c:f>
              <c:numCache>
                <c:formatCode>"$"#,##0.00_);[Red]\("$"#,##0.00\)</c:formatCode>
                <c:ptCount val="10"/>
                <c:pt idx="0">
                  <c:v>1712.57</c:v>
                </c:pt>
                <c:pt idx="1">
                  <c:v>550.58000000000004</c:v>
                </c:pt>
                <c:pt idx="2">
                  <c:v>492.68</c:v>
                </c:pt>
                <c:pt idx="3">
                  <c:v>130.36000000000001</c:v>
                </c:pt>
                <c:pt idx="4">
                  <c:v>332.47</c:v>
                </c:pt>
                <c:pt idx="5">
                  <c:v>117.43</c:v>
                </c:pt>
                <c:pt idx="6">
                  <c:v>69.489999999999995</c:v>
                </c:pt>
                <c:pt idx="7">
                  <c:v>59.13</c:v>
                </c:pt>
                <c:pt idx="8">
                  <c:v>339.37</c:v>
                </c:pt>
                <c:pt idx="9">
                  <c:v>455.82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8E-4E9E-A522-0B451777C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545648"/>
        <c:axId val="391493872"/>
      </c:barChart>
      <c:catAx>
        <c:axId val="51754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91493872"/>
        <c:crosses val="autoZero"/>
        <c:auto val="1"/>
        <c:lblAlgn val="ctr"/>
        <c:lblOffset val="100"/>
        <c:noMultiLvlLbl val="0"/>
      </c:catAx>
      <c:valAx>
        <c:axId val="39149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754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Exportaciones Valor FOB por País Destino</a:t>
            </a:r>
          </a:p>
          <a:p>
            <a:pPr>
              <a:defRPr/>
            </a:pPr>
            <a:r>
              <a:rPr lang="es-SV"/>
              <a:t>Meses enero a junio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paisDESTINO!$B$37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paisDESTINO!$A$38:$A$47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Territorio Extraduanal</c:v>
                </c:pt>
                <c:pt idx="8">
                  <c:v>México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paisDESTINO!$B$38:$B$47</c:f>
              <c:numCache>
                <c:formatCode>"$"#,##0.00_);[Red]\("$"#,##0.00\)</c:formatCode>
                <c:ptCount val="10"/>
                <c:pt idx="0">
                  <c:v>1230.28</c:v>
                </c:pt>
                <c:pt idx="1">
                  <c:v>420.55</c:v>
                </c:pt>
                <c:pt idx="2">
                  <c:v>379.8</c:v>
                </c:pt>
                <c:pt idx="3">
                  <c:v>176.06</c:v>
                </c:pt>
                <c:pt idx="4">
                  <c:v>126.31</c:v>
                </c:pt>
                <c:pt idx="5">
                  <c:v>77.56</c:v>
                </c:pt>
                <c:pt idx="6">
                  <c:v>48.05</c:v>
                </c:pt>
                <c:pt idx="7">
                  <c:v>41.66</c:v>
                </c:pt>
                <c:pt idx="8">
                  <c:v>41.43</c:v>
                </c:pt>
                <c:pt idx="9">
                  <c:v>40.35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D-4449-8446-0B0D4940B2E3}"/>
            </c:ext>
          </c:extLst>
        </c:ser>
        <c:ser>
          <c:idx val="1"/>
          <c:order val="1"/>
          <c:tx>
            <c:strRef>
              <c:f>paisDESTINO!$C$37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paisDESTINO!$A$38:$A$47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Territorio Extraduanal</c:v>
                </c:pt>
                <c:pt idx="8">
                  <c:v>México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paisDESTINO!$C$38:$C$47</c:f>
              <c:numCache>
                <c:formatCode>"$"#,##0.00_);[Red]\("$"#,##0.00\)</c:formatCode>
                <c:ptCount val="10"/>
                <c:pt idx="0">
                  <c:v>1194.8399999999999</c:v>
                </c:pt>
                <c:pt idx="1">
                  <c:v>394.11</c:v>
                </c:pt>
                <c:pt idx="2">
                  <c:v>366.27</c:v>
                </c:pt>
                <c:pt idx="3">
                  <c:v>173.47</c:v>
                </c:pt>
                <c:pt idx="4">
                  <c:v>135.05000000000001</c:v>
                </c:pt>
                <c:pt idx="5">
                  <c:v>84.28</c:v>
                </c:pt>
                <c:pt idx="6">
                  <c:v>43.78</c:v>
                </c:pt>
                <c:pt idx="7">
                  <c:v>49.57</c:v>
                </c:pt>
                <c:pt idx="8">
                  <c:v>31.05</c:v>
                </c:pt>
                <c:pt idx="9">
                  <c:v>38.96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D-4449-8446-0B0D4940B2E3}"/>
            </c:ext>
          </c:extLst>
        </c:ser>
        <c:ser>
          <c:idx val="2"/>
          <c:order val="2"/>
          <c:tx>
            <c:strRef>
              <c:f>paisDESTINO!$D$37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paisDESTINO!$A$38:$A$47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Territorio Extraduanal</c:v>
                </c:pt>
                <c:pt idx="8">
                  <c:v>México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paisDESTINO!$D$38:$D$47</c:f>
              <c:numCache>
                <c:formatCode>"$"#,##0.00_);[Red]\("$"#,##0.00\)</c:formatCode>
                <c:ptCount val="10"/>
                <c:pt idx="0">
                  <c:v>1301.07</c:v>
                </c:pt>
                <c:pt idx="1">
                  <c:v>411.72</c:v>
                </c:pt>
                <c:pt idx="2">
                  <c:v>395.85</c:v>
                </c:pt>
                <c:pt idx="3">
                  <c:v>197.4</c:v>
                </c:pt>
                <c:pt idx="4">
                  <c:v>126.2</c:v>
                </c:pt>
                <c:pt idx="5">
                  <c:v>72.47</c:v>
                </c:pt>
                <c:pt idx="6">
                  <c:v>36.75</c:v>
                </c:pt>
                <c:pt idx="7">
                  <c:v>44.76</c:v>
                </c:pt>
                <c:pt idx="8">
                  <c:v>32.950000000000003</c:v>
                </c:pt>
                <c:pt idx="9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D-4449-8446-0B0D4940B2E3}"/>
            </c:ext>
          </c:extLst>
        </c:ser>
        <c:ser>
          <c:idx val="3"/>
          <c:order val="3"/>
          <c:tx>
            <c:strRef>
              <c:f>paisDESTINO!$E$37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paisDESTINO!$A$38:$A$47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Territorio Extraduanal</c:v>
                </c:pt>
                <c:pt idx="8">
                  <c:v>México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paisDESTINO!$E$38:$E$47</c:f>
              <c:numCache>
                <c:formatCode>"$"#,##0.00_);[Red]\("$"#,##0.00\)</c:formatCode>
                <c:ptCount val="10"/>
                <c:pt idx="0">
                  <c:v>1297.58</c:v>
                </c:pt>
                <c:pt idx="1">
                  <c:v>415.41</c:v>
                </c:pt>
                <c:pt idx="2">
                  <c:v>403.06</c:v>
                </c:pt>
                <c:pt idx="3">
                  <c:v>203.24</c:v>
                </c:pt>
                <c:pt idx="4">
                  <c:v>129.52000000000001</c:v>
                </c:pt>
                <c:pt idx="5">
                  <c:v>68.36</c:v>
                </c:pt>
                <c:pt idx="6">
                  <c:v>14.12</c:v>
                </c:pt>
                <c:pt idx="7">
                  <c:v>45.6</c:v>
                </c:pt>
                <c:pt idx="8">
                  <c:v>33.950000000000003</c:v>
                </c:pt>
                <c:pt idx="9">
                  <c:v>47.32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4D-4449-8446-0B0D4940B2E3}"/>
            </c:ext>
          </c:extLst>
        </c:ser>
        <c:ser>
          <c:idx val="4"/>
          <c:order val="4"/>
          <c:tx>
            <c:strRef>
              <c:f>paisDESTINO!$F$37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paisDESTINO!$A$38:$A$47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Territorio Extraduanal</c:v>
                </c:pt>
                <c:pt idx="8">
                  <c:v>México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paisDESTINO!$F$38:$F$47</c:f>
              <c:numCache>
                <c:formatCode>"$"#,##0.00_);[Red]\("$"#,##0.00\)</c:formatCode>
                <c:ptCount val="10"/>
                <c:pt idx="0">
                  <c:v>1270.78</c:v>
                </c:pt>
                <c:pt idx="1">
                  <c:v>424.93</c:v>
                </c:pt>
                <c:pt idx="2">
                  <c:v>412.46</c:v>
                </c:pt>
                <c:pt idx="3">
                  <c:v>217.61</c:v>
                </c:pt>
                <c:pt idx="4">
                  <c:v>134.12</c:v>
                </c:pt>
                <c:pt idx="5">
                  <c:v>64.42</c:v>
                </c:pt>
                <c:pt idx="6">
                  <c:v>32.229999999999997</c:v>
                </c:pt>
                <c:pt idx="7">
                  <c:v>47.2</c:v>
                </c:pt>
                <c:pt idx="8">
                  <c:v>41.98</c:v>
                </c:pt>
                <c:pt idx="9">
                  <c:v>45.18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4D-4449-8446-0B0D4940B2E3}"/>
            </c:ext>
          </c:extLst>
        </c:ser>
        <c:ser>
          <c:idx val="5"/>
          <c:order val="5"/>
          <c:tx>
            <c:strRef>
              <c:f>paisDESTINO!$G$37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paisDESTINO!$A$38:$A$47</c:f>
              <c:strCache>
                <c:ptCount val="10"/>
                <c:pt idx="0">
                  <c:v>Estados Unidos</c:v>
                </c:pt>
                <c:pt idx="1">
                  <c:v>Honduras</c:v>
                </c:pt>
                <c:pt idx="2">
                  <c:v>Guatemala</c:v>
                </c:pt>
                <c:pt idx="3">
                  <c:v>Nicaragua</c:v>
                </c:pt>
                <c:pt idx="4">
                  <c:v>Costa Rica</c:v>
                </c:pt>
                <c:pt idx="5">
                  <c:v>Panamá</c:v>
                </c:pt>
                <c:pt idx="6">
                  <c:v>Canadá</c:v>
                </c:pt>
                <c:pt idx="7">
                  <c:v>Territorio Extraduanal</c:v>
                </c:pt>
                <c:pt idx="8">
                  <c:v>México</c:v>
                </c:pt>
                <c:pt idx="9">
                  <c:v>República Dominicana</c:v>
                </c:pt>
              </c:strCache>
            </c:strRef>
          </c:cat>
          <c:val>
            <c:numRef>
              <c:f>paisDESTINO!$G$38:$G$47</c:f>
              <c:numCache>
                <c:formatCode>"$"#,##0.00_);[Red]\("$"#,##0.00\)</c:formatCode>
                <c:ptCount val="10"/>
                <c:pt idx="0">
                  <c:v>1312.57</c:v>
                </c:pt>
                <c:pt idx="1">
                  <c:v>489.4</c:v>
                </c:pt>
                <c:pt idx="2">
                  <c:v>452.34</c:v>
                </c:pt>
                <c:pt idx="3">
                  <c:v>218.7</c:v>
                </c:pt>
                <c:pt idx="4">
                  <c:v>130.94</c:v>
                </c:pt>
                <c:pt idx="5">
                  <c:v>68.91</c:v>
                </c:pt>
                <c:pt idx="6">
                  <c:v>10.11</c:v>
                </c:pt>
                <c:pt idx="7">
                  <c:v>46.67</c:v>
                </c:pt>
                <c:pt idx="8">
                  <c:v>67.069999999999993</c:v>
                </c:pt>
                <c:pt idx="9">
                  <c:v>55.38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4D-4449-8446-0B0D4940B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8567296"/>
        <c:axId val="508568128"/>
      </c:barChart>
      <c:catAx>
        <c:axId val="50856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08568128"/>
        <c:crosses val="autoZero"/>
        <c:auto val="1"/>
        <c:lblAlgn val="ctr"/>
        <c:lblOffset val="100"/>
        <c:noMultiLvlLbl val="0"/>
      </c:catAx>
      <c:valAx>
        <c:axId val="50856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0856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 CIF por Producto enero junio</a:t>
            </a:r>
            <a:r>
              <a:rPr lang="es-SV" baseline="0"/>
              <a:t> </a:t>
            </a:r>
          </a:p>
          <a:p>
            <a:pPr>
              <a:defRPr/>
            </a:pPr>
            <a:r>
              <a:rPr lang="es-SV" baseline="0"/>
              <a:t>En Millones de dólares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porPRODUCTO!$B$37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porPRODUCTO!$A$38:$A$47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Metales comunes y manufacturas de estos Metales</c:v>
                </c:pt>
                <c:pt idx="6">
                  <c:v>Plástico y sus manufacturas, Caucho y sus manufacturas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porPRODUCTO!$B$38:$B$47</c:f>
              <c:numCache>
                <c:formatCode>"$"#,##0.00_);[Red]\("$"#,##0.00\)</c:formatCode>
                <c:ptCount val="10"/>
                <c:pt idx="0">
                  <c:v>1176.8499999999999</c:v>
                </c:pt>
                <c:pt idx="1">
                  <c:v>590.79999999999995</c:v>
                </c:pt>
                <c:pt idx="2">
                  <c:v>553.55999999999995</c:v>
                </c:pt>
                <c:pt idx="3">
                  <c:v>467.75</c:v>
                </c:pt>
                <c:pt idx="4">
                  <c:v>354.13</c:v>
                </c:pt>
                <c:pt idx="5">
                  <c:v>294.24</c:v>
                </c:pt>
                <c:pt idx="6">
                  <c:v>292.44</c:v>
                </c:pt>
                <c:pt idx="7">
                  <c:v>193.23</c:v>
                </c:pt>
                <c:pt idx="8">
                  <c:v>181.02</c:v>
                </c:pt>
                <c:pt idx="9">
                  <c:v>128.35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C-4F6C-9789-5639AC088218}"/>
            </c:ext>
          </c:extLst>
        </c:ser>
        <c:ser>
          <c:idx val="1"/>
          <c:order val="1"/>
          <c:tx>
            <c:strRef>
              <c:f>porPRODUCTO!$C$37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porPRODUCTO!$A$38:$A$47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Metales comunes y manufacturas de estos Metales</c:v>
                </c:pt>
                <c:pt idx="6">
                  <c:v>Plástico y sus manufacturas, Caucho y sus manufacturas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porPRODUCTO!$C$38:$C$47</c:f>
              <c:numCache>
                <c:formatCode>"$"#,##0.00_);[Red]\("$"#,##0.00\)</c:formatCode>
                <c:ptCount val="10"/>
                <c:pt idx="0">
                  <c:v>1012.55</c:v>
                </c:pt>
                <c:pt idx="1">
                  <c:v>625.29</c:v>
                </c:pt>
                <c:pt idx="2">
                  <c:v>533.42999999999995</c:v>
                </c:pt>
                <c:pt idx="3">
                  <c:v>483.62</c:v>
                </c:pt>
                <c:pt idx="4">
                  <c:v>402.12</c:v>
                </c:pt>
                <c:pt idx="5">
                  <c:v>268.14</c:v>
                </c:pt>
                <c:pt idx="6">
                  <c:v>293.72000000000003</c:v>
                </c:pt>
                <c:pt idx="7">
                  <c:v>199.92</c:v>
                </c:pt>
                <c:pt idx="8">
                  <c:v>191.35</c:v>
                </c:pt>
                <c:pt idx="9">
                  <c:v>137.36000000000001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C-4F6C-9789-5639AC088218}"/>
            </c:ext>
          </c:extLst>
        </c:ser>
        <c:ser>
          <c:idx val="2"/>
          <c:order val="2"/>
          <c:tx>
            <c:strRef>
              <c:f>porPRODUCTO!$D$37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porPRODUCTO!$A$38:$A$47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Metales comunes y manufacturas de estos Metales</c:v>
                </c:pt>
                <c:pt idx="6">
                  <c:v>Plástico y sus manufacturas, Caucho y sus manufacturas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porPRODUCTO!$D$38:$D$47</c:f>
              <c:numCache>
                <c:formatCode>"$"#,##0.00_);[Red]\("$"#,##0.00\)</c:formatCode>
                <c:ptCount val="10"/>
                <c:pt idx="0">
                  <c:v>807.29</c:v>
                </c:pt>
                <c:pt idx="1">
                  <c:v>635.12</c:v>
                </c:pt>
                <c:pt idx="2">
                  <c:v>568.28</c:v>
                </c:pt>
                <c:pt idx="3">
                  <c:v>560.29999999999995</c:v>
                </c:pt>
                <c:pt idx="4">
                  <c:v>414.31</c:v>
                </c:pt>
                <c:pt idx="5">
                  <c:v>295.05</c:v>
                </c:pt>
                <c:pt idx="6">
                  <c:v>278.76</c:v>
                </c:pt>
                <c:pt idx="7">
                  <c:v>191.74</c:v>
                </c:pt>
                <c:pt idx="8">
                  <c:v>202.92</c:v>
                </c:pt>
                <c:pt idx="9">
                  <c:v>150.9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1C-4F6C-9789-5639AC088218}"/>
            </c:ext>
          </c:extLst>
        </c:ser>
        <c:ser>
          <c:idx val="3"/>
          <c:order val="3"/>
          <c:tx>
            <c:strRef>
              <c:f>porPRODUCTO!$E$37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porPRODUCTO!$A$38:$A$47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Metales comunes y manufacturas de estos Metales</c:v>
                </c:pt>
                <c:pt idx="6">
                  <c:v>Plástico y sus manufacturas, Caucho y sus manufacturas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porPRODUCTO!$E$38:$E$47</c:f>
              <c:numCache>
                <c:formatCode>"$"#,##0.00_);[Red]\("$"#,##0.00\)</c:formatCode>
                <c:ptCount val="10"/>
                <c:pt idx="0">
                  <c:v>569.79999999999995</c:v>
                </c:pt>
                <c:pt idx="1">
                  <c:v>671.12</c:v>
                </c:pt>
                <c:pt idx="2">
                  <c:v>554.66</c:v>
                </c:pt>
                <c:pt idx="3">
                  <c:v>679.18</c:v>
                </c:pt>
                <c:pt idx="4">
                  <c:v>419.13</c:v>
                </c:pt>
                <c:pt idx="5">
                  <c:v>253.24</c:v>
                </c:pt>
                <c:pt idx="6">
                  <c:v>274.02999999999997</c:v>
                </c:pt>
                <c:pt idx="7">
                  <c:v>248.88</c:v>
                </c:pt>
                <c:pt idx="8">
                  <c:v>238.45</c:v>
                </c:pt>
                <c:pt idx="9">
                  <c:v>152.82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1C-4F6C-9789-5639AC088218}"/>
            </c:ext>
          </c:extLst>
        </c:ser>
        <c:ser>
          <c:idx val="4"/>
          <c:order val="4"/>
          <c:tx>
            <c:strRef>
              <c:f>porPRODUCTO!$F$37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porPRODUCTO!$A$38:$A$47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Metales comunes y manufacturas de estos Metales</c:v>
                </c:pt>
                <c:pt idx="6">
                  <c:v>Plástico y sus manufacturas, Caucho y sus manufacturas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porPRODUCTO!$F$38:$F$47</c:f>
              <c:numCache>
                <c:formatCode>"$"#,##0.00_);[Red]\("$"#,##0.00\)</c:formatCode>
                <c:ptCount val="10"/>
                <c:pt idx="0">
                  <c:v>733.54</c:v>
                </c:pt>
                <c:pt idx="1">
                  <c:v>606.54</c:v>
                </c:pt>
                <c:pt idx="2">
                  <c:v>535</c:v>
                </c:pt>
                <c:pt idx="3">
                  <c:v>280.39999999999998</c:v>
                </c:pt>
                <c:pt idx="4">
                  <c:v>408.05</c:v>
                </c:pt>
                <c:pt idx="5">
                  <c:v>304.67</c:v>
                </c:pt>
                <c:pt idx="6">
                  <c:v>278.98</c:v>
                </c:pt>
                <c:pt idx="7">
                  <c:v>251.84</c:v>
                </c:pt>
                <c:pt idx="8">
                  <c:v>201.49</c:v>
                </c:pt>
                <c:pt idx="9">
                  <c:v>161.19999999999999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1C-4F6C-9789-5639AC088218}"/>
            </c:ext>
          </c:extLst>
        </c:ser>
        <c:ser>
          <c:idx val="5"/>
          <c:order val="5"/>
          <c:tx>
            <c:strRef>
              <c:f>porPRODUCTO!$G$37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porPRODUCTO!$A$38:$A$47</c:f>
              <c:strCache>
                <c:ptCount val="10"/>
                <c:pt idx="0">
                  <c:v>Productos Minerales</c:v>
                </c:pt>
                <c:pt idx="1">
                  <c:v>Maquinas, Aparatos y Material Eléctrico,...</c:v>
                </c:pt>
                <c:pt idx="2">
                  <c:v>Productos de las Industrias Químicas o Conexas</c:v>
                </c:pt>
                <c:pt idx="3">
                  <c:v>Pasta de Madera o de las demás materias fibrosas…,</c:v>
                </c:pt>
                <c:pt idx="4">
                  <c:v>Productos de las Industrias Alimentarias,…</c:v>
                </c:pt>
                <c:pt idx="5">
                  <c:v>Metales comunes y manufacturas de estos Metales</c:v>
                </c:pt>
                <c:pt idx="6">
                  <c:v>Plástico y sus manufacturas, Caucho y sus manufacturas</c:v>
                </c:pt>
                <c:pt idx="7">
                  <c:v>Material de Transporte</c:v>
                </c:pt>
                <c:pt idx="8">
                  <c:v>Productos de Reino Vegetal</c:v>
                </c:pt>
                <c:pt idx="9">
                  <c:v>Animales Vivos y Productos del Reino Animal</c:v>
                </c:pt>
              </c:strCache>
            </c:strRef>
          </c:cat>
          <c:val>
            <c:numRef>
              <c:f>porPRODUCTO!$G$38:$G$47</c:f>
              <c:numCache>
                <c:formatCode>"$"#,##0.00_);[Red]\("$"#,##0.00\)</c:formatCode>
                <c:ptCount val="10"/>
                <c:pt idx="0">
                  <c:v>906.85</c:v>
                </c:pt>
                <c:pt idx="1">
                  <c:v>654.85</c:v>
                </c:pt>
                <c:pt idx="2">
                  <c:v>580.25</c:v>
                </c:pt>
                <c:pt idx="3">
                  <c:v>306.43</c:v>
                </c:pt>
                <c:pt idx="4">
                  <c:v>449.26</c:v>
                </c:pt>
                <c:pt idx="5">
                  <c:v>359.53</c:v>
                </c:pt>
                <c:pt idx="6">
                  <c:v>296.38</c:v>
                </c:pt>
                <c:pt idx="7">
                  <c:v>257.42</c:v>
                </c:pt>
                <c:pt idx="8">
                  <c:v>228.8</c:v>
                </c:pt>
                <c:pt idx="9">
                  <c:v>163.11000000000001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1C-4F6C-9789-5639AC088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0616800"/>
        <c:axId val="520613888"/>
      </c:barChart>
      <c:catAx>
        <c:axId val="52061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20613888"/>
        <c:crosses val="autoZero"/>
        <c:auto val="1"/>
        <c:lblAlgn val="ctr"/>
        <c:lblOffset val="100"/>
        <c:noMultiLvlLbl val="0"/>
      </c:catAx>
      <c:valAx>
        <c:axId val="52061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2061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Importaciones Valor</a:t>
            </a:r>
            <a:r>
              <a:rPr lang="es-SV" baseline="0"/>
              <a:t> CIF por Región Origen enero junio </a:t>
            </a:r>
          </a:p>
          <a:p>
            <a:pPr>
              <a:defRPr/>
            </a:pPr>
            <a:r>
              <a:rPr lang="es-SV" baseline="0"/>
              <a:t>En millones de dólares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PORregion!$B$36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PORregion!$A$37:$A$45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PORregion!$B$37:$B$45</c:f>
              <c:numCache>
                <c:formatCode>"$"#,##0.00_);[Red]\("$"#,##0.00\)</c:formatCode>
                <c:ptCount val="9"/>
                <c:pt idx="0">
                  <c:v>2049.5100000000002</c:v>
                </c:pt>
                <c:pt idx="1">
                  <c:v>821.68</c:v>
                </c:pt>
                <c:pt idx="2">
                  <c:v>792.56</c:v>
                </c:pt>
                <c:pt idx="3">
                  <c:v>452.48</c:v>
                </c:pt>
                <c:pt idx="4">
                  <c:v>352.8</c:v>
                </c:pt>
                <c:pt idx="5">
                  <c:v>221.23</c:v>
                </c:pt>
                <c:pt idx="6">
                  <c:v>22.23</c:v>
                </c:pt>
                <c:pt idx="7">
                  <c:v>4.6900000000000004</c:v>
                </c:pt>
                <c:pt idx="8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0-414E-A590-EDA360E0BE4B}"/>
            </c:ext>
          </c:extLst>
        </c:ser>
        <c:ser>
          <c:idx val="1"/>
          <c:order val="1"/>
          <c:tx>
            <c:strRef>
              <c:f>PORregion!$C$36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PORregion!$A$37:$A$45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PORregion!$C$37:$C$45</c:f>
              <c:numCache>
                <c:formatCode>"$"#,##0.00_);[Red]\("$"#,##0.00\)</c:formatCode>
                <c:ptCount val="9"/>
                <c:pt idx="0">
                  <c:v>2148.5500000000002</c:v>
                </c:pt>
                <c:pt idx="1">
                  <c:v>849.01</c:v>
                </c:pt>
                <c:pt idx="2">
                  <c:v>911.08</c:v>
                </c:pt>
                <c:pt idx="3">
                  <c:v>327.8</c:v>
                </c:pt>
                <c:pt idx="4">
                  <c:v>299.81</c:v>
                </c:pt>
                <c:pt idx="5">
                  <c:v>64.12</c:v>
                </c:pt>
                <c:pt idx="6">
                  <c:v>24</c:v>
                </c:pt>
                <c:pt idx="7">
                  <c:v>4.7</c:v>
                </c:pt>
                <c:pt idx="8">
                  <c:v>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0-414E-A590-EDA360E0BE4B}"/>
            </c:ext>
          </c:extLst>
        </c:ser>
        <c:ser>
          <c:idx val="2"/>
          <c:order val="2"/>
          <c:tx>
            <c:strRef>
              <c:f>PORregion!$D$36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PORregion!$A$37:$A$45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PORregion!$D$37:$D$45</c:f>
              <c:numCache>
                <c:formatCode>"$"#,##0.00_);[Red]\("$"#,##0.00\)</c:formatCode>
                <c:ptCount val="9"/>
                <c:pt idx="0">
                  <c:v>2040.71</c:v>
                </c:pt>
                <c:pt idx="1">
                  <c:v>977.43</c:v>
                </c:pt>
                <c:pt idx="2">
                  <c:v>876.52</c:v>
                </c:pt>
                <c:pt idx="3">
                  <c:v>296.69</c:v>
                </c:pt>
                <c:pt idx="4">
                  <c:v>316.62</c:v>
                </c:pt>
                <c:pt idx="5">
                  <c:v>50.07</c:v>
                </c:pt>
                <c:pt idx="6">
                  <c:v>26.47</c:v>
                </c:pt>
                <c:pt idx="7">
                  <c:v>5.3</c:v>
                </c:pt>
                <c:pt idx="8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0-414E-A590-EDA360E0BE4B}"/>
            </c:ext>
          </c:extLst>
        </c:ser>
        <c:ser>
          <c:idx val="3"/>
          <c:order val="3"/>
          <c:tx>
            <c:strRef>
              <c:f>PORregion!$E$36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PORregion!$A$37:$A$45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PORregion!$E$37:$E$45</c:f>
              <c:numCache>
                <c:formatCode>"$"#,##0.00_);[Red]\("$"#,##0.00\)</c:formatCode>
                <c:ptCount val="9"/>
                <c:pt idx="0">
                  <c:v>2031.33</c:v>
                </c:pt>
                <c:pt idx="1">
                  <c:v>981.21</c:v>
                </c:pt>
                <c:pt idx="2">
                  <c:v>840.79</c:v>
                </c:pt>
                <c:pt idx="3">
                  <c:v>320.79000000000002</c:v>
                </c:pt>
                <c:pt idx="4">
                  <c:v>323.5</c:v>
                </c:pt>
                <c:pt idx="5">
                  <c:v>50.62</c:v>
                </c:pt>
                <c:pt idx="6">
                  <c:v>24.02</c:v>
                </c:pt>
                <c:pt idx="7">
                  <c:v>4.18</c:v>
                </c:pt>
                <c:pt idx="8">
                  <c:v>7.77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0-414E-A590-EDA360E0BE4B}"/>
            </c:ext>
          </c:extLst>
        </c:ser>
        <c:ser>
          <c:idx val="4"/>
          <c:order val="4"/>
          <c:tx>
            <c:strRef>
              <c:f>PORregion!$F$36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PORregion!$A$37:$A$45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PORregion!$F$37:$F$45</c:f>
              <c:numCache>
                <c:formatCode>"$"#,##0.00_);[Red]\("$"#,##0.00\)</c:formatCode>
                <c:ptCount val="9"/>
                <c:pt idx="0">
                  <c:v>1751.73</c:v>
                </c:pt>
                <c:pt idx="1">
                  <c:v>968.79</c:v>
                </c:pt>
                <c:pt idx="2">
                  <c:v>904.96</c:v>
                </c:pt>
                <c:pt idx="3">
                  <c:v>278.24</c:v>
                </c:pt>
                <c:pt idx="4">
                  <c:v>312.89999999999998</c:v>
                </c:pt>
                <c:pt idx="5">
                  <c:v>19.350000000000001</c:v>
                </c:pt>
                <c:pt idx="6">
                  <c:v>15.89</c:v>
                </c:pt>
                <c:pt idx="7">
                  <c:v>3.51</c:v>
                </c:pt>
                <c:pt idx="8">
                  <c:v>20.46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0-414E-A590-EDA360E0BE4B}"/>
            </c:ext>
          </c:extLst>
        </c:ser>
        <c:ser>
          <c:idx val="5"/>
          <c:order val="5"/>
          <c:tx>
            <c:strRef>
              <c:f>PORregion!$G$36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PORregion!$A$37:$A$45</c:f>
              <c:strCache>
                <c:ptCount val="9"/>
                <c:pt idx="0">
                  <c:v>AMERICA DEL NORTE</c:v>
                </c:pt>
                <c:pt idx="1">
                  <c:v>ASIA</c:v>
                </c:pt>
                <c:pt idx="2">
                  <c:v>AMERICA CENTRAL</c:v>
                </c:pt>
                <c:pt idx="3">
                  <c:v>AMERICA DEL SUR</c:v>
                </c:pt>
                <c:pt idx="4">
                  <c:v>EUROPA</c:v>
                </c:pt>
                <c:pt idx="5">
                  <c:v>EL CARIBE</c:v>
                </c:pt>
                <c:pt idx="6">
                  <c:v>OCEANIA</c:v>
                </c:pt>
                <c:pt idx="7">
                  <c:v>AFRICA</c:v>
                </c:pt>
                <c:pt idx="8">
                  <c:v>EXTRA ADUANAL</c:v>
                </c:pt>
              </c:strCache>
            </c:strRef>
          </c:cat>
          <c:val>
            <c:numRef>
              <c:f>PORregion!$G$37:$G$45</c:f>
              <c:numCache>
                <c:formatCode>"$"#,##0.00_);[Red]\("$"#,##0.00\)</c:formatCode>
                <c:ptCount val="9"/>
                <c:pt idx="0">
                  <c:v>2031.19</c:v>
                </c:pt>
                <c:pt idx="1">
                  <c:v>1033.49</c:v>
                </c:pt>
                <c:pt idx="2">
                  <c:v>974.17</c:v>
                </c:pt>
                <c:pt idx="3">
                  <c:v>293.26</c:v>
                </c:pt>
                <c:pt idx="4">
                  <c:v>358.96</c:v>
                </c:pt>
                <c:pt idx="5">
                  <c:v>11.5</c:v>
                </c:pt>
                <c:pt idx="6">
                  <c:v>21.38</c:v>
                </c:pt>
                <c:pt idx="7">
                  <c:v>4.8099999999999996</c:v>
                </c:pt>
                <c:pt idx="8">
                  <c:v>20.97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F0-414E-A590-EDA360E0B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495952"/>
        <c:axId val="391496784"/>
      </c:barChart>
      <c:catAx>
        <c:axId val="39149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91496784"/>
        <c:crosses val="autoZero"/>
        <c:auto val="1"/>
        <c:lblAlgn val="ctr"/>
        <c:lblOffset val="100"/>
        <c:noMultiLvlLbl val="0"/>
      </c:catAx>
      <c:valAx>
        <c:axId val="39149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9149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 expresados en Millones de US$ </a:t>
            </a:r>
          </a:p>
          <a:p>
            <a:pPr>
              <a:defRPr/>
            </a:pPr>
            <a:r>
              <a:rPr lang="es-SV"/>
              <a:t>Meses</a:t>
            </a:r>
            <a:r>
              <a:rPr lang="es-SV" baseline="0"/>
              <a:t> enero a junio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porPAIS!$B$37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porPAIS!$B$38:$B$47</c:f>
              <c:numCache>
                <c:formatCode>"$"#,##0.00_);[Red]\("$"#,##0.00\)</c:formatCode>
                <c:ptCount val="10"/>
                <c:pt idx="0">
                  <c:v>1681.91</c:v>
                </c:pt>
                <c:pt idx="1">
                  <c:v>430.54</c:v>
                </c:pt>
                <c:pt idx="2">
                  <c:v>399.74</c:v>
                </c:pt>
                <c:pt idx="3">
                  <c:v>333.7</c:v>
                </c:pt>
                <c:pt idx="4">
                  <c:v>142.97999999999999</c:v>
                </c:pt>
                <c:pt idx="5">
                  <c:v>137.38</c:v>
                </c:pt>
                <c:pt idx="6">
                  <c:v>93.43</c:v>
                </c:pt>
                <c:pt idx="7">
                  <c:v>90.98</c:v>
                </c:pt>
                <c:pt idx="8">
                  <c:v>88.38</c:v>
                </c:pt>
                <c:pt idx="9">
                  <c:v>85.91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7-475D-A1C0-2967C018F977}"/>
            </c:ext>
          </c:extLst>
        </c:ser>
        <c:ser>
          <c:idx val="1"/>
          <c:order val="1"/>
          <c:tx>
            <c:strRef>
              <c:f>porPAIS!$C$37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porPAIS!$C$38:$C$47</c:f>
              <c:numCache>
                <c:formatCode>"$"#,##0.00_);[Red]\("$"#,##0.00\)</c:formatCode>
                <c:ptCount val="10"/>
                <c:pt idx="0">
                  <c:v>1770.15</c:v>
                </c:pt>
                <c:pt idx="1">
                  <c:v>503.94</c:v>
                </c:pt>
                <c:pt idx="2">
                  <c:v>509.41</c:v>
                </c:pt>
                <c:pt idx="3">
                  <c:v>337.18</c:v>
                </c:pt>
                <c:pt idx="4">
                  <c:v>134.66</c:v>
                </c:pt>
                <c:pt idx="5">
                  <c:v>142.53</c:v>
                </c:pt>
                <c:pt idx="6">
                  <c:v>77.78</c:v>
                </c:pt>
                <c:pt idx="7">
                  <c:v>96.33</c:v>
                </c:pt>
                <c:pt idx="8">
                  <c:v>80.11</c:v>
                </c:pt>
                <c:pt idx="9">
                  <c:v>79.53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7-475D-A1C0-2967C018F977}"/>
            </c:ext>
          </c:extLst>
        </c:ser>
        <c:ser>
          <c:idx val="2"/>
          <c:order val="2"/>
          <c:tx>
            <c:strRef>
              <c:f>porPAIS!$D$37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porPAIS!$D$38:$D$47</c:f>
              <c:numCache>
                <c:formatCode>"$"#,##0.00_);[Red]\("$"#,##0.00\)</c:formatCode>
                <c:ptCount val="10"/>
                <c:pt idx="0">
                  <c:v>1663.69</c:v>
                </c:pt>
                <c:pt idx="1">
                  <c:v>604.11</c:v>
                </c:pt>
                <c:pt idx="2">
                  <c:v>485.89</c:v>
                </c:pt>
                <c:pt idx="3">
                  <c:v>336.55</c:v>
                </c:pt>
                <c:pt idx="4">
                  <c:v>120.78</c:v>
                </c:pt>
                <c:pt idx="5">
                  <c:v>143.46</c:v>
                </c:pt>
                <c:pt idx="6">
                  <c:v>82.3</c:v>
                </c:pt>
                <c:pt idx="7">
                  <c:v>116.04</c:v>
                </c:pt>
                <c:pt idx="8">
                  <c:v>81.739999999999995</c:v>
                </c:pt>
                <c:pt idx="9">
                  <c:v>87.25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47-475D-A1C0-2967C018F977}"/>
            </c:ext>
          </c:extLst>
        </c:ser>
        <c:ser>
          <c:idx val="3"/>
          <c:order val="3"/>
          <c:tx>
            <c:strRef>
              <c:f>porPAIS!$E$37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porPAIS!$E$38:$E$47</c:f>
              <c:numCache>
                <c:formatCode>"$"#,##0.00_);[Red]\("$"#,##0.00\)</c:formatCode>
                <c:ptCount val="10"/>
                <c:pt idx="0">
                  <c:v>1652.48</c:v>
                </c:pt>
                <c:pt idx="1">
                  <c:v>614.04</c:v>
                </c:pt>
                <c:pt idx="2">
                  <c:v>450.65</c:v>
                </c:pt>
                <c:pt idx="3">
                  <c:v>342.25</c:v>
                </c:pt>
                <c:pt idx="4">
                  <c:v>121.28</c:v>
                </c:pt>
                <c:pt idx="5">
                  <c:v>141.96</c:v>
                </c:pt>
                <c:pt idx="6">
                  <c:v>68.28</c:v>
                </c:pt>
                <c:pt idx="7">
                  <c:v>115.95</c:v>
                </c:pt>
                <c:pt idx="8">
                  <c:v>83.01</c:v>
                </c:pt>
                <c:pt idx="9">
                  <c:v>90.17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47-475D-A1C0-2967C018F977}"/>
            </c:ext>
          </c:extLst>
        </c:ser>
        <c:ser>
          <c:idx val="4"/>
          <c:order val="4"/>
          <c:tx>
            <c:strRef>
              <c:f>porPAIS!$F$37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porPAIS!$F$38:$F$47</c:f>
              <c:numCache>
                <c:formatCode>"$"#,##0.00_);[Red]\("$"#,##0.00\)</c:formatCode>
                <c:ptCount val="10"/>
                <c:pt idx="0">
                  <c:v>1367.05</c:v>
                </c:pt>
                <c:pt idx="1">
                  <c:v>557.88</c:v>
                </c:pt>
                <c:pt idx="2">
                  <c:v>478.68</c:v>
                </c:pt>
                <c:pt idx="3">
                  <c:v>348.71</c:v>
                </c:pt>
                <c:pt idx="4">
                  <c:v>116.95</c:v>
                </c:pt>
                <c:pt idx="5">
                  <c:v>140.83000000000001</c:v>
                </c:pt>
                <c:pt idx="6">
                  <c:v>106.44</c:v>
                </c:pt>
                <c:pt idx="7">
                  <c:v>127.94</c:v>
                </c:pt>
                <c:pt idx="8">
                  <c:v>91.76</c:v>
                </c:pt>
                <c:pt idx="9">
                  <c:v>81.260000000000005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47-475D-A1C0-2967C018F977}"/>
            </c:ext>
          </c:extLst>
        </c:ser>
        <c:ser>
          <c:idx val="5"/>
          <c:order val="5"/>
          <c:tx>
            <c:strRef>
              <c:f>porPAIS!$G$37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porPAIS!$A$38:$A$47</c:f>
              <c:strCache>
                <c:ptCount val="10"/>
                <c:pt idx="0">
                  <c:v>Estados Unidos</c:v>
                </c:pt>
                <c:pt idx="1">
                  <c:v>China</c:v>
                </c:pt>
                <c:pt idx="2">
                  <c:v>Guatemala</c:v>
                </c:pt>
                <c:pt idx="3">
                  <c:v>México</c:v>
                </c:pt>
                <c:pt idx="4">
                  <c:v>Costa Rica</c:v>
                </c:pt>
                <c:pt idx="5">
                  <c:v>Honduras</c:v>
                </c:pt>
                <c:pt idx="6">
                  <c:v>Korea</c:v>
                </c:pt>
                <c:pt idx="7">
                  <c:v>Nicaragua</c:v>
                </c:pt>
                <c:pt idx="8">
                  <c:v>Japón</c:v>
                </c:pt>
                <c:pt idx="9">
                  <c:v>Alemania</c:v>
                </c:pt>
              </c:strCache>
            </c:strRef>
          </c:cat>
          <c:val>
            <c:numRef>
              <c:f>porPAIS!$G$38:$G$47</c:f>
              <c:numCache>
                <c:formatCode>"$"#,##0.00_);[Red]\("$"#,##0.00\)</c:formatCode>
                <c:ptCount val="10"/>
                <c:pt idx="0">
                  <c:v>1564.9</c:v>
                </c:pt>
                <c:pt idx="1">
                  <c:v>594.70000000000005</c:v>
                </c:pt>
                <c:pt idx="2">
                  <c:v>537.57000000000005</c:v>
                </c:pt>
                <c:pt idx="3">
                  <c:v>427.36</c:v>
                </c:pt>
                <c:pt idx="4">
                  <c:v>130.74</c:v>
                </c:pt>
                <c:pt idx="5">
                  <c:v>146.83000000000001</c:v>
                </c:pt>
                <c:pt idx="6">
                  <c:v>95.5</c:v>
                </c:pt>
                <c:pt idx="7">
                  <c:v>125.78</c:v>
                </c:pt>
                <c:pt idx="8">
                  <c:v>94.45</c:v>
                </c:pt>
                <c:pt idx="9">
                  <c:v>78.069999999999993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47-475D-A1C0-2967C018F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0797072"/>
        <c:axId val="460774608"/>
      </c:barChart>
      <c:catAx>
        <c:axId val="46079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60774608"/>
        <c:crosses val="autoZero"/>
        <c:auto val="1"/>
        <c:lblAlgn val="ctr"/>
        <c:lblOffset val="100"/>
        <c:noMultiLvlLbl val="0"/>
      </c:catAx>
      <c:valAx>
        <c:axId val="46077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6079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1600" dirty="0"/>
              <a:t>Importaciones Valor CIF Con y Sin TLC </a:t>
            </a:r>
          </a:p>
          <a:p>
            <a:pPr>
              <a:defRPr/>
            </a:pPr>
            <a:r>
              <a:rPr lang="es-SV" sz="1600" dirty="0"/>
              <a:t>En millones de dólares enero a junio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CONsinTLC!$A$22</c:f>
              <c:strCache>
                <c:ptCount val="1"/>
                <c:pt idx="0">
                  <c:v>SIN TLC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CONsinTLC!$B$21:$G$21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CONsinTLC!$B$22:$G$22</c:f>
              <c:numCache>
                <c:formatCode>"$"#,##0.00_);[Red]\("$"#,##0.00\)</c:formatCode>
                <c:ptCount val="6"/>
                <c:pt idx="0">
                  <c:v>4278.74</c:v>
                </c:pt>
                <c:pt idx="1">
                  <c:v>4132.7700000000004</c:v>
                </c:pt>
                <c:pt idx="2">
                  <c:v>4096.72</c:v>
                </c:pt>
                <c:pt idx="3">
                  <c:v>4013.24</c:v>
                </c:pt>
                <c:pt idx="4">
                  <c:v>3721.12</c:v>
                </c:pt>
                <c:pt idx="5">
                  <c:v>4087.73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0-4405-8494-211DB287BB55}"/>
            </c:ext>
          </c:extLst>
        </c:ser>
        <c:ser>
          <c:idx val="1"/>
          <c:order val="1"/>
          <c:tx>
            <c:strRef>
              <c:f>CONsinTLC!$A$23</c:f>
              <c:strCache>
                <c:ptCount val="1"/>
                <c:pt idx="0">
                  <c:v>CON TLC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CONsinTLC!$B$21:$G$21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CONsinTLC!$B$23:$G$23</c:f>
              <c:numCache>
                <c:formatCode>"$"#,##0.00_);[Red]\("$"#,##0.00\)</c:formatCode>
                <c:ptCount val="6"/>
                <c:pt idx="0">
                  <c:v>420.3</c:v>
                </c:pt>
                <c:pt idx="1">
                  <c:v>491.17</c:v>
                </c:pt>
                <c:pt idx="2">
                  <c:v>491.32</c:v>
                </c:pt>
                <c:pt idx="3">
                  <c:v>539.02</c:v>
                </c:pt>
                <c:pt idx="4">
                  <c:v>547.76</c:v>
                </c:pt>
                <c:pt idx="5">
                  <c:v>648.64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0-4405-8494-211DB287BB55}"/>
            </c:ext>
          </c:extLst>
        </c:ser>
        <c:ser>
          <c:idx val="2"/>
          <c:order val="2"/>
          <c:tx>
            <c:strRef>
              <c:f>CONsinTLC!$A$24</c:f>
              <c:strCache>
                <c:ptCount val="1"/>
                <c:pt idx="0">
                  <c:v>CONTINGENTE NACIONAL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CONsinTLC!$B$21:$G$21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CONsinTLC!$B$24:$G$24</c:f>
              <c:numCache>
                <c:formatCode>"$"#,##0.00_);[Red]\("$"#,##0.00\)</c:formatCode>
                <c:ptCount val="6"/>
                <c:pt idx="0">
                  <c:v>19.63</c:v>
                </c:pt>
                <c:pt idx="1">
                  <c:v>9.3800000000000008</c:v>
                </c:pt>
                <c:pt idx="2">
                  <c:v>11.08</c:v>
                </c:pt>
                <c:pt idx="3">
                  <c:v>31.97</c:v>
                </c:pt>
                <c:pt idx="4">
                  <c:v>6.94</c:v>
                </c:pt>
                <c:pt idx="5">
                  <c:v>13.41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70-4405-8494-211DB287B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15226976"/>
        <c:axId val="215227808"/>
      </c:barChart>
      <c:catAx>
        <c:axId val="2152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15227808"/>
        <c:crosses val="autoZero"/>
        <c:auto val="1"/>
        <c:lblAlgn val="ctr"/>
        <c:lblOffset val="100"/>
        <c:noMultiLvlLbl val="0"/>
      </c:catAx>
      <c:valAx>
        <c:axId val="215227808"/>
        <c:scaling>
          <c:orientation val="minMax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152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 expresados en millones de US$</a:t>
            </a:r>
          </a:p>
          <a:p>
            <a:pPr>
              <a:defRPr/>
            </a:pPr>
            <a:r>
              <a:rPr lang="es-SV" baseline="0"/>
              <a:t>Enero a Junio 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TLCdetalle!$B$40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TLCdetalle!$A$41:$A$53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REPUBLICA DOMINICANA</c:v>
                </c:pt>
                <c:pt idx="8">
                  <c:v>TLC PANAMA</c:v>
                </c:pt>
                <c:pt idx="9">
                  <c:v>TLC UNION EUROPEA C/ CONTINGENTE</c:v>
                </c:pt>
                <c:pt idx="10">
                  <c:v>TRATADO LIBRE COMERCIO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TLCdetalle!$B$41:$B$53</c:f>
              <c:numCache>
                <c:formatCode>"$"#,##0.00_);[Red]\("$"#,##0.00\)</c:formatCode>
                <c:ptCount val="13"/>
                <c:pt idx="0">
                  <c:v>185.09</c:v>
                </c:pt>
                <c:pt idx="1">
                  <c:v>168.17</c:v>
                </c:pt>
                <c:pt idx="2">
                  <c:v>38</c:v>
                </c:pt>
                <c:pt idx="3">
                  <c:v>0</c:v>
                </c:pt>
                <c:pt idx="4">
                  <c:v>15.46</c:v>
                </c:pt>
                <c:pt idx="5">
                  <c:v>4.58</c:v>
                </c:pt>
                <c:pt idx="6">
                  <c:v>4.92</c:v>
                </c:pt>
                <c:pt idx="7">
                  <c:v>0.5</c:v>
                </c:pt>
                <c:pt idx="8">
                  <c:v>3.59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F-4391-BE15-6C03E86B17A1}"/>
            </c:ext>
          </c:extLst>
        </c:ser>
        <c:ser>
          <c:idx val="1"/>
          <c:order val="1"/>
          <c:tx>
            <c:strRef>
              <c:f>TLCdetalle!$C$40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TLCdetalle!$A$41:$A$53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REPUBLICA DOMINICANA</c:v>
                </c:pt>
                <c:pt idx="8">
                  <c:v>TLC PANAMA</c:v>
                </c:pt>
                <c:pt idx="9">
                  <c:v>TLC UNION EUROPEA C/ CONTINGENTE</c:v>
                </c:pt>
                <c:pt idx="10">
                  <c:v>TRATADO LIBRE COMERCIO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TLCdetalle!$C$41:$C$53</c:f>
              <c:numCache>
                <c:formatCode>"$"#,##0.00_);[Red]\("$"#,##0.00\)</c:formatCode>
                <c:ptCount val="13"/>
                <c:pt idx="0">
                  <c:v>212.21</c:v>
                </c:pt>
                <c:pt idx="1">
                  <c:v>183.36</c:v>
                </c:pt>
                <c:pt idx="2">
                  <c:v>56.23</c:v>
                </c:pt>
                <c:pt idx="3">
                  <c:v>10.130000000000001</c:v>
                </c:pt>
                <c:pt idx="4">
                  <c:v>19.68</c:v>
                </c:pt>
                <c:pt idx="5">
                  <c:v>4.18</c:v>
                </c:pt>
                <c:pt idx="6">
                  <c:v>5.01</c:v>
                </c:pt>
                <c:pt idx="7">
                  <c:v>7.0000000000000007E-2</c:v>
                </c:pt>
                <c:pt idx="8">
                  <c:v>0.26</c:v>
                </c:pt>
                <c:pt idx="9">
                  <c:v>0.02</c:v>
                </c:pt>
                <c:pt idx="10">
                  <c:v>0</c:v>
                </c:pt>
                <c:pt idx="11">
                  <c:v>0.03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5F-4391-BE15-6C03E86B17A1}"/>
            </c:ext>
          </c:extLst>
        </c:ser>
        <c:ser>
          <c:idx val="2"/>
          <c:order val="2"/>
          <c:tx>
            <c:strRef>
              <c:f>TLCdetalle!$D$40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TLCdetalle!$A$41:$A$53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REPUBLICA DOMINICANA</c:v>
                </c:pt>
                <c:pt idx="8">
                  <c:v>TLC PANAMA</c:v>
                </c:pt>
                <c:pt idx="9">
                  <c:v>TLC UNION EUROPEA C/ CONTINGENTE</c:v>
                </c:pt>
                <c:pt idx="10">
                  <c:v>TRATADO LIBRE COMERCIO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TLCdetalle!$D$41:$D$53</c:f>
              <c:numCache>
                <c:formatCode>"$"#,##0.00_);[Red]\("$"#,##0.00\)</c:formatCode>
                <c:ptCount val="13"/>
                <c:pt idx="0">
                  <c:v>211.02</c:v>
                </c:pt>
                <c:pt idx="1">
                  <c:v>183.81</c:v>
                </c:pt>
                <c:pt idx="2">
                  <c:v>49.62</c:v>
                </c:pt>
                <c:pt idx="3">
                  <c:v>17.899999999999999</c:v>
                </c:pt>
                <c:pt idx="4">
                  <c:v>16.09</c:v>
                </c:pt>
                <c:pt idx="5">
                  <c:v>7.13</c:v>
                </c:pt>
                <c:pt idx="6">
                  <c:v>4.63</c:v>
                </c:pt>
                <c:pt idx="7">
                  <c:v>0.33</c:v>
                </c:pt>
                <c:pt idx="8">
                  <c:v>0.18</c:v>
                </c:pt>
                <c:pt idx="9">
                  <c:v>0.57999999999999996</c:v>
                </c:pt>
                <c:pt idx="10">
                  <c:v>0</c:v>
                </c:pt>
                <c:pt idx="11">
                  <c:v>0.03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5F-4391-BE15-6C03E86B17A1}"/>
            </c:ext>
          </c:extLst>
        </c:ser>
        <c:ser>
          <c:idx val="3"/>
          <c:order val="3"/>
          <c:tx>
            <c:strRef>
              <c:f>TLCdetalle!$E$40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TLCdetalle!$A$41:$A$53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REPUBLICA DOMINICANA</c:v>
                </c:pt>
                <c:pt idx="8">
                  <c:v>TLC PANAMA</c:v>
                </c:pt>
                <c:pt idx="9">
                  <c:v>TLC UNION EUROPEA C/ CONTINGENTE</c:v>
                </c:pt>
                <c:pt idx="10">
                  <c:v>TRATADO LIBRE COMERCIO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TLCdetalle!$E$41:$E$53</c:f>
              <c:numCache>
                <c:formatCode>"$"#,##0.00_);[Red]\("$"#,##0.00\)</c:formatCode>
                <c:ptCount val="13"/>
                <c:pt idx="0">
                  <c:v>210.02</c:v>
                </c:pt>
                <c:pt idx="1">
                  <c:v>211.7</c:v>
                </c:pt>
                <c:pt idx="2">
                  <c:v>60.42</c:v>
                </c:pt>
                <c:pt idx="3">
                  <c:v>24.38</c:v>
                </c:pt>
                <c:pt idx="4">
                  <c:v>15.81</c:v>
                </c:pt>
                <c:pt idx="5">
                  <c:v>9.83</c:v>
                </c:pt>
                <c:pt idx="6">
                  <c:v>4.8099999999999996</c:v>
                </c:pt>
                <c:pt idx="7">
                  <c:v>1.25</c:v>
                </c:pt>
                <c:pt idx="8">
                  <c:v>0.15</c:v>
                </c:pt>
                <c:pt idx="9">
                  <c:v>0.62</c:v>
                </c:pt>
                <c:pt idx="10">
                  <c:v>0</c:v>
                </c:pt>
                <c:pt idx="11">
                  <c:v>0</c:v>
                </c:pt>
                <c:pt idx="1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5F-4391-BE15-6C03E86B17A1}"/>
            </c:ext>
          </c:extLst>
        </c:ser>
        <c:ser>
          <c:idx val="4"/>
          <c:order val="4"/>
          <c:tx>
            <c:strRef>
              <c:f>TLCdetalle!$F$40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TLCdetalle!$A$41:$A$53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REPUBLICA DOMINICANA</c:v>
                </c:pt>
                <c:pt idx="8">
                  <c:v>TLC PANAMA</c:v>
                </c:pt>
                <c:pt idx="9">
                  <c:v>TLC UNION EUROPEA C/ CONTINGENTE</c:v>
                </c:pt>
                <c:pt idx="10">
                  <c:v>TRATADO LIBRE COMERCIO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TLCdetalle!$F$41:$F$53</c:f>
              <c:numCache>
                <c:formatCode>"$"#,##0.00_);[Red]\("$"#,##0.00\)</c:formatCode>
                <c:ptCount val="13"/>
                <c:pt idx="0">
                  <c:v>214.48</c:v>
                </c:pt>
                <c:pt idx="1">
                  <c:v>213.4</c:v>
                </c:pt>
                <c:pt idx="2">
                  <c:v>51.02</c:v>
                </c:pt>
                <c:pt idx="3">
                  <c:v>30.72</c:v>
                </c:pt>
                <c:pt idx="4">
                  <c:v>16.84</c:v>
                </c:pt>
                <c:pt idx="5">
                  <c:v>13.41</c:v>
                </c:pt>
                <c:pt idx="6">
                  <c:v>5.27</c:v>
                </c:pt>
                <c:pt idx="7">
                  <c:v>1.55</c:v>
                </c:pt>
                <c:pt idx="8">
                  <c:v>0.34</c:v>
                </c:pt>
                <c:pt idx="9">
                  <c:v>0.71</c:v>
                </c:pt>
                <c:pt idx="10">
                  <c:v>0</c:v>
                </c:pt>
                <c:pt idx="11">
                  <c:v>0.02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5F-4391-BE15-6C03E86B17A1}"/>
            </c:ext>
          </c:extLst>
        </c:ser>
        <c:ser>
          <c:idx val="5"/>
          <c:order val="5"/>
          <c:tx>
            <c:strRef>
              <c:f>TLCdetalle!$G$40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TLCdetalle!$A$41:$A$53</c:f>
              <c:strCache>
                <c:ptCount val="13"/>
                <c:pt idx="0">
                  <c:v>TLC MEXICO</c:v>
                </c:pt>
                <c:pt idx="1">
                  <c:v>TLC ESTADOS UNIDOS</c:v>
                </c:pt>
                <c:pt idx="2">
                  <c:v>TLC ESTADOS UNIDOS C/ CONTINGENTE</c:v>
                </c:pt>
                <c:pt idx="3">
                  <c:v>TLC UNION EUROPEA</c:v>
                </c:pt>
                <c:pt idx="4">
                  <c:v>TLC CHILE</c:v>
                </c:pt>
                <c:pt idx="5">
                  <c:v>TLC COLOMBIA</c:v>
                </c:pt>
                <c:pt idx="6">
                  <c:v>TLC TAIWAN</c:v>
                </c:pt>
                <c:pt idx="7">
                  <c:v>TLC REPUBLICA DOMINICANA</c:v>
                </c:pt>
                <c:pt idx="8">
                  <c:v>TLC PANAMA</c:v>
                </c:pt>
                <c:pt idx="9">
                  <c:v>TLC UNION EUROPEA C/ CONTINGENTE</c:v>
                </c:pt>
                <c:pt idx="10">
                  <c:v>TRATADO LIBRE COMERCIO ECUADOR</c:v>
                </c:pt>
                <c:pt idx="11">
                  <c:v>TLC CUBA</c:v>
                </c:pt>
                <c:pt idx="12">
                  <c:v>TLC MEXICO C/ SALVAGUARDA</c:v>
                </c:pt>
              </c:strCache>
            </c:strRef>
          </c:cat>
          <c:val>
            <c:numRef>
              <c:f>TLCdetalle!$G$41:$G$53</c:f>
              <c:numCache>
                <c:formatCode>"$"#,##0.00_);[Red]\("$"#,##0.00\)</c:formatCode>
                <c:ptCount val="13"/>
                <c:pt idx="0">
                  <c:v>239.31</c:v>
                </c:pt>
                <c:pt idx="1">
                  <c:v>255.8</c:v>
                </c:pt>
                <c:pt idx="2">
                  <c:v>61.33</c:v>
                </c:pt>
                <c:pt idx="3">
                  <c:v>46.58</c:v>
                </c:pt>
                <c:pt idx="4">
                  <c:v>16.100000000000001</c:v>
                </c:pt>
                <c:pt idx="5">
                  <c:v>18.54</c:v>
                </c:pt>
                <c:pt idx="6">
                  <c:v>6.55</c:v>
                </c:pt>
                <c:pt idx="7">
                  <c:v>1.1000000000000001</c:v>
                </c:pt>
                <c:pt idx="8">
                  <c:v>0.28000000000000003</c:v>
                </c:pt>
                <c:pt idx="9">
                  <c:v>0.67</c:v>
                </c:pt>
                <c:pt idx="10">
                  <c:v>2.36</c:v>
                </c:pt>
                <c:pt idx="11">
                  <c:v>0.02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5F-4391-BE15-6C03E86B1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7435952"/>
        <c:axId val="677435120"/>
      </c:barChart>
      <c:catAx>
        <c:axId val="67743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77435120"/>
        <c:crosses val="autoZero"/>
        <c:auto val="1"/>
        <c:lblAlgn val="ctr"/>
        <c:lblOffset val="100"/>
        <c:noMultiLvlLbl val="0"/>
      </c:catAx>
      <c:valAx>
        <c:axId val="67743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67743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Exportaciones Valor FOB</a:t>
            </a:r>
          </a:p>
          <a:p>
            <a:pPr>
              <a:defRPr/>
            </a:pPr>
            <a:r>
              <a:rPr lang="es-SV"/>
              <a:t>Meses enero</a:t>
            </a:r>
            <a:r>
              <a:rPr lang="es-SV" baseline="0"/>
              <a:t> a junio</a:t>
            </a:r>
            <a:r>
              <a:rPr lang="es-SV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PORaduana!$B$36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PORaduana!$A$37:$A$46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PORaduana!$B$37:$B$46</c:f>
              <c:numCache>
                <c:formatCode>"$"#,##0.00_);[Red]\("$"#,##0.00\)</c:formatCode>
                <c:ptCount val="10"/>
                <c:pt idx="0">
                  <c:v>505.1</c:v>
                </c:pt>
                <c:pt idx="1">
                  <c:v>399.68</c:v>
                </c:pt>
                <c:pt idx="2">
                  <c:v>392.84</c:v>
                </c:pt>
                <c:pt idx="3">
                  <c:v>260.67</c:v>
                </c:pt>
                <c:pt idx="4">
                  <c:v>240.32</c:v>
                </c:pt>
                <c:pt idx="5">
                  <c:v>229.23</c:v>
                </c:pt>
                <c:pt idx="6">
                  <c:v>142.5</c:v>
                </c:pt>
                <c:pt idx="7">
                  <c:v>139.02000000000001</c:v>
                </c:pt>
                <c:pt idx="8">
                  <c:v>76.81</c:v>
                </c:pt>
                <c:pt idx="9">
                  <c:v>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8-46C6-99B4-3430CFF1C2EE}"/>
            </c:ext>
          </c:extLst>
        </c:ser>
        <c:ser>
          <c:idx val="1"/>
          <c:order val="1"/>
          <c:tx>
            <c:strRef>
              <c:f>PORaduana!$C$36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PORaduana!$A$37:$A$46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PORaduana!$C$37:$C$46</c:f>
              <c:numCache>
                <c:formatCode>"$"#,##0.00_);[Red]\("$"#,##0.00\)</c:formatCode>
                <c:ptCount val="10"/>
                <c:pt idx="0">
                  <c:v>942.7</c:v>
                </c:pt>
                <c:pt idx="1">
                  <c:v>410.06</c:v>
                </c:pt>
                <c:pt idx="2">
                  <c:v>379.95</c:v>
                </c:pt>
                <c:pt idx="3">
                  <c:v>32.840000000000003</c:v>
                </c:pt>
                <c:pt idx="4">
                  <c:v>265.89999999999998</c:v>
                </c:pt>
                <c:pt idx="5">
                  <c:v>310.77</c:v>
                </c:pt>
                <c:pt idx="6">
                  <c:v>20.6</c:v>
                </c:pt>
                <c:pt idx="7">
                  <c:v>21.27</c:v>
                </c:pt>
                <c:pt idx="8">
                  <c:v>95.8</c:v>
                </c:pt>
                <c:pt idx="9">
                  <c:v>169.31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8-46C6-99B4-3430CFF1C2EE}"/>
            </c:ext>
          </c:extLst>
        </c:ser>
        <c:ser>
          <c:idx val="2"/>
          <c:order val="2"/>
          <c:tx>
            <c:strRef>
              <c:f>PORaduana!$D$36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PORaduana!$A$37:$A$46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PORaduana!$D$37:$D$46</c:f>
              <c:numCache>
                <c:formatCode>"$"#,##0.00_);[Red]\("$"#,##0.00\)</c:formatCode>
                <c:ptCount val="10"/>
                <c:pt idx="0">
                  <c:v>967.5</c:v>
                </c:pt>
                <c:pt idx="1">
                  <c:v>455.96</c:v>
                </c:pt>
                <c:pt idx="2">
                  <c:v>389.68</c:v>
                </c:pt>
                <c:pt idx="3">
                  <c:v>40.74</c:v>
                </c:pt>
                <c:pt idx="4">
                  <c:v>279.08999999999997</c:v>
                </c:pt>
                <c:pt idx="5">
                  <c:v>364.22</c:v>
                </c:pt>
                <c:pt idx="6">
                  <c:v>23.93</c:v>
                </c:pt>
                <c:pt idx="7">
                  <c:v>30.76</c:v>
                </c:pt>
                <c:pt idx="8">
                  <c:v>93.68</c:v>
                </c:pt>
                <c:pt idx="9">
                  <c:v>152.66999999999999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58-46C6-99B4-3430CFF1C2EE}"/>
            </c:ext>
          </c:extLst>
        </c:ser>
        <c:ser>
          <c:idx val="3"/>
          <c:order val="3"/>
          <c:tx>
            <c:strRef>
              <c:f>PORaduana!$E$36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PORaduana!$A$37:$A$46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PORaduana!$E$37:$E$46</c:f>
              <c:numCache>
                <c:formatCode>"$"#,##0.00_);[Red]\("$"#,##0.00\)</c:formatCode>
                <c:ptCount val="10"/>
                <c:pt idx="0">
                  <c:v>838.26</c:v>
                </c:pt>
                <c:pt idx="1">
                  <c:v>442.2</c:v>
                </c:pt>
                <c:pt idx="2">
                  <c:v>325.12</c:v>
                </c:pt>
                <c:pt idx="3">
                  <c:v>49.42</c:v>
                </c:pt>
                <c:pt idx="4">
                  <c:v>283.20999999999998</c:v>
                </c:pt>
                <c:pt idx="5">
                  <c:v>497.05</c:v>
                </c:pt>
                <c:pt idx="6">
                  <c:v>31.64</c:v>
                </c:pt>
                <c:pt idx="7">
                  <c:v>34.119999999999997</c:v>
                </c:pt>
                <c:pt idx="8">
                  <c:v>99.6</c:v>
                </c:pt>
                <c:pt idx="9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58-46C6-99B4-3430CFF1C2EE}"/>
            </c:ext>
          </c:extLst>
        </c:ser>
        <c:ser>
          <c:idx val="4"/>
          <c:order val="4"/>
          <c:tx>
            <c:strRef>
              <c:f>PORaduana!$F$36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PORaduana!$A$37:$A$46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PORaduana!$F$37:$F$46</c:f>
              <c:numCache>
                <c:formatCode>"$"#,##0.00_);[Red]\("$"#,##0.00\)</c:formatCode>
                <c:ptCount val="10"/>
                <c:pt idx="0">
                  <c:v>888.97</c:v>
                </c:pt>
                <c:pt idx="1">
                  <c:v>454.85</c:v>
                </c:pt>
                <c:pt idx="2">
                  <c:v>400.74</c:v>
                </c:pt>
                <c:pt idx="3">
                  <c:v>40.729999999999997</c:v>
                </c:pt>
                <c:pt idx="4">
                  <c:v>288.86</c:v>
                </c:pt>
                <c:pt idx="5">
                  <c:v>468.81</c:v>
                </c:pt>
                <c:pt idx="6">
                  <c:v>38.270000000000003</c:v>
                </c:pt>
                <c:pt idx="7">
                  <c:v>74.61</c:v>
                </c:pt>
                <c:pt idx="8">
                  <c:v>89.88</c:v>
                </c:pt>
                <c:pt idx="9">
                  <c:v>108.61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58-46C6-99B4-3430CFF1C2EE}"/>
            </c:ext>
          </c:extLst>
        </c:ser>
        <c:ser>
          <c:idx val="5"/>
          <c:order val="5"/>
          <c:tx>
            <c:strRef>
              <c:f>PORaduana!$G$36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PORaduana!$A$37:$A$46</c:f>
              <c:strCache>
                <c:ptCount val="10"/>
                <c:pt idx="0">
                  <c:v>ANGUIATU</c:v>
                </c:pt>
                <c:pt idx="1">
                  <c:v>EL AMATILLO</c:v>
                </c:pt>
                <c:pt idx="2">
                  <c:v>ACAJUTLA</c:v>
                </c:pt>
                <c:pt idx="3">
                  <c:v>Z.F. EXPORTSALVA</c:v>
                </c:pt>
                <c:pt idx="4">
                  <c:v>LA HACHADURA</c:v>
                </c:pt>
                <c:pt idx="5">
                  <c:v>EL POY</c:v>
                </c:pt>
                <c:pt idx="6">
                  <c:v>Z.F. AMERICAN PARK</c:v>
                </c:pt>
                <c:pt idx="7">
                  <c:v>Z.F. SAN BARTOLO</c:v>
                </c:pt>
                <c:pt idx="8">
                  <c:v>SAN CRISTOBAL</c:v>
                </c:pt>
                <c:pt idx="9">
                  <c:v>AEROPUERTO MOR</c:v>
                </c:pt>
              </c:strCache>
            </c:strRef>
          </c:cat>
          <c:val>
            <c:numRef>
              <c:f>PORaduana!$G$37:$G$46</c:f>
              <c:numCache>
                <c:formatCode>"$"#,##0.00_);[Red]\("$"#,##0.00\)</c:formatCode>
                <c:ptCount val="10"/>
                <c:pt idx="0">
                  <c:v>846.96</c:v>
                </c:pt>
                <c:pt idx="1">
                  <c:v>452.55</c:v>
                </c:pt>
                <c:pt idx="2">
                  <c:v>434.21</c:v>
                </c:pt>
                <c:pt idx="3">
                  <c:v>46.36</c:v>
                </c:pt>
                <c:pt idx="4">
                  <c:v>350.13</c:v>
                </c:pt>
                <c:pt idx="5">
                  <c:v>511.35</c:v>
                </c:pt>
                <c:pt idx="6">
                  <c:v>39.76</c:v>
                </c:pt>
                <c:pt idx="7">
                  <c:v>79.59</c:v>
                </c:pt>
                <c:pt idx="8">
                  <c:v>104.78</c:v>
                </c:pt>
                <c:pt idx="9">
                  <c:v>134.96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58-46C6-99B4-3430CFF1C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310480"/>
        <c:axId val="507300496"/>
      </c:barChart>
      <c:catAx>
        <c:axId val="50731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07300496"/>
        <c:crosses val="autoZero"/>
        <c:auto val="1"/>
        <c:lblAlgn val="ctr"/>
        <c:lblOffset val="100"/>
        <c:noMultiLvlLbl val="0"/>
      </c:catAx>
      <c:valAx>
        <c:axId val="50730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07310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ysClr val="windowText" lastClr="000000">
          <a:lumMod val="15000"/>
          <a:lumOff val="85000"/>
        </a:sys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Valores expresados en millones</a:t>
            </a:r>
            <a:r>
              <a:rPr lang="es-SV" baseline="0"/>
              <a:t> de US$</a:t>
            </a:r>
          </a:p>
          <a:p>
            <a:pPr>
              <a:defRPr/>
            </a:pPr>
            <a:r>
              <a:rPr lang="es-SV" baseline="0"/>
              <a:t>Meses enero a junio 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porPRODUCTO!$B$38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porPRODUCTO!$A$39:$A$49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porPRODUCTO!$B$39:$B$49</c:f>
              <c:numCache>
                <c:formatCode>"$"#,##0.00_);[Red]\("$"#,##0.00\)</c:formatCode>
                <c:ptCount val="11"/>
                <c:pt idx="0">
                  <c:v>1155.4100000000001</c:v>
                </c:pt>
                <c:pt idx="1">
                  <c:v>510.29</c:v>
                </c:pt>
                <c:pt idx="2">
                  <c:v>238.56</c:v>
                </c:pt>
                <c:pt idx="3">
                  <c:v>188.58</c:v>
                </c:pt>
                <c:pt idx="4">
                  <c:v>157.85</c:v>
                </c:pt>
                <c:pt idx="5">
                  <c:v>156.53</c:v>
                </c:pt>
                <c:pt idx="6">
                  <c:v>148.09</c:v>
                </c:pt>
                <c:pt idx="7">
                  <c:v>137.12</c:v>
                </c:pt>
                <c:pt idx="8">
                  <c:v>67.569999999999993</c:v>
                </c:pt>
                <c:pt idx="9">
                  <c:v>38.22</c:v>
                </c:pt>
                <c:pt idx="10">
                  <c:v>139.81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F-49A8-A92B-59BF643E2CDC}"/>
            </c:ext>
          </c:extLst>
        </c:ser>
        <c:ser>
          <c:idx val="1"/>
          <c:order val="1"/>
          <c:tx>
            <c:strRef>
              <c:f>porPRODUCTO!$C$38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porPRODUCTO!$A$39:$A$49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porPRODUCTO!$C$39:$C$49</c:f>
              <c:numCache>
                <c:formatCode>"$"#,##0.00_);[Red]\("$"#,##0.00\)</c:formatCode>
                <c:ptCount val="11"/>
                <c:pt idx="0">
                  <c:v>1190.6600000000001</c:v>
                </c:pt>
                <c:pt idx="1">
                  <c:v>423.2</c:v>
                </c:pt>
                <c:pt idx="2">
                  <c:v>137.13999999999999</c:v>
                </c:pt>
                <c:pt idx="3">
                  <c:v>197.72</c:v>
                </c:pt>
                <c:pt idx="4">
                  <c:v>155.26</c:v>
                </c:pt>
                <c:pt idx="5">
                  <c:v>129.08000000000001</c:v>
                </c:pt>
                <c:pt idx="6">
                  <c:v>159.32</c:v>
                </c:pt>
                <c:pt idx="7">
                  <c:v>157.41</c:v>
                </c:pt>
                <c:pt idx="8">
                  <c:v>69.97</c:v>
                </c:pt>
                <c:pt idx="9">
                  <c:v>42.41</c:v>
                </c:pt>
                <c:pt idx="10">
                  <c:v>137.93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4F-49A8-A92B-59BF643E2CDC}"/>
            </c:ext>
          </c:extLst>
        </c:ser>
        <c:ser>
          <c:idx val="2"/>
          <c:order val="2"/>
          <c:tx>
            <c:strRef>
              <c:f>porPRODUCTO!$D$38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porPRODUCTO!$A$39:$A$49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porPRODUCTO!$D$39:$D$49</c:f>
              <c:numCache>
                <c:formatCode>"$"#,##0.00_);[Red]\("$"#,##0.00\)</c:formatCode>
                <c:ptCount val="11"/>
                <c:pt idx="0">
                  <c:v>1265.0899999999999</c:v>
                </c:pt>
                <c:pt idx="1">
                  <c:v>455.88</c:v>
                </c:pt>
                <c:pt idx="2">
                  <c:v>179.58</c:v>
                </c:pt>
                <c:pt idx="3">
                  <c:v>204.74</c:v>
                </c:pt>
                <c:pt idx="4">
                  <c:v>154.69999999999999</c:v>
                </c:pt>
                <c:pt idx="5">
                  <c:v>142.94999999999999</c:v>
                </c:pt>
                <c:pt idx="6">
                  <c:v>176.85</c:v>
                </c:pt>
                <c:pt idx="7">
                  <c:v>146.88999999999999</c:v>
                </c:pt>
                <c:pt idx="8">
                  <c:v>51.32</c:v>
                </c:pt>
                <c:pt idx="9">
                  <c:v>47.98</c:v>
                </c:pt>
                <c:pt idx="10">
                  <c:v>149.63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4F-49A8-A92B-59BF643E2CDC}"/>
            </c:ext>
          </c:extLst>
        </c:ser>
        <c:ser>
          <c:idx val="3"/>
          <c:order val="3"/>
          <c:tx>
            <c:strRef>
              <c:f>porPRODUCTO!$E$38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porPRODUCTO!$A$39:$A$49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porPRODUCTO!$E$39:$E$49</c:f>
              <c:numCache>
                <c:formatCode>"$"#,##0.00_);[Red]\("$"#,##0.00\)</c:formatCode>
                <c:ptCount val="11"/>
                <c:pt idx="0">
                  <c:v>1290.56</c:v>
                </c:pt>
                <c:pt idx="1">
                  <c:v>384.62</c:v>
                </c:pt>
                <c:pt idx="2">
                  <c:v>135.5</c:v>
                </c:pt>
                <c:pt idx="3">
                  <c:v>207.47</c:v>
                </c:pt>
                <c:pt idx="4">
                  <c:v>154.66</c:v>
                </c:pt>
                <c:pt idx="5">
                  <c:v>132.71</c:v>
                </c:pt>
                <c:pt idx="6">
                  <c:v>201.81</c:v>
                </c:pt>
                <c:pt idx="7">
                  <c:v>159.19999999999999</c:v>
                </c:pt>
                <c:pt idx="8">
                  <c:v>74.98</c:v>
                </c:pt>
                <c:pt idx="9">
                  <c:v>51.48</c:v>
                </c:pt>
                <c:pt idx="10">
                  <c:v>121.52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4F-49A8-A92B-59BF643E2CDC}"/>
            </c:ext>
          </c:extLst>
        </c:ser>
        <c:ser>
          <c:idx val="4"/>
          <c:order val="4"/>
          <c:tx>
            <c:strRef>
              <c:f>porPRODUCTO!$F$38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porPRODUCTO!$A$39:$A$49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porPRODUCTO!$F$39:$F$49</c:f>
              <c:numCache>
                <c:formatCode>"$"#,##0.00_);[Red]\("$"#,##0.00\)</c:formatCode>
                <c:ptCount val="11"/>
                <c:pt idx="0">
                  <c:v>1288.93</c:v>
                </c:pt>
                <c:pt idx="1">
                  <c:v>465.77</c:v>
                </c:pt>
                <c:pt idx="2">
                  <c:v>133.34</c:v>
                </c:pt>
                <c:pt idx="3">
                  <c:v>210.88</c:v>
                </c:pt>
                <c:pt idx="4">
                  <c:v>158.49</c:v>
                </c:pt>
                <c:pt idx="5">
                  <c:v>142.80000000000001</c:v>
                </c:pt>
                <c:pt idx="6">
                  <c:v>191.97</c:v>
                </c:pt>
                <c:pt idx="7">
                  <c:v>159.16999999999999</c:v>
                </c:pt>
                <c:pt idx="8">
                  <c:v>87.02</c:v>
                </c:pt>
                <c:pt idx="9">
                  <c:v>52.38</c:v>
                </c:pt>
                <c:pt idx="10">
                  <c:v>142.01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4F-49A8-A92B-59BF643E2CDC}"/>
            </c:ext>
          </c:extLst>
        </c:ser>
        <c:ser>
          <c:idx val="5"/>
          <c:order val="5"/>
          <c:tx>
            <c:strRef>
              <c:f>porPRODUCTO!$G$38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porPRODUCTO!$A$39:$A$49</c:f>
              <c:strCache>
                <c:ptCount val="11"/>
                <c:pt idx="0">
                  <c:v>Materias Textiles y sus Manufacturas</c:v>
                </c:pt>
                <c:pt idx="1">
                  <c:v>Productos de las Industrias Alimentarias,…</c:v>
                </c:pt>
                <c:pt idx="2">
                  <c:v>Productos de Reino Vegetal</c:v>
                </c:pt>
                <c:pt idx="3">
                  <c:v>Plástico y sus manufacturas, Caucho y sus manu…,</c:v>
                </c:pt>
                <c:pt idx="4">
                  <c:v>Pasta de Madera o de las demás materias…,</c:v>
                </c:pt>
                <c:pt idx="5">
                  <c:v>Metales comunes y manufacturas de estos Metales</c:v>
                </c:pt>
                <c:pt idx="6">
                  <c:v>Productos de las Industrias Químicas o Conexas</c:v>
                </c:pt>
                <c:pt idx="7">
                  <c:v>Maquinas, Aparatos y Material Eléctrico,…</c:v>
                </c:pt>
                <c:pt idx="8">
                  <c:v>Productos Minerales</c:v>
                </c:pt>
                <c:pt idx="9">
                  <c:v>Mercancías y Productos Diversos</c:v>
                </c:pt>
                <c:pt idx="10">
                  <c:v>Otros Productos</c:v>
                </c:pt>
              </c:strCache>
            </c:strRef>
          </c:cat>
          <c:val>
            <c:numRef>
              <c:f>porPRODUCTO!$G$39:$G$49</c:f>
              <c:numCache>
                <c:formatCode>"$"#,##0.00_);[Red]\("$"#,##0.00\)</c:formatCode>
                <c:ptCount val="11"/>
                <c:pt idx="0">
                  <c:v>1359.52</c:v>
                </c:pt>
                <c:pt idx="1">
                  <c:v>464.72</c:v>
                </c:pt>
                <c:pt idx="2">
                  <c:v>132.88</c:v>
                </c:pt>
                <c:pt idx="3">
                  <c:v>207.36</c:v>
                </c:pt>
                <c:pt idx="4">
                  <c:v>168.61</c:v>
                </c:pt>
                <c:pt idx="5">
                  <c:v>171.58</c:v>
                </c:pt>
                <c:pt idx="6">
                  <c:v>202.77</c:v>
                </c:pt>
                <c:pt idx="7">
                  <c:v>215.97</c:v>
                </c:pt>
                <c:pt idx="8">
                  <c:v>94.47</c:v>
                </c:pt>
                <c:pt idx="9">
                  <c:v>47.95</c:v>
                </c:pt>
                <c:pt idx="10">
                  <c:v>130.91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4F-49A8-A92B-59BF643E2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5168384"/>
        <c:axId val="385164640"/>
      </c:barChart>
      <c:catAx>
        <c:axId val="38516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164640"/>
        <c:crosses val="autoZero"/>
        <c:auto val="1"/>
        <c:lblAlgn val="ctr"/>
        <c:lblOffset val="100"/>
        <c:noMultiLvlLbl val="0"/>
      </c:catAx>
      <c:valAx>
        <c:axId val="38516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16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Exportaciones FOB por</a:t>
            </a:r>
            <a:r>
              <a:rPr lang="es-SV" baseline="0"/>
              <a:t> Región Destino</a:t>
            </a:r>
          </a:p>
          <a:p>
            <a:pPr>
              <a:defRPr/>
            </a:pPr>
            <a:r>
              <a:rPr lang="es-SV" baseline="0"/>
              <a:t>Meses enero a junio </a:t>
            </a:r>
            <a:endParaRPr lang="es-SV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regionDESTINO!$B$33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AFRICA</c:v>
                </c:pt>
                <c:pt idx="8">
                  <c:v>OCEANIA</c:v>
                </c:pt>
              </c:strCache>
            </c:strRef>
          </c:cat>
          <c:val>
            <c:numRef>
              <c:f>regionDESTINO!$B$34:$B$42</c:f>
              <c:numCache>
                <c:formatCode>"$"#,##0.00_);[Red]\("$"#,##0.00\)</c:formatCode>
                <c:ptCount val="9"/>
                <c:pt idx="0">
                  <c:v>1324.76</c:v>
                </c:pt>
                <c:pt idx="1">
                  <c:v>1186.04</c:v>
                </c:pt>
                <c:pt idx="2">
                  <c:v>156.21</c:v>
                </c:pt>
                <c:pt idx="3">
                  <c:v>105.12</c:v>
                </c:pt>
                <c:pt idx="4">
                  <c:v>69.349999999999994</c:v>
                </c:pt>
                <c:pt idx="5">
                  <c:v>45.21</c:v>
                </c:pt>
                <c:pt idx="6">
                  <c:v>41.66</c:v>
                </c:pt>
                <c:pt idx="7">
                  <c:v>4.8499999999999996</c:v>
                </c:pt>
                <c:pt idx="8">
                  <c:v>4.83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E-4677-A322-5DCB6CE5DAD9}"/>
            </c:ext>
          </c:extLst>
        </c:ser>
        <c:ser>
          <c:idx val="1"/>
          <c:order val="1"/>
          <c:tx>
            <c:strRef>
              <c:f>regionDESTINO!$C$33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AFRICA</c:v>
                </c:pt>
                <c:pt idx="8">
                  <c:v>OCEANIA</c:v>
                </c:pt>
              </c:strCache>
            </c:strRef>
          </c:cat>
          <c:val>
            <c:numRef>
              <c:f>regionDESTINO!$C$34:$C$42</c:f>
              <c:numCache>
                <c:formatCode>"$"#,##0.00_);[Red]\("$"#,##0.00\)</c:formatCode>
                <c:ptCount val="9"/>
                <c:pt idx="0">
                  <c:v>1274.51</c:v>
                </c:pt>
                <c:pt idx="1">
                  <c:v>1158.9100000000001</c:v>
                </c:pt>
                <c:pt idx="2">
                  <c:v>121.11</c:v>
                </c:pt>
                <c:pt idx="3">
                  <c:v>72.11</c:v>
                </c:pt>
                <c:pt idx="4">
                  <c:v>63.5</c:v>
                </c:pt>
                <c:pt idx="5">
                  <c:v>30.61</c:v>
                </c:pt>
                <c:pt idx="6">
                  <c:v>49.57</c:v>
                </c:pt>
                <c:pt idx="7">
                  <c:v>1.85</c:v>
                </c:pt>
                <c:pt idx="8">
                  <c:v>27.92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2E-4677-A322-5DCB6CE5DAD9}"/>
            </c:ext>
          </c:extLst>
        </c:ser>
        <c:ser>
          <c:idx val="2"/>
          <c:order val="2"/>
          <c:tx>
            <c:strRef>
              <c:f>regionDESTINO!$D$33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AFRICA</c:v>
                </c:pt>
                <c:pt idx="8">
                  <c:v>OCEANIA</c:v>
                </c:pt>
              </c:strCache>
            </c:strRef>
          </c:cat>
          <c:val>
            <c:numRef>
              <c:f>regionDESTINO!$D$34:$D$42</c:f>
              <c:numCache>
                <c:formatCode>"$"#,##0.00_);[Red]\("$"#,##0.00\)</c:formatCode>
                <c:ptCount val="9"/>
                <c:pt idx="0">
                  <c:v>1372.12</c:v>
                </c:pt>
                <c:pt idx="1">
                  <c:v>1210.8699999999999</c:v>
                </c:pt>
                <c:pt idx="2">
                  <c:v>111.13</c:v>
                </c:pt>
                <c:pt idx="3">
                  <c:v>88.74</c:v>
                </c:pt>
                <c:pt idx="4">
                  <c:v>74.430000000000007</c:v>
                </c:pt>
                <c:pt idx="5">
                  <c:v>30.96</c:v>
                </c:pt>
                <c:pt idx="6">
                  <c:v>44.76</c:v>
                </c:pt>
                <c:pt idx="7">
                  <c:v>5.69</c:v>
                </c:pt>
                <c:pt idx="8">
                  <c:v>36.909999999999997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2E-4677-A322-5DCB6CE5DAD9}"/>
            </c:ext>
          </c:extLst>
        </c:ser>
        <c:ser>
          <c:idx val="3"/>
          <c:order val="3"/>
          <c:tx>
            <c:strRef>
              <c:f>regionDESTINO!$E$33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AFRICA</c:v>
                </c:pt>
                <c:pt idx="8">
                  <c:v>OCEANIA</c:v>
                </c:pt>
              </c:strCache>
            </c:strRef>
          </c:cat>
          <c:val>
            <c:numRef>
              <c:f>regionDESTINO!$E$34:$E$42</c:f>
              <c:numCache>
                <c:formatCode>"$"#,##0.00_);[Red]\("$"#,##0.00\)</c:formatCode>
                <c:ptCount val="9"/>
                <c:pt idx="0">
                  <c:v>1346.06</c:v>
                </c:pt>
                <c:pt idx="1">
                  <c:v>1225.95</c:v>
                </c:pt>
                <c:pt idx="2">
                  <c:v>104.6</c:v>
                </c:pt>
                <c:pt idx="3">
                  <c:v>80.150000000000006</c:v>
                </c:pt>
                <c:pt idx="4">
                  <c:v>73.930000000000007</c:v>
                </c:pt>
                <c:pt idx="5">
                  <c:v>32.409999999999997</c:v>
                </c:pt>
                <c:pt idx="6">
                  <c:v>45.6</c:v>
                </c:pt>
                <c:pt idx="7">
                  <c:v>1.77</c:v>
                </c:pt>
                <c:pt idx="8">
                  <c:v>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2E-4677-A322-5DCB6CE5DAD9}"/>
            </c:ext>
          </c:extLst>
        </c:ser>
        <c:ser>
          <c:idx val="4"/>
          <c:order val="4"/>
          <c:tx>
            <c:strRef>
              <c:f>regionDESTINO!$F$33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AFRICA</c:v>
                </c:pt>
                <c:pt idx="8">
                  <c:v>OCEANIA</c:v>
                </c:pt>
              </c:strCache>
            </c:strRef>
          </c:cat>
          <c:val>
            <c:numRef>
              <c:f>regionDESTINO!$F$34:$F$42</c:f>
              <c:numCache>
                <c:formatCode>"$"#,##0.00_);[Red]\("$"#,##0.00\)</c:formatCode>
                <c:ptCount val="9"/>
                <c:pt idx="0">
                  <c:v>1345.09</c:v>
                </c:pt>
                <c:pt idx="1">
                  <c:v>1262.3800000000001</c:v>
                </c:pt>
                <c:pt idx="2">
                  <c:v>114.3</c:v>
                </c:pt>
                <c:pt idx="3">
                  <c:v>121.41</c:v>
                </c:pt>
                <c:pt idx="4">
                  <c:v>75.56</c:v>
                </c:pt>
                <c:pt idx="5">
                  <c:v>56.54</c:v>
                </c:pt>
                <c:pt idx="6">
                  <c:v>47.2</c:v>
                </c:pt>
                <c:pt idx="7">
                  <c:v>5.99</c:v>
                </c:pt>
                <c:pt idx="8">
                  <c:v>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2E-4677-A322-5DCB6CE5DAD9}"/>
            </c:ext>
          </c:extLst>
        </c:ser>
        <c:ser>
          <c:idx val="5"/>
          <c:order val="5"/>
          <c:tx>
            <c:strRef>
              <c:f>regionDESTINO!$G$33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regionDESTINO!$A$34:$A$42</c:f>
              <c:strCache>
                <c:ptCount val="9"/>
                <c:pt idx="0">
                  <c:v>AMERICA DEL NORTE</c:v>
                </c:pt>
                <c:pt idx="1">
                  <c:v>AMERICA CENTRAL</c:v>
                </c:pt>
                <c:pt idx="2">
                  <c:v>EUROPA</c:v>
                </c:pt>
                <c:pt idx="3">
                  <c:v>ASIA</c:v>
                </c:pt>
                <c:pt idx="4">
                  <c:v>EL CARIBE</c:v>
                </c:pt>
                <c:pt idx="5">
                  <c:v>AMERICA DEL SUR</c:v>
                </c:pt>
                <c:pt idx="6">
                  <c:v>EXTRA ADUANAL</c:v>
                </c:pt>
                <c:pt idx="7">
                  <c:v>AFRICA</c:v>
                </c:pt>
                <c:pt idx="8">
                  <c:v>OCEANIA</c:v>
                </c:pt>
              </c:strCache>
            </c:strRef>
          </c:cat>
          <c:val>
            <c:numRef>
              <c:f>regionDESTINO!$G$34:$G$42</c:f>
              <c:numCache>
                <c:formatCode>"$"#,##0.00_);[Red]\("$"#,##0.00\)</c:formatCode>
                <c:ptCount val="9"/>
                <c:pt idx="0">
                  <c:v>1389.86</c:v>
                </c:pt>
                <c:pt idx="1">
                  <c:v>1375.02</c:v>
                </c:pt>
                <c:pt idx="2">
                  <c:v>105.2</c:v>
                </c:pt>
                <c:pt idx="3">
                  <c:v>134.63999999999999</c:v>
                </c:pt>
                <c:pt idx="4">
                  <c:v>95.5</c:v>
                </c:pt>
                <c:pt idx="5">
                  <c:v>37.880000000000003</c:v>
                </c:pt>
                <c:pt idx="6">
                  <c:v>46.67</c:v>
                </c:pt>
                <c:pt idx="7">
                  <c:v>8.2200000000000006</c:v>
                </c:pt>
                <c:pt idx="8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2E-4677-A322-5DCB6CE5D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5170880"/>
        <c:axId val="385163392"/>
      </c:barChart>
      <c:catAx>
        <c:axId val="3851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163392"/>
        <c:crosses val="autoZero"/>
        <c:auto val="1"/>
        <c:lblAlgn val="ctr"/>
        <c:lblOffset val="100"/>
        <c:noMultiLvlLbl val="0"/>
      </c:catAx>
      <c:valAx>
        <c:axId val="3851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851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825D8-970B-9A40-9550-B2BFC4271532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89C7-A26D-A041-8A86-9A2C6311355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2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E5679-1C33-024F-817B-C64D4C75219C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13F9-E751-AE41-A7B0-267934B6E5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49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813F9-E751-AE41-A7B0-267934B6E5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7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>
            <a:lvl1pPr>
              <a:defRPr>
                <a:solidFill>
                  <a:srgbClr val="00293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987599DE-A591-4793-899B-4F4F3036C38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4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BCB6587-8194-4983-BA1E-D6111F64127D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5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D3CC692-51A2-46AA-A78A-12A3C746E6B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76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FF71C714-069C-47A3-B4D8-07AEB4B522D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5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22C7E3CF-BF1F-4210-9735-2C889DC62EE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6C2D7EFD-2A89-49B4-AA13-EC8A18B4BA74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AE75138-AC6E-4E4E-8D5F-02B554D405FE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1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78F68F14-B56B-4090-A40E-BBDEF7554D62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9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1B03E4E0-9DDB-48CB-A8C4-B3A2F271F5E1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0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09775"/>
            <a:ext cx="6858000" cy="918482"/>
          </a:xfrm>
          <a:prstGeom prst="rect">
            <a:avLst/>
          </a:prstGeom>
          <a:solidFill>
            <a:srgbClr val="00293D"/>
          </a:solidFill>
          <a:ln>
            <a:noFill/>
          </a:ln>
          <a:effectLst>
            <a:outerShdw blurRad="40000" dist="23000" dir="5400000" rotWithShape="0">
              <a:srgbClr val="00293D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095626"/>
            <a:ext cx="4800600" cy="1133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70996" y="4229101"/>
            <a:ext cx="3837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293D"/>
                </a:solidFill>
                <a:latin typeface="Cambria"/>
                <a:cs typeface="Cambria"/>
              </a:rPr>
              <a:t>Connect.</a:t>
            </a:r>
            <a:r>
              <a:rPr lang="en-US" sz="2400" b="1" baseline="0" smtClean="0">
                <a:solidFill>
                  <a:srgbClr val="00293D"/>
                </a:solidFill>
                <a:latin typeface="Cambria"/>
                <a:cs typeface="Cambria"/>
              </a:rPr>
              <a:t>  Create.  Commit.</a:t>
            </a:r>
            <a:endParaRPr lang="en-US" sz="2400" b="1">
              <a:solidFill>
                <a:srgbClr val="00293D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D57F5C2B-B68C-4983-B159-0F99E246D8F8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9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17D8018A-BB96-46F5-9AB0-10CF214B337C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2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>
            <a:normAutofit/>
          </a:bodyPr>
          <a:lstStyle>
            <a:lvl1pPr>
              <a:buSzPct val="110000"/>
              <a:buFontTx/>
              <a:buBlip>
                <a:blip r:embed="rId2"/>
              </a:buBlip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solidFill>
            <a:srgbClr val="00293D"/>
          </a:solidFill>
          <a:ln>
            <a:solidFill>
              <a:srgbClr val="00293D"/>
            </a:solidFill>
          </a:ln>
        </p:spPr>
        <p:txBody>
          <a:bodyPr anchor="b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ln>
            <a:solidFill>
              <a:srgbClr val="00293D"/>
            </a:solidFill>
          </a:ln>
        </p:spPr>
        <p:txBody>
          <a:bodyPr>
            <a:normAutofit/>
          </a:bodyPr>
          <a:lstStyle>
            <a:lvl1pPr>
              <a:buClr>
                <a:srgbClr val="00293D"/>
              </a:buClr>
              <a:buSzPct val="110000"/>
              <a:buFontTx/>
              <a:buBlip>
                <a:blip r:embed="rId2"/>
              </a:buBlip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solidFill>
            <a:srgbClr val="00293D"/>
          </a:solidFill>
          <a:ln>
            <a:solidFill>
              <a:srgbClr val="00293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350" b="1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Clr>
                <a:srgbClr val="36561C"/>
              </a:buClr>
              <a:buSzPct val="11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ln>
            <a:solidFill>
              <a:srgbClr val="00293D"/>
            </a:solidFill>
          </a:ln>
        </p:spPr>
        <p:txBody>
          <a:bodyPr>
            <a:normAutofit/>
          </a:bodyPr>
          <a:lstStyle>
            <a:lvl1pPr>
              <a:buSzPct val="110000"/>
              <a:buFontTx/>
              <a:buBlip>
                <a:blip r:embed="rId2"/>
              </a:buBlip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  <a:solidFill>
            <a:srgbClr val="00293D"/>
          </a:solidFill>
          <a:ln>
            <a:solidFill>
              <a:srgbClr val="00293D"/>
            </a:solidFill>
          </a:ln>
        </p:spPr>
        <p:txBody>
          <a:bodyPr anchor="b"/>
          <a:lstStyle>
            <a:lvl1pPr marL="0" indent="0"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  <a:ln>
            <a:solidFill>
              <a:srgbClr val="00293D"/>
            </a:solidFill>
          </a:ln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  <a:solidFill>
            <a:srgbClr val="36561C"/>
          </a:solidFill>
          <a:ln>
            <a:solidFill>
              <a:srgbClr val="00293D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1350" b="1" kern="12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Clr>
                <a:srgbClr val="36561C"/>
              </a:buClr>
              <a:buSzPct val="11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  <a:ln>
            <a:solidFill>
              <a:srgbClr val="36561C"/>
            </a:solidFill>
          </a:ln>
        </p:spPr>
        <p:txBody>
          <a:bodyPr>
            <a:normAutofit/>
          </a:bodyPr>
          <a:lstStyle>
            <a:lvl1pPr>
              <a:buClr>
                <a:srgbClr val="36561C"/>
              </a:buClr>
              <a:buSzPct val="110000"/>
              <a:buFontTx/>
              <a:buBlip>
                <a:blip r:embed="rId2"/>
              </a:buBlip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8447"/>
            <a:ext cx="6858000" cy="918482"/>
          </a:xfrm>
          <a:prstGeom prst="rect">
            <a:avLst/>
          </a:prstGeom>
          <a:solidFill>
            <a:srgbClr val="00293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80"/>
            <a:ext cx="5400675" cy="6852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3328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D8C0A1A4-02F2-E742-9432-4D70B4663C8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8" r:id="rId2"/>
    <p:sldLayoutId id="2147483674" r:id="rId3"/>
    <p:sldLayoutId id="2147483779" r:id="rId4"/>
    <p:sldLayoutId id="2147483775" r:id="rId5"/>
    <p:sldLayoutId id="2147483675" r:id="rId6"/>
    <p:sldLayoutId id="2147483676" r:id="rId7"/>
    <p:sldLayoutId id="2147483677" r:id="rId8"/>
    <p:sldLayoutId id="2147483776" r:id="rId9"/>
    <p:sldLayoutId id="2147483678" r:id="rId1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1" kern="1200" baseline="0">
          <a:solidFill>
            <a:schemeClr val="bg1"/>
          </a:solidFill>
          <a:latin typeface="Arial Narrow"/>
          <a:ea typeface="+mj-ea"/>
          <a:cs typeface="Arial Narrow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6561C"/>
        </a:buClr>
        <a:buSzPct val="110000"/>
        <a:buFontTx/>
        <a:buBlip>
          <a:blip r:embed="rId12"/>
        </a:buBlip>
        <a:defRPr sz="15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6561C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6EC07D2B-FCA7-41AF-999D-5B283D5F15DB}" type="datetime1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5/11/2018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76A47597-0047-404D-80B8-BDC308D6A568}" type="slidenum">
              <a:rPr lang="es-SV" smtClean="0">
                <a:solidFill>
                  <a:prstClr val="black">
                    <a:tint val="75000"/>
                  </a:prstClr>
                </a:solidFill>
              </a:rPr>
              <a:pPr defTabSz="514350"/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0.xml"/><Relationship Id="rId4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725213" y="1757390"/>
            <a:ext cx="5223641" cy="135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0" indent="0" eaLnBrk="1" hangingPunct="1">
              <a:spcBef>
                <a:spcPct val="20000"/>
              </a:spcBef>
              <a:buClr>
                <a:srgbClr val="8DC63F"/>
              </a:buClr>
              <a:buFont typeface="Arial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ctr"/>
            <a:r>
              <a:rPr lang="en-US" sz="55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ESTADÍSTICAS DE </a:t>
            </a:r>
            <a:endParaRPr lang="en-US" sz="55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Rockwell Condensed" panose="02060603050405020104" pitchFamily="18" charset="0"/>
            </a:endParaRPr>
          </a:p>
          <a:p>
            <a:pPr algn="ctr"/>
            <a:r>
              <a:rPr lang="en-US" sz="55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COMERCIO EXTERIOR</a:t>
            </a:r>
          </a:p>
          <a:p>
            <a:pPr algn="ctr"/>
            <a:r>
              <a:rPr lang="en-US" sz="3675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2013-2018</a:t>
            </a:r>
          </a:p>
          <a:p>
            <a:pPr algn="ctr"/>
            <a:r>
              <a:rPr lang="en-US" sz="3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ENERO - </a:t>
            </a:r>
            <a:r>
              <a:rPr lang="en-US" sz="3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Rockwell Condensed" panose="02060603050405020104" pitchFamily="18" charset="0"/>
              </a:rPr>
              <a:t>JUNIO</a:t>
            </a:r>
            <a:endParaRPr lang="en-US" sz="34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Rockwell Condensed" panose="020606030504050201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48" y="253119"/>
            <a:ext cx="1306429" cy="59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92" y="373202"/>
            <a:ext cx="667696" cy="58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/>
          <p:nvPr/>
        </p:nvSpPr>
        <p:spPr>
          <a:xfrm>
            <a:off x="1221008" y="4138452"/>
            <a:ext cx="4642253" cy="36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ct val="20000"/>
              </a:spcBef>
              <a:buClr>
                <a:srgbClr val="8DC63F"/>
              </a:buClr>
              <a:buFont typeface="Arial" charset="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indent="0" algn="ctr" eaLnBrk="0" hangingPunct="0">
              <a:spcBef>
                <a:spcPct val="20000"/>
              </a:spcBef>
              <a:buFont typeface="Arial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algn="ctr" eaLnBrk="0" hangingPunct="0">
              <a:spcBef>
                <a:spcPct val="20000"/>
              </a:spcBef>
              <a:buFont typeface="Arial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algn="ctr" eaLnBrk="0" hangingPunct="0">
              <a:spcBef>
                <a:spcPct val="20000"/>
              </a:spcBef>
              <a:buFont typeface="Arial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ctr"/>
            <a:r>
              <a:rPr lang="en-US" sz="195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Condensed" panose="02070606080606020203" pitchFamily="18" charset="0"/>
              </a:rPr>
              <a:t>DIRECCIÓN GENERAL DE ADUANAS</a:t>
            </a:r>
          </a:p>
          <a:p>
            <a:pPr algn="ctr"/>
            <a:r>
              <a:rPr lang="en-US" sz="195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Bodoni MT Condensed" panose="02070606080606020203" pitchFamily="18" charset="0"/>
              </a:rPr>
              <a:t>UNIDAD DE PLANIFICACIÓN Y GESTIÓN DE LA CALIDAD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294290" y="157076"/>
            <a:ext cx="545629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POR PAÍS DE ORIGEN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85" y="20329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757483"/>
              </p:ext>
            </p:extLst>
          </p:nvPr>
        </p:nvGraphicFramePr>
        <p:xfrm>
          <a:off x="294290" y="727363"/>
          <a:ext cx="6220810" cy="3837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42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-1" y="133921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CON/SIN TLC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11" y="30386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732592"/>
              </p:ext>
            </p:extLst>
          </p:nvPr>
        </p:nvGraphicFramePr>
        <p:xfrm>
          <a:off x="425448" y="852238"/>
          <a:ext cx="6007100" cy="809625"/>
        </p:xfrm>
        <a:graphic>
          <a:graphicData uri="http://schemas.openxmlformats.org/drawingml/2006/table">
            <a:tbl>
              <a:tblPr/>
              <a:tblGrid>
                <a:gridCol w="2008713">
                  <a:extLst>
                    <a:ext uri="{9D8B030D-6E8A-4147-A177-3AD203B41FA5}">
                      <a16:colId xmlns:a16="http://schemas.microsoft.com/office/drawing/2014/main" val="566197269"/>
                    </a:ext>
                  </a:extLst>
                </a:gridCol>
                <a:gridCol w="761597">
                  <a:extLst>
                    <a:ext uri="{9D8B030D-6E8A-4147-A177-3AD203B41FA5}">
                      <a16:colId xmlns:a16="http://schemas.microsoft.com/office/drawing/2014/main" val="4249921135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1454105636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2457893942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3702715400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3550075612"/>
                    </a:ext>
                  </a:extLst>
                </a:gridCol>
                <a:gridCol w="647358">
                  <a:extLst>
                    <a:ext uri="{9D8B030D-6E8A-4147-A177-3AD203B41FA5}">
                      <a16:colId xmlns:a16="http://schemas.microsoft.com/office/drawing/2014/main" val="4214654906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373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SIN TLC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$4,278.74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$4,132.77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$4,096.72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$4,013.24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$3,721.12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$4,087.73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2710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CON TLC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$420.30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$491.17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$491.32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$547.76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$648.64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788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CONTINGENTE 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0576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$4,718.67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$4,633.32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$4,599.12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$4,584.22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$4,275.82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$4,749.79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54980"/>
                  </a:ext>
                </a:extLst>
              </a:tr>
            </a:tbl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394006"/>
              </p:ext>
            </p:extLst>
          </p:nvPr>
        </p:nvGraphicFramePr>
        <p:xfrm>
          <a:off x="425449" y="1733424"/>
          <a:ext cx="5739824" cy="289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4219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55009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CON TLC (DETALLE)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73" y="240209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756673" y="560508"/>
            <a:ext cx="315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junio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20610"/>
              </p:ext>
            </p:extLst>
          </p:nvPr>
        </p:nvGraphicFramePr>
        <p:xfrm>
          <a:off x="444499" y="1281546"/>
          <a:ext cx="5969001" cy="3290460"/>
        </p:xfrm>
        <a:graphic>
          <a:graphicData uri="http://schemas.openxmlformats.org/drawingml/2006/table">
            <a:tbl>
              <a:tblPr/>
              <a:tblGrid>
                <a:gridCol w="2437104">
                  <a:extLst>
                    <a:ext uri="{9D8B030D-6E8A-4147-A177-3AD203B41FA5}">
                      <a16:colId xmlns:a16="http://schemas.microsoft.com/office/drawing/2014/main" val="1629492135"/>
                    </a:ext>
                  </a:extLst>
                </a:gridCol>
                <a:gridCol w="786981">
                  <a:extLst>
                    <a:ext uri="{9D8B030D-6E8A-4147-A177-3AD203B41FA5}">
                      <a16:colId xmlns:a16="http://schemas.microsoft.com/office/drawing/2014/main" val="1455731698"/>
                    </a:ext>
                  </a:extLst>
                </a:gridCol>
                <a:gridCol w="561676">
                  <a:extLst>
                    <a:ext uri="{9D8B030D-6E8A-4147-A177-3AD203B41FA5}">
                      <a16:colId xmlns:a16="http://schemas.microsoft.com/office/drawing/2014/main" val="67223882"/>
                    </a:ext>
                  </a:extLst>
                </a:gridCol>
                <a:gridCol w="545810">
                  <a:extLst>
                    <a:ext uri="{9D8B030D-6E8A-4147-A177-3AD203B41FA5}">
                      <a16:colId xmlns:a16="http://schemas.microsoft.com/office/drawing/2014/main" val="81446535"/>
                    </a:ext>
                  </a:extLst>
                </a:gridCol>
                <a:gridCol w="545810">
                  <a:extLst>
                    <a:ext uri="{9D8B030D-6E8A-4147-A177-3AD203B41FA5}">
                      <a16:colId xmlns:a16="http://schemas.microsoft.com/office/drawing/2014/main" val="3106515135"/>
                    </a:ext>
                  </a:extLst>
                </a:gridCol>
                <a:gridCol w="545810">
                  <a:extLst>
                    <a:ext uri="{9D8B030D-6E8A-4147-A177-3AD203B41FA5}">
                      <a16:colId xmlns:a16="http://schemas.microsoft.com/office/drawing/2014/main" val="103146086"/>
                    </a:ext>
                  </a:extLst>
                </a:gridCol>
                <a:gridCol w="545810">
                  <a:extLst>
                    <a:ext uri="{9D8B030D-6E8A-4147-A177-3AD203B41FA5}">
                      <a16:colId xmlns:a16="http://schemas.microsoft.com/office/drawing/2014/main" val="1206375064"/>
                    </a:ext>
                  </a:extLst>
                </a:gridCol>
              </a:tblGrid>
              <a:tr h="219364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88821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MEXICO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$212.21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$211.02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$214.48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$239.31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529017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$168.17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$183.36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$183.81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$211.70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$213.40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$255.80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24139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ESTADOS UNIDOS C/ CONTINGENTE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$60.42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523152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UNION EUROPEA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835328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CHILE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670952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COLOMBIA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029714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TAIWAN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572175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REPUBLICA DOMINICANA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364734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PANAMA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197936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UNION EUROPEA C/ CONTINGENTE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495166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TRATADO LIBRE COMERCIO ECUADOR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59461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CUBA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907086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TLC MEXICO C/ SALVAGUARDA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696402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CON TLC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$420.30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$491.17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$491.32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$539.02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$547.76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$648.64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70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3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55009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CON TLC (DETALLE)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73" y="240209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632302"/>
              </p:ext>
            </p:extLst>
          </p:nvPr>
        </p:nvGraphicFramePr>
        <p:xfrm>
          <a:off x="285750" y="711697"/>
          <a:ext cx="6286500" cy="383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878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49884"/>
            <a:ext cx="5608865" cy="47148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06" y="276569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84076" y="3109092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Declaraciones con estatus “Liquidadas”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84076" y="3429144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Período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liquidación del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01 de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enero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al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30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junio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los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años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2013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2018</a:t>
            </a:r>
            <a:endParaRPr lang="en-US" sz="1200" dirty="0">
              <a:solidFill>
                <a:srgbClr val="557630"/>
              </a:solidFill>
              <a:latin typeface="Cambria" panose="02040503050406030204" pitchFamily="18" charset="0"/>
              <a:ea typeface="Osaka"/>
              <a:cs typeface="Osaka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84076" y="377037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Regímenes: Exportaciones definitivas, Re-</a:t>
            </a:r>
            <a:r>
              <a:rPr lang="en-US" sz="1200" dirty="0" err="1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exportaciones</a:t>
            </a:r>
            <a:endParaRPr lang="en-US" sz="1200" dirty="0">
              <a:solidFill>
                <a:srgbClr val="557630"/>
              </a:solidFill>
              <a:latin typeface="Cambria" panose="02040503050406030204" pitchFamily="18" charset="0"/>
              <a:ea typeface="Osaka"/>
              <a:cs typeface="Osak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4076" y="4119376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Valor económico: Monto FOB de las declaraciones expresados en millones de dólares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84076" y="443491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Aduanas:  Teledespacho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84076" y="2747561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>
                <a:solidFill>
                  <a:srgbClr val="557630"/>
                </a:solidFill>
                <a:ea typeface="Osaka"/>
                <a:cs typeface="Osaka"/>
              </a:rPr>
              <a:t>Fuente: Sistema Transaccional </a:t>
            </a:r>
            <a:r>
              <a:rPr lang="es-SV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SIDUNEA</a:t>
            </a:r>
            <a:r>
              <a:rPr lang="es-SV" sz="1200" dirty="0">
                <a:solidFill>
                  <a:srgbClr val="557630"/>
                </a:solidFill>
                <a:ea typeface="Osaka"/>
                <a:cs typeface="Osaka"/>
              </a:rPr>
              <a:t> (Cognos IBM)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10089" y="1250731"/>
            <a:ext cx="5778000" cy="1089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EXPORTACIONES DE EL SALVADOR </a:t>
            </a:r>
          </a:p>
          <a:p>
            <a:pPr algn="ctr"/>
            <a:r>
              <a:rPr lang="es-SV" dirty="0" smtClean="0"/>
              <a:t>REGISTRADOS POR LA DIRECCIÓN GENERAL DE ADUANAS</a:t>
            </a:r>
            <a:endParaRPr lang="es-SV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36972" y="2392280"/>
            <a:ext cx="2501125" cy="2519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67866" tIns="33338" rIns="67866" bIns="33338" anchor="ctr" anchorCtr="0">
            <a:spAutoFit/>
          </a:bodyPr>
          <a:lstStyle/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Criterios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 </a:t>
            </a: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Aplicados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:</a:t>
            </a:r>
            <a:endParaRPr lang="en-US" sz="1200" b="1" dirty="0">
              <a:solidFill>
                <a:srgbClr val="557630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446200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204133"/>
            <a:ext cx="5951765" cy="471488"/>
          </a:xfrm>
        </p:spPr>
        <p:txBody>
          <a:bodyPr>
            <a:noAutofit/>
          </a:bodyPr>
          <a:lstStyle/>
          <a:p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VALOR FOB ADUANA TELEDESPACHO</a:t>
            </a:r>
            <a:endParaRPr lang="en-US" sz="19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060" y="236784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124606" y="701990"/>
            <a:ext cx="402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e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junio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69599"/>
              </p:ext>
            </p:extLst>
          </p:nvPr>
        </p:nvGraphicFramePr>
        <p:xfrm>
          <a:off x="477981" y="1302328"/>
          <a:ext cx="5825837" cy="3158831"/>
        </p:xfrm>
        <a:graphic>
          <a:graphicData uri="http://schemas.openxmlformats.org/drawingml/2006/table">
            <a:tbl>
              <a:tblPr/>
              <a:tblGrid>
                <a:gridCol w="1359362">
                  <a:extLst>
                    <a:ext uri="{9D8B030D-6E8A-4147-A177-3AD203B41FA5}">
                      <a16:colId xmlns:a16="http://schemas.microsoft.com/office/drawing/2014/main" val="473038854"/>
                    </a:ext>
                  </a:extLst>
                </a:gridCol>
                <a:gridCol w="929360">
                  <a:extLst>
                    <a:ext uri="{9D8B030D-6E8A-4147-A177-3AD203B41FA5}">
                      <a16:colId xmlns:a16="http://schemas.microsoft.com/office/drawing/2014/main" val="1987015295"/>
                    </a:ext>
                  </a:extLst>
                </a:gridCol>
                <a:gridCol w="707423">
                  <a:extLst>
                    <a:ext uri="{9D8B030D-6E8A-4147-A177-3AD203B41FA5}">
                      <a16:colId xmlns:a16="http://schemas.microsoft.com/office/drawing/2014/main" val="1015172629"/>
                    </a:ext>
                  </a:extLst>
                </a:gridCol>
                <a:gridCol w="707423">
                  <a:extLst>
                    <a:ext uri="{9D8B030D-6E8A-4147-A177-3AD203B41FA5}">
                      <a16:colId xmlns:a16="http://schemas.microsoft.com/office/drawing/2014/main" val="2192768791"/>
                    </a:ext>
                  </a:extLst>
                </a:gridCol>
                <a:gridCol w="707423">
                  <a:extLst>
                    <a:ext uri="{9D8B030D-6E8A-4147-A177-3AD203B41FA5}">
                      <a16:colId xmlns:a16="http://schemas.microsoft.com/office/drawing/2014/main" val="3329878721"/>
                    </a:ext>
                  </a:extLst>
                </a:gridCol>
                <a:gridCol w="707423">
                  <a:extLst>
                    <a:ext uri="{9D8B030D-6E8A-4147-A177-3AD203B41FA5}">
                      <a16:colId xmlns:a16="http://schemas.microsoft.com/office/drawing/2014/main" val="3744300915"/>
                    </a:ext>
                  </a:extLst>
                </a:gridCol>
                <a:gridCol w="707423">
                  <a:extLst>
                    <a:ext uri="{9D8B030D-6E8A-4147-A177-3AD203B41FA5}">
                      <a16:colId xmlns:a16="http://schemas.microsoft.com/office/drawing/2014/main" val="1022050223"/>
                    </a:ext>
                  </a:extLst>
                </a:gridCol>
              </a:tblGrid>
              <a:tr h="242987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18432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ANGUIATU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$505.10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$942.70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$967.50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$838.26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$888.97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$846.96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858537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AMATILLO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$399.68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$455.96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$442.20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$454.85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$452.55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049148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ACAJUTLA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$392.84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$379.95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$389.68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$325.12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$434.21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06005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Z.F. EXPORTSALVA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$260.67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743900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LA HACHADURA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$240.32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$265.90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$279.09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$283.21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$350.13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05416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POY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$229.23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$310.77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$364.22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$497.05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$468.81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$511.35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692854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Z.F. AMERICAN PARK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$142.50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113276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Z.F. SAN BARTOLO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$74.61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094913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SAN CRISTOBAL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$95.80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$93.68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$99.60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$89.88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$104.78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364526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AEROPUERTO MOR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$169.31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$152.67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$108.61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$134.96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616602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OTRAS ADUANAS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$482.66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$150.88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$177.37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$173.90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$178.43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$196.10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914715"/>
                  </a:ext>
                </a:extLst>
              </a:tr>
              <a:tr h="242987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$2,938.04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$2,800.09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$2,975.61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$2,914.51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$3,032.77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$3,196.75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173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91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36784"/>
            <a:ext cx="6011917" cy="471488"/>
          </a:xfrm>
        </p:spPr>
        <p:txBody>
          <a:bodyPr>
            <a:noAutofit/>
          </a:bodyPr>
          <a:lstStyle/>
          <a:p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VALOR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ADUANA TELEDESPACHO</a:t>
            </a:r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5" y="269435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542550"/>
              </p:ext>
            </p:extLst>
          </p:nvPr>
        </p:nvGraphicFramePr>
        <p:xfrm>
          <a:off x="338137" y="652462"/>
          <a:ext cx="6181725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8998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20391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VALOR FOB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27" y="236565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956931" y="594474"/>
            <a:ext cx="316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junio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1156"/>
              </p:ext>
            </p:extLst>
          </p:nvPr>
        </p:nvGraphicFramePr>
        <p:xfrm>
          <a:off x="342900" y="1065962"/>
          <a:ext cx="6172200" cy="3705804"/>
        </p:xfrm>
        <a:graphic>
          <a:graphicData uri="http://schemas.openxmlformats.org/drawingml/2006/table">
            <a:tbl>
              <a:tblPr/>
              <a:tblGrid>
                <a:gridCol w="2530716">
                  <a:extLst>
                    <a:ext uri="{9D8B030D-6E8A-4147-A177-3AD203B41FA5}">
                      <a16:colId xmlns:a16="http://schemas.microsoft.com/office/drawing/2014/main" val="1546898929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3586108775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351762187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386256835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529972039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3810289007"/>
                    </a:ext>
                  </a:extLst>
                </a:gridCol>
                <a:gridCol w="606914">
                  <a:extLst>
                    <a:ext uri="{9D8B030D-6E8A-4147-A177-3AD203B41FA5}">
                      <a16:colId xmlns:a16="http://schemas.microsoft.com/office/drawing/2014/main" val="3658329513"/>
                    </a:ext>
                  </a:extLst>
                </a:gridCol>
              </a:tblGrid>
              <a:tr h="276564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73679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Materias Textiles y sus Manufacturas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$1,155.41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$1,190.66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$1,265.09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$1,290.56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$1,288.93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$1,359.52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009321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Alimentarias,…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$510.29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$423.20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$455.88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$384.62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$465.77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$464.72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023837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Reino Vegetal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$238.56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$137.14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$179.58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$135.50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$133.34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$132.88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918818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Plástico y sus manufacturas, Caucho y sus manu…,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$188.58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$197.72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$204.74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$207.47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$210.88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$207.36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109684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Pasta de Madera o de las demás materias…,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$157.85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$155.26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$154.70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$154.66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$158.49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$168.61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786793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Metales comunes y manufacturas de estos Metales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$156.53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$129.08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$142.95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$132.71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$142.80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$171.58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914817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Químicas o Conexas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$148.09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$159.32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$176.85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$201.81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$191.97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$202.77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144137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Maquinas, Aparatos y Material Eléctrico,…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$137.12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$157.41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$146.89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$159.20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$159.17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$215.97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368708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Minerales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$67.57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$69.97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$51.32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$74.98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$87.02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$94.47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005873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Mercancías y Productos Diversos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$38.22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$42.41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$47.98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$51.48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$52.38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$47.95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65068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Productos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$139.81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$137.93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$149.63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$121.52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$142.01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$130.91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971734"/>
                  </a:ext>
                </a:extLst>
              </a:tr>
              <a:tr h="276564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$2,938.04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$2,800.09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$2,975.61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$2,914.51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$3,032.77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$3,196.75</a:t>
                      </a:r>
                    </a:p>
                  </a:txBody>
                  <a:tcPr marL="8588" marR="8588" marT="85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9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09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0391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61297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27" y="236565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09194"/>
              </p:ext>
            </p:extLst>
          </p:nvPr>
        </p:nvGraphicFramePr>
        <p:xfrm>
          <a:off x="263236" y="708053"/>
          <a:ext cx="6310746" cy="3891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9138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540328" y="196976"/>
            <a:ext cx="5383729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 VALOR FOB POR REGIÓN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7" y="229627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1758884" y="685842"/>
            <a:ext cx="327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junio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61423"/>
              </p:ext>
            </p:extLst>
          </p:nvPr>
        </p:nvGraphicFramePr>
        <p:xfrm>
          <a:off x="464127" y="1164883"/>
          <a:ext cx="5978238" cy="3013802"/>
        </p:xfrm>
        <a:graphic>
          <a:graphicData uri="http://schemas.openxmlformats.org/drawingml/2006/table">
            <a:tbl>
              <a:tblPr/>
              <a:tblGrid>
                <a:gridCol w="1567380">
                  <a:extLst>
                    <a:ext uri="{9D8B030D-6E8A-4147-A177-3AD203B41FA5}">
                      <a16:colId xmlns:a16="http://schemas.microsoft.com/office/drawing/2014/main" val="1857811022"/>
                    </a:ext>
                  </a:extLst>
                </a:gridCol>
                <a:gridCol w="735143">
                  <a:extLst>
                    <a:ext uri="{9D8B030D-6E8A-4147-A177-3AD203B41FA5}">
                      <a16:colId xmlns:a16="http://schemas.microsoft.com/office/drawing/2014/main" val="208931048"/>
                    </a:ext>
                  </a:extLst>
                </a:gridCol>
                <a:gridCol w="735143">
                  <a:extLst>
                    <a:ext uri="{9D8B030D-6E8A-4147-A177-3AD203B41FA5}">
                      <a16:colId xmlns:a16="http://schemas.microsoft.com/office/drawing/2014/main" val="1647208352"/>
                    </a:ext>
                  </a:extLst>
                </a:gridCol>
                <a:gridCol w="735143">
                  <a:extLst>
                    <a:ext uri="{9D8B030D-6E8A-4147-A177-3AD203B41FA5}">
                      <a16:colId xmlns:a16="http://schemas.microsoft.com/office/drawing/2014/main" val="3638816404"/>
                    </a:ext>
                  </a:extLst>
                </a:gridCol>
                <a:gridCol w="735143">
                  <a:extLst>
                    <a:ext uri="{9D8B030D-6E8A-4147-A177-3AD203B41FA5}">
                      <a16:colId xmlns:a16="http://schemas.microsoft.com/office/drawing/2014/main" val="2138379528"/>
                    </a:ext>
                  </a:extLst>
                </a:gridCol>
                <a:gridCol w="735143">
                  <a:extLst>
                    <a:ext uri="{9D8B030D-6E8A-4147-A177-3AD203B41FA5}">
                      <a16:colId xmlns:a16="http://schemas.microsoft.com/office/drawing/2014/main" val="2726297518"/>
                    </a:ext>
                  </a:extLst>
                </a:gridCol>
                <a:gridCol w="735143">
                  <a:extLst>
                    <a:ext uri="{9D8B030D-6E8A-4147-A177-3AD203B41FA5}">
                      <a16:colId xmlns:a16="http://schemas.microsoft.com/office/drawing/2014/main" val="2070197762"/>
                    </a:ext>
                  </a:extLst>
                </a:gridCol>
              </a:tblGrid>
              <a:tr h="273982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081423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$1,324.76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$1,274.51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$1,372.12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$1,346.06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$1,345.09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$1,389.86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48725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$1,186.04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$1,158.91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$1,210.87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$1,225.95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$1,262.38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$1,375.02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078026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EUROPA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$156.21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$121.11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$111.13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$104.60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$114.30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$105.20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977778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$105.12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$72.11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$121.41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$134.64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386516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CARIBE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$63.50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$74.43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$73.93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$75.56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683551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198038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EXTRA ADUANAL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02571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07029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1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OCEANIA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408689"/>
                  </a:ext>
                </a:extLst>
              </a:tr>
              <a:tr h="273982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$2,938.04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$2,800.09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$2,975.61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$2,914.51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$3,032.77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$3,196.75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22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3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15"/>
          <p:cNvSpPr>
            <a:spLocks noChangeArrowheads="1"/>
          </p:cNvSpPr>
          <p:nvPr/>
        </p:nvSpPr>
        <p:spPr bwMode="auto">
          <a:xfrm>
            <a:off x="510089" y="311399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Declaraciones con estatus “Liquidadas”</a:t>
            </a: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756745" y="266355"/>
            <a:ext cx="3741683" cy="4714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905895" y="4657725"/>
            <a:ext cx="1645920" cy="485776"/>
          </a:xfrm>
        </p:spPr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85" y="299006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10089" y="3425325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Período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liquidación del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01 de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enero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al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30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de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junio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para los </a:t>
            </a:r>
            <a:r>
              <a:rPr lang="en-US" sz="1200" dirty="0" err="1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años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2013  al 2018</a:t>
            </a:r>
            <a:endParaRPr lang="en-US" sz="1200" dirty="0">
              <a:solidFill>
                <a:srgbClr val="557630"/>
              </a:solidFill>
              <a:latin typeface="Cambria" panose="02040503050406030204" pitchFamily="18" charset="0"/>
              <a:ea typeface="Osaka"/>
              <a:cs typeface="Osaka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10089" y="3736651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Regímenes: Importaciones definitivas,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Re-importaciones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y Franquicias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10089" y="4103135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Valor económico: Monto CIF de las declaraciones expresados en millones de dólares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10089" y="4445792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Clasificación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 de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Aduanas</a:t>
            </a:r>
            <a:r>
              <a:rPr lang="en-US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:  </a:t>
            </a:r>
            <a:r>
              <a:rPr lang="en-US" sz="1200" dirty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Teledespacho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510089" y="2777259"/>
            <a:ext cx="5778000" cy="25199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 anchor="ctr" anchorCtr="0">
            <a:spAutoFit/>
          </a:bodyPr>
          <a:lstStyle/>
          <a:p>
            <a:pPr marL="128588" indent="-128588" eaLnBrk="0" hangingPunct="0">
              <a:buFont typeface="Wingdings" panose="05000000000000000000" pitchFamily="2" charset="2"/>
              <a:buChar char="§"/>
            </a:pPr>
            <a:r>
              <a:rPr lang="es-SV" sz="1200" dirty="0" smtClean="0">
                <a:solidFill>
                  <a:srgbClr val="557630"/>
                </a:solidFill>
                <a:ea typeface="Osaka"/>
                <a:cs typeface="Osaka"/>
              </a:rPr>
              <a:t>Fuente: Sistema Transaccional </a:t>
            </a:r>
            <a:r>
              <a:rPr lang="es-SV" sz="1200" dirty="0" smtClean="0">
                <a:solidFill>
                  <a:srgbClr val="557630"/>
                </a:solidFill>
                <a:latin typeface="Cambria" panose="02040503050406030204" pitchFamily="18" charset="0"/>
                <a:ea typeface="Osaka"/>
                <a:cs typeface="Osaka"/>
              </a:rPr>
              <a:t>SIDUNEA</a:t>
            </a:r>
            <a:r>
              <a:rPr lang="es-SV" sz="1200" dirty="0" smtClean="0">
                <a:solidFill>
                  <a:srgbClr val="557630"/>
                </a:solidFill>
                <a:ea typeface="Osaka"/>
                <a:cs typeface="Osaka"/>
              </a:rPr>
              <a:t> (Cognos IBM)</a:t>
            </a:r>
            <a:endParaRPr lang="es-SV" sz="1200" dirty="0">
              <a:solidFill>
                <a:srgbClr val="557630"/>
              </a:solidFill>
              <a:ea typeface="Osaka"/>
              <a:cs typeface="Osak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0089" y="1250731"/>
            <a:ext cx="5778000" cy="1089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IMPORTACIONES DE EL SALVADOR </a:t>
            </a:r>
          </a:p>
          <a:p>
            <a:pPr algn="ctr"/>
            <a:r>
              <a:rPr lang="es-SV" dirty="0" smtClean="0"/>
              <a:t>REGISTRADOS POR LA DIRECCIÓN GENERAL DE ADUANAS</a:t>
            </a:r>
            <a:endParaRPr lang="es-SV" dirty="0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36972" y="2392280"/>
            <a:ext cx="2501125" cy="2519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67866" tIns="33338" rIns="67866" bIns="33338" anchor="ctr" anchorCtr="0">
            <a:spAutoFit/>
          </a:bodyPr>
          <a:lstStyle/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Criterios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 </a:t>
            </a:r>
            <a:r>
              <a:rPr lang="es-SV" sz="1200" b="1" dirty="0" smtClean="0">
                <a:solidFill>
                  <a:srgbClr val="557630"/>
                </a:solidFill>
                <a:ea typeface="Osaka"/>
                <a:cs typeface="Osaka"/>
              </a:rPr>
              <a:t>Aplicados</a:t>
            </a:r>
            <a:r>
              <a:rPr lang="en-US" sz="1200" b="1" dirty="0" smtClean="0">
                <a:solidFill>
                  <a:srgbClr val="557630"/>
                </a:solidFill>
                <a:ea typeface="Osaka"/>
                <a:cs typeface="Osaka"/>
              </a:rPr>
              <a:t>:</a:t>
            </a:r>
            <a:endParaRPr lang="en-US" sz="1200" b="1" dirty="0">
              <a:solidFill>
                <a:srgbClr val="557630"/>
              </a:solidFill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07807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32292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POR REGIÓN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47" y="229627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729676"/>
              </p:ext>
            </p:extLst>
          </p:nvPr>
        </p:nvGraphicFramePr>
        <p:xfrm>
          <a:off x="401782" y="765799"/>
          <a:ext cx="5874327" cy="371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9398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237033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 VALOR FOB POR PAÍS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16" y="26405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1305546" y="691779"/>
            <a:ext cx="409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junio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5700"/>
              </p:ext>
            </p:extLst>
          </p:nvPr>
        </p:nvGraphicFramePr>
        <p:xfrm>
          <a:off x="415634" y="1163272"/>
          <a:ext cx="5749639" cy="3339456"/>
        </p:xfrm>
        <a:graphic>
          <a:graphicData uri="http://schemas.openxmlformats.org/drawingml/2006/table">
            <a:tbl>
              <a:tblPr/>
              <a:tblGrid>
                <a:gridCol w="928257">
                  <a:extLst>
                    <a:ext uri="{9D8B030D-6E8A-4147-A177-3AD203B41FA5}">
                      <a16:colId xmlns:a16="http://schemas.microsoft.com/office/drawing/2014/main" val="836456330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1696608022"/>
                    </a:ext>
                  </a:extLst>
                </a:gridCol>
                <a:gridCol w="821377">
                  <a:extLst>
                    <a:ext uri="{9D8B030D-6E8A-4147-A177-3AD203B41FA5}">
                      <a16:colId xmlns:a16="http://schemas.microsoft.com/office/drawing/2014/main" val="1563524848"/>
                    </a:ext>
                  </a:extLst>
                </a:gridCol>
                <a:gridCol w="821377">
                  <a:extLst>
                    <a:ext uri="{9D8B030D-6E8A-4147-A177-3AD203B41FA5}">
                      <a16:colId xmlns:a16="http://schemas.microsoft.com/office/drawing/2014/main" val="128093816"/>
                    </a:ext>
                  </a:extLst>
                </a:gridCol>
                <a:gridCol w="821377">
                  <a:extLst>
                    <a:ext uri="{9D8B030D-6E8A-4147-A177-3AD203B41FA5}">
                      <a16:colId xmlns:a16="http://schemas.microsoft.com/office/drawing/2014/main" val="4044879469"/>
                    </a:ext>
                  </a:extLst>
                </a:gridCol>
                <a:gridCol w="821377">
                  <a:extLst>
                    <a:ext uri="{9D8B030D-6E8A-4147-A177-3AD203B41FA5}">
                      <a16:colId xmlns:a16="http://schemas.microsoft.com/office/drawing/2014/main" val="951468336"/>
                    </a:ext>
                  </a:extLst>
                </a:gridCol>
                <a:gridCol w="821377">
                  <a:extLst>
                    <a:ext uri="{9D8B030D-6E8A-4147-A177-3AD203B41FA5}">
                      <a16:colId xmlns:a16="http://schemas.microsoft.com/office/drawing/2014/main" val="2049483494"/>
                    </a:ext>
                  </a:extLst>
                </a:gridCol>
              </a:tblGrid>
              <a:tr h="217959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FOB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81511"/>
                  </a:ext>
                </a:extLst>
              </a:tr>
              <a:tr h="288028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$1,230.28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$1,194.84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$1,301.07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$1,297.58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$1,270.78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$1,312.57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105898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Honduras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$420.55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$394.11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$411.72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$489.40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826354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$379.80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$366.27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$395.85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$403.06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$412.46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$452.34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764234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Nicaragua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$176.06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$173.47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$197.40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$217.61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$218.70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307343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$126.31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$135.05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$126.20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$129.52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$134.12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$130.94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209074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Panamá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$77.56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$84.28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$72.47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41011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Canadá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$36.75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522616"/>
                  </a:ext>
                </a:extLst>
              </a:tr>
              <a:tr h="43591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Territorio Extraduanal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605236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$67.07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089491"/>
                  </a:ext>
                </a:extLst>
              </a:tr>
              <a:tr h="43591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República Dominicana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$38.96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706003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Países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$355.97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$305.65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$256.35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$341.86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$344.63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197020"/>
                  </a:ext>
                </a:extLst>
              </a:tr>
              <a:tr h="217959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$2,938.04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$2,800.09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$2,975.61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$2,914.51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$3,032.77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$3,196.75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24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237033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FOB POR PAÍS DESTINO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16" y="26405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094777"/>
              </p:ext>
            </p:extLst>
          </p:nvPr>
        </p:nvGraphicFramePr>
        <p:xfrm>
          <a:off x="512618" y="733425"/>
          <a:ext cx="5735782" cy="385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5330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99682"/>
            <a:ext cx="5951765" cy="471488"/>
          </a:xfrm>
        </p:spPr>
        <p:txBody>
          <a:bodyPr>
            <a:noAutofit/>
          </a:bodyPr>
          <a:lstStyle/>
          <a:p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VALOR CIF ADUANA TELEDESPACHO</a:t>
            </a:r>
            <a:endParaRPr lang="en-US" sz="195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5" y="270730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565166" y="742311"/>
            <a:ext cx="3449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junio</a:t>
            </a:r>
            <a:endParaRPr lang="es-SV" sz="11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315787"/>
              </p:ext>
            </p:extLst>
          </p:nvPr>
        </p:nvGraphicFramePr>
        <p:xfrm>
          <a:off x="342900" y="1244335"/>
          <a:ext cx="6172199" cy="3341520"/>
        </p:xfrm>
        <a:graphic>
          <a:graphicData uri="http://schemas.openxmlformats.org/drawingml/2006/table">
            <a:tbl>
              <a:tblPr/>
              <a:tblGrid>
                <a:gridCol w="2273483">
                  <a:extLst>
                    <a:ext uri="{9D8B030D-6E8A-4147-A177-3AD203B41FA5}">
                      <a16:colId xmlns:a16="http://schemas.microsoft.com/office/drawing/2014/main" val="449148950"/>
                    </a:ext>
                  </a:extLst>
                </a:gridCol>
                <a:gridCol w="764996">
                  <a:extLst>
                    <a:ext uri="{9D8B030D-6E8A-4147-A177-3AD203B41FA5}">
                      <a16:colId xmlns:a16="http://schemas.microsoft.com/office/drawing/2014/main" val="1558243749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298261092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1840933364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2523781301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2238143504"/>
                    </a:ext>
                  </a:extLst>
                </a:gridCol>
                <a:gridCol w="626744">
                  <a:extLst>
                    <a:ext uri="{9D8B030D-6E8A-4147-A177-3AD203B41FA5}">
                      <a16:colId xmlns:a16="http://schemas.microsoft.com/office/drawing/2014/main" val="3756506715"/>
                    </a:ext>
                  </a:extLst>
                </a:gridCol>
              </a:tblGrid>
              <a:tr h="257040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55937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ACAJUTLA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$1,877.19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$1,621.52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$1,488.82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$1,328.54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$1,473.01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$1,712.57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18242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SAN BARTOLO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$1,271.80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$493.15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$494.03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$488.45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$507.22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$550.58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007951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AEROPUERTO MOR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$626.09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$701.50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$761.47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$888.24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$450.43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$492.68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94203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TERRESTRE SANTA ANA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$192.49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$112.50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$107.22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$126.59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$115.95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$130.36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269590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AMATILLO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$159.47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$287.72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$301.92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$297.69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$308.44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$332.47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996201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POY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$107.96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$154.40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$128.00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$93.93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$105.21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$117.43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812506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BODEGA GRAL. DEPOSITO (BODESA)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$71.59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$75.68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$69.48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$59.76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$73.75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$69.49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101932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ALM.GRAL.DEP.OCCITE (AGDOSA)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$65.05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$64.53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$57.73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$69.22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$63.84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$59.13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478774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LA HACHADURA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$0.48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$273.23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$311.76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$287.82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$293.43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$339.37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188843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ANGUIATU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$0.05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$413.64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$455.50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$460.75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$428.84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$455.82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413551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LAS DEMÁS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$346.51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$435.45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$423.18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$483.23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$455.71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$489.88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476842"/>
                  </a:ext>
                </a:extLst>
              </a:tr>
              <a:tr h="257040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$4,718.67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$4,633.32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$4,599.12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$4,584.22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$4,275.82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$4,749.79</a:t>
                      </a:r>
                    </a:p>
                  </a:txBody>
                  <a:tcPr marL="9221" marR="9221" marT="922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3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11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09101"/>
            <a:ext cx="5951765" cy="471488"/>
          </a:xfrm>
        </p:spPr>
        <p:txBody>
          <a:bodyPr>
            <a:noAutofit/>
          </a:bodyPr>
          <a:lstStyle/>
          <a:p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ADUANA TELEDESPACHO</a:t>
            </a:r>
            <a:endParaRPr lang="en-US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165" y="270730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763604"/>
              </p:ext>
            </p:extLst>
          </p:nvPr>
        </p:nvGraphicFramePr>
        <p:xfrm>
          <a:off x="542925" y="700087"/>
          <a:ext cx="5772150" cy="374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681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6738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VALOR CIF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2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70" y="233366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973703" y="551232"/>
            <a:ext cx="2878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junio</a:t>
            </a:r>
            <a:endParaRPr lang="es-SV" sz="11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74830"/>
              </p:ext>
            </p:extLst>
          </p:nvPr>
        </p:nvGraphicFramePr>
        <p:xfrm>
          <a:off x="342900" y="1136078"/>
          <a:ext cx="6172199" cy="3639788"/>
        </p:xfrm>
        <a:graphic>
          <a:graphicData uri="http://schemas.openxmlformats.org/drawingml/2006/table">
            <a:tbl>
              <a:tblPr/>
              <a:tblGrid>
                <a:gridCol w="2299975">
                  <a:extLst>
                    <a:ext uri="{9D8B030D-6E8A-4147-A177-3AD203B41FA5}">
                      <a16:colId xmlns:a16="http://schemas.microsoft.com/office/drawing/2014/main" val="2801411972"/>
                    </a:ext>
                  </a:extLst>
                </a:gridCol>
                <a:gridCol w="817569">
                  <a:extLst>
                    <a:ext uri="{9D8B030D-6E8A-4147-A177-3AD203B41FA5}">
                      <a16:colId xmlns:a16="http://schemas.microsoft.com/office/drawing/2014/main" val="2592301541"/>
                    </a:ext>
                  </a:extLst>
                </a:gridCol>
                <a:gridCol w="610931">
                  <a:extLst>
                    <a:ext uri="{9D8B030D-6E8A-4147-A177-3AD203B41FA5}">
                      <a16:colId xmlns:a16="http://schemas.microsoft.com/office/drawing/2014/main" val="4226080321"/>
                    </a:ext>
                  </a:extLst>
                </a:gridCol>
                <a:gridCol w="610931">
                  <a:extLst>
                    <a:ext uri="{9D8B030D-6E8A-4147-A177-3AD203B41FA5}">
                      <a16:colId xmlns:a16="http://schemas.microsoft.com/office/drawing/2014/main" val="3525669548"/>
                    </a:ext>
                  </a:extLst>
                </a:gridCol>
                <a:gridCol w="610931">
                  <a:extLst>
                    <a:ext uri="{9D8B030D-6E8A-4147-A177-3AD203B41FA5}">
                      <a16:colId xmlns:a16="http://schemas.microsoft.com/office/drawing/2014/main" val="241892560"/>
                    </a:ext>
                  </a:extLst>
                </a:gridCol>
                <a:gridCol w="610931">
                  <a:extLst>
                    <a:ext uri="{9D8B030D-6E8A-4147-A177-3AD203B41FA5}">
                      <a16:colId xmlns:a16="http://schemas.microsoft.com/office/drawing/2014/main" val="432684053"/>
                    </a:ext>
                  </a:extLst>
                </a:gridCol>
                <a:gridCol w="610931">
                  <a:extLst>
                    <a:ext uri="{9D8B030D-6E8A-4147-A177-3AD203B41FA5}">
                      <a16:colId xmlns:a16="http://schemas.microsoft.com/office/drawing/2014/main" val="1865651006"/>
                    </a:ext>
                  </a:extLst>
                </a:gridCol>
              </a:tblGrid>
              <a:tr h="195647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323323"/>
                  </a:ext>
                </a:extLst>
              </a:tr>
              <a:tr h="19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Minerales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$1,176.85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$1,012.55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$807.29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$569.80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$733.54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$906.85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598981"/>
                  </a:ext>
                </a:extLst>
              </a:tr>
              <a:tr h="19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Maquinas, Aparatos y Material Eléctrico,...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$590.80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$625.29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$635.12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$671.12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$606.54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$654.85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415725"/>
                  </a:ext>
                </a:extLst>
              </a:tr>
              <a:tr h="3912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Químicas o Conexas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$553.56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$533.43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$568.28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$554.66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$535.00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$580.25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758287"/>
                  </a:ext>
                </a:extLst>
              </a:tr>
              <a:tr h="3912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Pasta de Madera o de las demás materias fibrosas…,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$467.75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$483.62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$560.30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$679.18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$280.40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$306.43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301568"/>
                  </a:ext>
                </a:extLst>
              </a:tr>
              <a:tr h="19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las Industrias Alimentarias,…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$354.13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$402.12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$414.31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$419.13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$408.05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$449.26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965364"/>
                  </a:ext>
                </a:extLst>
              </a:tr>
              <a:tr h="3912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Metales comunes y manufacturas de estos Metales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$294.24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$268.14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$295.05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$253.24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$304.67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$359.53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39354"/>
                  </a:ext>
                </a:extLst>
              </a:tr>
              <a:tr h="3912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Plástico y sus manufacturas, Caucho y sus manufacturas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$292.44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$293.72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$278.76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$274.03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$278.98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$296.38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621426"/>
                  </a:ext>
                </a:extLst>
              </a:tr>
              <a:tr h="19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Material de Transporte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$193.23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$199.92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$191.74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$248.88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$251.84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$257.42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21457"/>
                  </a:ext>
                </a:extLst>
              </a:tr>
              <a:tr h="19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Productos de Reino Vegetal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$181.02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$191.35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$202.92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$238.45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$201.49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$228.80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630850"/>
                  </a:ext>
                </a:extLst>
              </a:tr>
              <a:tr h="3912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Animales Vivos y Productos del Reino Animal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$128.35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$137.36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$150.90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$152.82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$161.20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$163.11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048807"/>
                  </a:ext>
                </a:extLst>
              </a:tr>
              <a:tr h="1956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productos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$486.30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$485.80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$494.47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$522.91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$514.12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$546.91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30597"/>
                  </a:ext>
                </a:extLst>
              </a:tr>
              <a:tr h="195647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$4,718.67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$4,633.32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$4,599.12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$4,584.22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$4,275.82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$4,749.79</a:t>
                      </a:r>
                    </a:p>
                  </a:txBody>
                  <a:tcPr marL="8989" marR="8989" marT="8989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8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67384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POR PRODUCTOS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2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70" y="233366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179309"/>
              </p:ext>
            </p:extLst>
          </p:nvPr>
        </p:nvGraphicFramePr>
        <p:xfrm>
          <a:off x="173182" y="704853"/>
          <a:ext cx="6463145" cy="395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929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24666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POR REGIÓN DE ORÍGEN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52" y="223818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956931" y="520192"/>
            <a:ext cx="291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junio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50699"/>
              </p:ext>
            </p:extLst>
          </p:nvPr>
        </p:nvGraphicFramePr>
        <p:xfrm>
          <a:off x="484910" y="1309257"/>
          <a:ext cx="5708073" cy="3276601"/>
        </p:xfrm>
        <a:graphic>
          <a:graphicData uri="http://schemas.openxmlformats.org/drawingml/2006/table">
            <a:tbl>
              <a:tblPr/>
              <a:tblGrid>
                <a:gridCol w="1184292">
                  <a:extLst>
                    <a:ext uri="{9D8B030D-6E8A-4147-A177-3AD203B41FA5}">
                      <a16:colId xmlns:a16="http://schemas.microsoft.com/office/drawing/2014/main" val="2299190690"/>
                    </a:ext>
                  </a:extLst>
                </a:gridCol>
                <a:gridCol w="896221">
                  <a:extLst>
                    <a:ext uri="{9D8B030D-6E8A-4147-A177-3AD203B41FA5}">
                      <a16:colId xmlns:a16="http://schemas.microsoft.com/office/drawing/2014/main" val="2015007937"/>
                    </a:ext>
                  </a:extLst>
                </a:gridCol>
                <a:gridCol w="725512">
                  <a:extLst>
                    <a:ext uri="{9D8B030D-6E8A-4147-A177-3AD203B41FA5}">
                      <a16:colId xmlns:a16="http://schemas.microsoft.com/office/drawing/2014/main" val="760789773"/>
                    </a:ext>
                  </a:extLst>
                </a:gridCol>
                <a:gridCol w="725512">
                  <a:extLst>
                    <a:ext uri="{9D8B030D-6E8A-4147-A177-3AD203B41FA5}">
                      <a16:colId xmlns:a16="http://schemas.microsoft.com/office/drawing/2014/main" val="1050886166"/>
                    </a:ext>
                  </a:extLst>
                </a:gridCol>
                <a:gridCol w="725512">
                  <a:extLst>
                    <a:ext uri="{9D8B030D-6E8A-4147-A177-3AD203B41FA5}">
                      <a16:colId xmlns:a16="http://schemas.microsoft.com/office/drawing/2014/main" val="2477111407"/>
                    </a:ext>
                  </a:extLst>
                </a:gridCol>
                <a:gridCol w="725512">
                  <a:extLst>
                    <a:ext uri="{9D8B030D-6E8A-4147-A177-3AD203B41FA5}">
                      <a16:colId xmlns:a16="http://schemas.microsoft.com/office/drawing/2014/main" val="2478152232"/>
                    </a:ext>
                  </a:extLst>
                </a:gridCol>
                <a:gridCol w="725512">
                  <a:extLst>
                    <a:ext uri="{9D8B030D-6E8A-4147-A177-3AD203B41FA5}">
                      <a16:colId xmlns:a16="http://schemas.microsoft.com/office/drawing/2014/main" val="1054065791"/>
                    </a:ext>
                  </a:extLst>
                </a:gridCol>
              </a:tblGrid>
              <a:tr h="277694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41525"/>
                  </a:ext>
                </a:extLst>
              </a:tr>
              <a:tr h="469142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$2,049.51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$2,148.55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$2,040.71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$2,031.33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$1,751.73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$2,031.19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248060"/>
                  </a:ext>
                </a:extLst>
              </a:tr>
              <a:tr h="27769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ASIA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$821.68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$849.01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$977.43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$981.21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$968.79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$1,033.49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588908"/>
                  </a:ext>
                </a:extLst>
              </a:tr>
              <a:tr h="308213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CENTRAL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$792.56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$911.08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$876.52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$840.79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$904.96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$974.17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167474"/>
                  </a:ext>
                </a:extLst>
              </a:tr>
              <a:tr h="27769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AMERICA DEL 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$452.48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$327.80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$296.69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$320.79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$278.24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$293.26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816716"/>
                  </a:ext>
                </a:extLst>
              </a:tr>
              <a:tr h="27769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EUROPA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$352.80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$299.81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$316.62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$323.50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$312.90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$358.96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298599"/>
                  </a:ext>
                </a:extLst>
              </a:tr>
              <a:tr h="27769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EL CARIBE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$221.23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$64.12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$19.35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40971"/>
                  </a:ext>
                </a:extLst>
              </a:tr>
              <a:tr h="27769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OCEANIA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$22.23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$26.47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$24.02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$21.38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655782"/>
                  </a:ext>
                </a:extLst>
              </a:tr>
              <a:tr h="27769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198580"/>
                  </a:ext>
                </a:extLst>
              </a:tr>
              <a:tr h="27769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EXTRA ADUANAL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$20.97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12820"/>
                  </a:ext>
                </a:extLst>
              </a:tr>
              <a:tr h="277694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$4,718.67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$4,633.32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$4,599.12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$4,584.22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$4,275.82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$4,749.79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3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2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0" y="124666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</a:t>
            </a:r>
            <a:r>
              <a:rPr lang="en-US" sz="18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VALOR </a:t>
            </a:r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 POR REGIÓN DE ORÍGEN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52" y="223818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764342"/>
              </p:ext>
            </p:extLst>
          </p:nvPr>
        </p:nvGraphicFramePr>
        <p:xfrm>
          <a:off x="428625" y="704849"/>
          <a:ext cx="6000750" cy="389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917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 idx="4294967295"/>
          </p:nvPr>
        </p:nvSpPr>
        <p:spPr>
          <a:xfrm>
            <a:off x="0" y="157076"/>
            <a:ext cx="5951765" cy="471488"/>
          </a:xfrm>
        </p:spPr>
        <p:txBody>
          <a:bodyPr>
            <a:noAutofit/>
          </a:bodyPr>
          <a:lstStyle/>
          <a:p>
            <a:r>
              <a:rPr lang="en-US" sz="18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IMPORTACIONES –  VALOR CIF POR PAÍS DE ORIGEN</a:t>
            </a:r>
            <a:endParaRPr lang="en-US" sz="1875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C867D-08F9-47B9-90C6-B065B002FA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57725"/>
            <a:ext cx="3913863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85" y="203293"/>
            <a:ext cx="961835" cy="43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1390209" y="628564"/>
            <a:ext cx="391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Valores expresados en millones de US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$</a:t>
            </a:r>
          </a:p>
          <a:p>
            <a:pPr algn="ctr"/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Meses de enero a </a:t>
            </a:r>
            <a:r>
              <a:rPr lang="es-SV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junio</a:t>
            </a:r>
            <a:endParaRPr lang="es-SV" sz="1200" b="1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28661"/>
              </p:ext>
            </p:extLst>
          </p:nvPr>
        </p:nvGraphicFramePr>
        <p:xfrm>
          <a:off x="568035" y="1163788"/>
          <a:ext cx="5666509" cy="3493932"/>
        </p:xfrm>
        <a:graphic>
          <a:graphicData uri="http://schemas.openxmlformats.org/drawingml/2006/table">
            <a:tbl>
              <a:tblPr/>
              <a:tblGrid>
                <a:gridCol w="1103536">
                  <a:extLst>
                    <a:ext uri="{9D8B030D-6E8A-4147-A177-3AD203B41FA5}">
                      <a16:colId xmlns:a16="http://schemas.microsoft.com/office/drawing/2014/main" val="3299443284"/>
                    </a:ext>
                  </a:extLst>
                </a:gridCol>
                <a:gridCol w="860323">
                  <a:extLst>
                    <a:ext uri="{9D8B030D-6E8A-4147-A177-3AD203B41FA5}">
                      <a16:colId xmlns:a16="http://schemas.microsoft.com/office/drawing/2014/main" val="3445015310"/>
                    </a:ext>
                  </a:extLst>
                </a:gridCol>
                <a:gridCol w="740530">
                  <a:extLst>
                    <a:ext uri="{9D8B030D-6E8A-4147-A177-3AD203B41FA5}">
                      <a16:colId xmlns:a16="http://schemas.microsoft.com/office/drawing/2014/main" val="1148319151"/>
                    </a:ext>
                  </a:extLst>
                </a:gridCol>
                <a:gridCol w="740530">
                  <a:extLst>
                    <a:ext uri="{9D8B030D-6E8A-4147-A177-3AD203B41FA5}">
                      <a16:colId xmlns:a16="http://schemas.microsoft.com/office/drawing/2014/main" val="1869532649"/>
                    </a:ext>
                  </a:extLst>
                </a:gridCol>
                <a:gridCol w="740530">
                  <a:extLst>
                    <a:ext uri="{9D8B030D-6E8A-4147-A177-3AD203B41FA5}">
                      <a16:colId xmlns:a16="http://schemas.microsoft.com/office/drawing/2014/main" val="3232505242"/>
                    </a:ext>
                  </a:extLst>
                </a:gridCol>
                <a:gridCol w="740530">
                  <a:extLst>
                    <a:ext uri="{9D8B030D-6E8A-4147-A177-3AD203B41FA5}">
                      <a16:colId xmlns:a16="http://schemas.microsoft.com/office/drawing/2014/main" val="1808287131"/>
                    </a:ext>
                  </a:extLst>
                </a:gridCol>
                <a:gridCol w="740530">
                  <a:extLst>
                    <a:ext uri="{9D8B030D-6E8A-4147-A177-3AD203B41FA5}">
                      <a16:colId xmlns:a16="http://schemas.microsoft.com/office/drawing/2014/main" val="3062792702"/>
                    </a:ext>
                  </a:extLst>
                </a:gridCol>
              </a:tblGrid>
              <a:tr h="268764"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CIF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SV" sz="10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0953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Estados Unidos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$1,681.91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$1,770.15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$1,663.69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$1,652.48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$1,367.05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$1,564.90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971586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China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$430.54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$503.94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$604.11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$614.04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$557.88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$594.70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878337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Guatemala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$399.74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$509.41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$485.89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$450.65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$478.68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$537.57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94029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México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$333.70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$337.18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$336.55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$342.25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$348.71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$427.36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73527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$142.98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$134.66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$120.78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$121.28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$116.95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$130.74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676443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Honduras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$137.38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$142.53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$143.46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$141.96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$140.83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$146.83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96026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Korea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$93.43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$82.30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$68.28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$106.44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$95.50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05684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Nicaragua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$96.33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$116.04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$115.95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$127.94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$125.78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110465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Japón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$88.38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$81.74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$83.01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$91.76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$94.45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949608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Alemania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$85.91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$87.25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$81.26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$78.07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81092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l" rtl="0" fontAlgn="t"/>
                      <a:r>
                        <a:rPr lang="es-SV" sz="1000" b="0" i="0" u="none" strike="noStrike">
                          <a:solidFill>
                            <a:srgbClr val="333333"/>
                          </a:solidFill>
                          <a:effectLst/>
                          <a:latin typeface="Cambria" panose="02040503050406030204" pitchFamily="18" charset="0"/>
                        </a:rPr>
                        <a:t>Otros Países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$1,233.72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$901.72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$877.32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$904.16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$858.33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0" i="0" u="none" strike="noStrike" dirty="0">
                          <a:solidFill>
                            <a:srgbClr val="454545"/>
                          </a:solidFill>
                          <a:effectLst/>
                          <a:latin typeface="Cambria" panose="02040503050406030204" pitchFamily="18" charset="0"/>
                        </a:rPr>
                        <a:t>$953.87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914837"/>
                  </a:ext>
                </a:extLst>
              </a:tr>
              <a:tr h="268764"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$4,718.67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$4,633.32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$4,599.12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$4,584.22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$4,275.82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$4,749.79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11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17168</TotalTime>
  <Words>2221</Words>
  <Application>Microsoft Office PowerPoint</Application>
  <PresentationFormat>Personalizado</PresentationFormat>
  <Paragraphs>950</Paragraphs>
  <Slides>23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Bodoni MT Condensed</vt:lpstr>
      <vt:lpstr>Calibri</vt:lpstr>
      <vt:lpstr>Cambria</vt:lpstr>
      <vt:lpstr>Osaka</vt:lpstr>
      <vt:lpstr>Rockwell Condensed</vt:lpstr>
      <vt:lpstr>Wingdings</vt:lpstr>
      <vt:lpstr>2_Office Theme</vt:lpstr>
      <vt:lpstr>Tema de Office</vt:lpstr>
      <vt:lpstr>Presentación de PowerPoint</vt:lpstr>
      <vt:lpstr>IMPORTACIONES</vt:lpstr>
      <vt:lpstr>IMPORTACIONES – VALOR CIF ADUANA TELEDESPACHO</vt:lpstr>
      <vt:lpstr>IMPORTACIONES – VALOR CIF ADUANA TELEDESPACHO</vt:lpstr>
      <vt:lpstr>IMPORTACIONES – VALOR CIF POR PRODUCTOS</vt:lpstr>
      <vt:lpstr>IMPORTACIONES – VALOR CIF POR PRODUCTOS</vt:lpstr>
      <vt:lpstr>IMPORTACIONES –  VALOR CIF POR REGIÓN DE ORÍGEN</vt:lpstr>
      <vt:lpstr>IMPORTACIONES –  VALOR CIF POR REGIÓN DE ORÍGEN</vt:lpstr>
      <vt:lpstr>IMPORTACIONES –  VALOR CIF POR PAÍS DE ORIGEN</vt:lpstr>
      <vt:lpstr>IMPORTACIONES –  VALOR CIF POR PAÍS DE ORIGEN</vt:lpstr>
      <vt:lpstr>IMPORTACIONES –  VALOR CIF CON/SIN TLC</vt:lpstr>
      <vt:lpstr>IMPORTACIONES –  VALOR CIF CON TLC (DETALLE)</vt:lpstr>
      <vt:lpstr>IMPORTACIONES –   VALOR CIF CON TLC (DETALLE)</vt:lpstr>
      <vt:lpstr>EXPORTACIONES</vt:lpstr>
      <vt:lpstr>EXPORTACIONES – VALOR FOB ADUANA TELEDESPACHO</vt:lpstr>
      <vt:lpstr>EXPORTACIONES –  VALOR FOB ADUANA TELEDESPACHO</vt:lpstr>
      <vt:lpstr>EXPORTACIONES – VALOR FOB POR PRODUCTOS</vt:lpstr>
      <vt:lpstr>EXPORTACIONES – VALOR FOB POR PRODUCTOS</vt:lpstr>
      <vt:lpstr>EXPORTACIONES –  VALOR FOB POR REGIÓN DESTINO</vt:lpstr>
      <vt:lpstr>EXPORTACIONES – VALOR FOB POR REGIÓN DESTINO</vt:lpstr>
      <vt:lpstr>EXPORTACIONES –  VALOR FOB POR PAÍS DESTINO</vt:lpstr>
      <vt:lpstr>EXPORTACIONES –  VALOR FOB POR PAÍS DESTINO</vt:lpstr>
      <vt:lpstr>Presentación de PowerPoint</vt:lpstr>
    </vt:vector>
  </TitlesOfParts>
  <Company>LM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</dc:creator>
  <cp:lastModifiedBy>Jaime Enrique Interiano Melgar</cp:lastModifiedBy>
  <cp:revision>512</cp:revision>
  <cp:lastPrinted>2012-01-20T17:05:30Z</cp:lastPrinted>
  <dcterms:created xsi:type="dcterms:W3CDTF">2012-01-20T21:18:57Z</dcterms:created>
  <dcterms:modified xsi:type="dcterms:W3CDTF">2018-11-08T17:18:03Z</dcterms:modified>
</cp:coreProperties>
</file>